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631" r:id="rId3"/>
    <p:sldId id="569" r:id="rId4"/>
    <p:sldId id="655" r:id="rId5"/>
    <p:sldId id="676" r:id="rId6"/>
    <p:sldId id="658" r:id="rId7"/>
    <p:sldId id="677" r:id="rId8"/>
    <p:sldId id="661" r:id="rId9"/>
    <p:sldId id="636" r:id="rId10"/>
    <p:sldId id="637" r:id="rId11"/>
    <p:sldId id="628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54" r:id="rId20"/>
    <p:sldId id="663" r:id="rId21"/>
    <p:sldId id="664" r:id="rId22"/>
    <p:sldId id="665" r:id="rId23"/>
    <p:sldId id="645" r:id="rId24"/>
    <p:sldId id="649" r:id="rId25"/>
    <p:sldId id="666" r:id="rId26"/>
    <p:sldId id="667" r:id="rId27"/>
    <p:sldId id="668" r:id="rId28"/>
    <p:sldId id="670" r:id="rId29"/>
    <p:sldId id="671" r:id="rId30"/>
    <p:sldId id="672" r:id="rId31"/>
    <p:sldId id="673" r:id="rId32"/>
    <p:sldId id="674" r:id="rId33"/>
    <p:sldId id="653" r:id="rId34"/>
    <p:sldId id="675" r:id="rId35"/>
  </p:sldIdLst>
  <p:sldSz cx="9144000" cy="6858000" type="screen4x3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FF66"/>
    <a:srgbClr val="FF3399"/>
    <a:srgbClr val="99FF66"/>
    <a:srgbClr val="FF0066"/>
    <a:srgbClr val="FF0000"/>
    <a:srgbClr val="E3E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4" autoAdjust="0"/>
    <p:restoredTop sz="80406" autoAdjust="0"/>
  </p:normalViewPr>
  <p:slideViewPr>
    <p:cSldViewPr>
      <p:cViewPr varScale="1">
        <p:scale>
          <a:sx n="106" d="100"/>
          <a:sy n="106" d="100"/>
        </p:scale>
        <p:origin x="97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BDT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80690772638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54384396091219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92630637654732E-3"/>
                  <c:y val="-3.20512820512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08768792182438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47015033746062E-2"/>
                  <c:y val="-3.20512820512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Sheet1!$B$2:$B$5</c:f>
              <c:numCache>
                <c:formatCode>0.000</c:formatCode>
                <c:ptCount val="4"/>
                <c:pt idx="0">
                  <c:v>0.59399999999999997</c:v>
                </c:pt>
                <c:pt idx="1">
                  <c:v>0.62429999999999997</c:v>
                </c:pt>
                <c:pt idx="2">
                  <c:v>0.69669999999999999</c:v>
                </c:pt>
                <c:pt idx="3">
                  <c:v>0.69399999999999995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LCLR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Sheet1!$C$2:$C$5</c:f>
              <c:numCache>
                <c:formatCode>0.000</c:formatCode>
                <c:ptCount val="4"/>
                <c:pt idx="0">
                  <c:v>0.62590000000000001</c:v>
                </c:pt>
                <c:pt idx="1">
                  <c:v>0.67610000000000003</c:v>
                </c:pt>
                <c:pt idx="2">
                  <c:v>0.70709999999999995</c:v>
                </c:pt>
                <c:pt idx="3">
                  <c:v>0.70920000000000005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094384"/>
        <c:axId val="550113200"/>
      </c:barChart>
      <c:catAx>
        <c:axId val="55009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13200"/>
        <c:crosses val="autoZero"/>
        <c:auto val="1"/>
        <c:lblAlgn val="ctr"/>
        <c:lblOffset val="100"/>
        <c:noMultiLvlLbl val="0"/>
      </c:catAx>
      <c:valAx>
        <c:axId val="550113200"/>
        <c:scaling>
          <c:orientation val="minMax"/>
          <c:max val="0.75000000000000011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Mean Average Precision (MAP)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1.5154384396091219E-3"/>
              <c:y val="0.1723662426812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09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BDT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80690772638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54384396091219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092630637654732E-3"/>
                  <c:y val="-3.2051282051282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08768792182438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47015033746062E-2"/>
                  <c:y val="-3.20512820512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Sheet1!$B$2:$B$5</c:f>
              <c:numCache>
                <c:formatCode>0.000</c:formatCode>
                <c:ptCount val="4"/>
                <c:pt idx="0">
                  <c:v>0.59399999999999997</c:v>
                </c:pt>
                <c:pt idx="1">
                  <c:v>0.62429999999999997</c:v>
                </c:pt>
                <c:pt idx="2">
                  <c:v>0.69669999999999999</c:v>
                </c:pt>
                <c:pt idx="3">
                  <c:v>0.69399999999999995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LCLR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Sheet1!$C$2:$C$5</c:f>
              <c:numCache>
                <c:formatCode>0.000</c:formatCode>
                <c:ptCount val="4"/>
                <c:pt idx="0">
                  <c:v>0.62590000000000001</c:v>
                </c:pt>
                <c:pt idx="1">
                  <c:v>0.67610000000000003</c:v>
                </c:pt>
                <c:pt idx="2">
                  <c:v>0.70709999999999995</c:v>
                </c:pt>
                <c:pt idx="3">
                  <c:v>0.70920000000000005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105360"/>
        <c:axId val="550106536"/>
      </c:barChart>
      <c:catAx>
        <c:axId val="5501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06536"/>
        <c:crosses val="autoZero"/>
        <c:auto val="1"/>
        <c:lblAlgn val="ctr"/>
        <c:lblOffset val="100"/>
        <c:noMultiLvlLbl val="0"/>
      </c:catAx>
      <c:valAx>
        <c:axId val="550106536"/>
        <c:scaling>
          <c:orientation val="minMax"/>
          <c:max val="0.75000000000000011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Mean Average Precision (MAP)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1.5154384396091219E-3"/>
              <c:y val="0.1723662426812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0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BDT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80690772638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54384396091219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247015033745951E-2"/>
                  <c:y val="-3.205046656234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08768792182438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47015033746062E-2"/>
                  <c:y val="-3.20512820512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Sheet1!$B$2:$B$5</c:f>
              <c:numCache>
                <c:formatCode>0.000</c:formatCode>
                <c:ptCount val="4"/>
                <c:pt idx="0">
                  <c:v>0.59399999999999997</c:v>
                </c:pt>
                <c:pt idx="1">
                  <c:v>0.62429999999999997</c:v>
                </c:pt>
                <c:pt idx="2">
                  <c:v>0.69669999999999999</c:v>
                </c:pt>
                <c:pt idx="3">
                  <c:v>0.69399999999999995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LCLR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Sheet1!$C$2:$C$5</c:f>
              <c:numCache>
                <c:formatCode>0.000</c:formatCode>
                <c:ptCount val="4"/>
                <c:pt idx="0">
                  <c:v>0.62590000000000001</c:v>
                </c:pt>
                <c:pt idx="1">
                  <c:v>0.67610000000000003</c:v>
                </c:pt>
                <c:pt idx="2">
                  <c:v>0.70709999999999995</c:v>
                </c:pt>
                <c:pt idx="3">
                  <c:v>0.70920000000000005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0118688"/>
        <c:axId val="445761168"/>
      </c:barChart>
      <c:catAx>
        <c:axId val="55011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1168"/>
        <c:crosses val="autoZero"/>
        <c:auto val="1"/>
        <c:lblAlgn val="ctr"/>
        <c:lblOffset val="100"/>
        <c:noMultiLvlLbl val="0"/>
      </c:catAx>
      <c:valAx>
        <c:axId val="445761168"/>
        <c:scaling>
          <c:orientation val="minMax"/>
          <c:max val="0.75000000000000011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Mean Average Precision (MAP)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1.5154384396091219E-3"/>
              <c:y val="0.1723662426812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11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BDT</c:v>
                </c:pt>
              </c:strCache>
            </c:strRef>
          </c:tx>
          <c:spPr>
            <a:solidFill>
              <a:schemeClr val="accent2"/>
            </a:solidFill>
            <a:ln w="381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06080690772638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5154384396091219E-2"/>
                  <c:y val="-1.282051282051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4247015033745951E-2"/>
                  <c:y val="-3.20504665623407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0308768792182438E-2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4247015033746062E-2"/>
                  <c:y val="-3.2051282051282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Sheet1!$B$2:$B$5</c:f>
              <c:numCache>
                <c:formatCode>0.000</c:formatCode>
                <c:ptCount val="4"/>
                <c:pt idx="0">
                  <c:v>0.59399999999999997</c:v>
                </c:pt>
                <c:pt idx="1">
                  <c:v>0.62429999999999997</c:v>
                </c:pt>
                <c:pt idx="2">
                  <c:v>0.69669999999999999</c:v>
                </c:pt>
                <c:pt idx="3">
                  <c:v>0.69399999999999995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LCLR</c:v>
                </c:pt>
              </c:strCache>
            </c:strRef>
          </c:tx>
          <c:spPr>
            <a:solidFill>
              <a:schemeClr val="accent3"/>
            </a:solidFill>
            <a:ln w="38100">
              <a:noFill/>
            </a:ln>
            <a:effectLst/>
          </c:spPr>
          <c:invertIfNegative val="0"/>
          <c:dLbls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I&amp;L</c:v>
                </c:pt>
                <c:pt idx="1">
                  <c:v>+WN</c:v>
                </c:pt>
                <c:pt idx="2">
                  <c:v>+LS</c:v>
                </c:pt>
                <c:pt idx="3">
                  <c:v>+NER&amp;AnsType</c:v>
                </c:pt>
              </c:strCache>
            </c:strRef>
          </c:cat>
          <c:val>
            <c:numRef>
              <c:f>Sheet1!$C$2:$C$5</c:f>
              <c:numCache>
                <c:formatCode>0.000</c:formatCode>
                <c:ptCount val="4"/>
                <c:pt idx="0">
                  <c:v>0.62590000000000001</c:v>
                </c:pt>
                <c:pt idx="1">
                  <c:v>0.67610000000000003</c:v>
                </c:pt>
                <c:pt idx="2">
                  <c:v>0.70709999999999995</c:v>
                </c:pt>
                <c:pt idx="3">
                  <c:v>0.70920000000000005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5764304"/>
        <c:axId val="445756856"/>
      </c:barChart>
      <c:catAx>
        <c:axId val="44576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56856"/>
        <c:crosses val="autoZero"/>
        <c:auto val="1"/>
        <c:lblAlgn val="ctr"/>
        <c:lblOffset val="100"/>
        <c:noMultiLvlLbl val="0"/>
      </c:catAx>
      <c:valAx>
        <c:axId val="445756856"/>
        <c:scaling>
          <c:orientation val="minMax"/>
          <c:max val="0.75000000000000011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aseline="0" dirty="0" smtClean="0"/>
                  <a:t>Mean Average Precision (MAP)</a:t>
                </a:r>
                <a:endParaRPr lang="en-US" sz="1800" baseline="0" dirty="0"/>
              </a:p>
            </c:rich>
          </c:tx>
          <c:layout>
            <c:manualLayout>
              <c:xMode val="edge"/>
              <c:yMode val="edge"/>
              <c:x val="1.5154384396091219E-3"/>
              <c:y val="0.172366242681203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6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63420681057129E-2"/>
          <c:y val="0.10473686621929047"/>
          <c:w val="0.92573587960402426"/>
          <c:h val="0.80603693098423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841C040-C90A-4F20-8A15-6118948110CF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LCLR*</c:v>
                </c:pt>
                <c:pt idx="1">
                  <c:v>Heilman &amp; Smith, 2010</c:v>
                </c:pt>
                <c:pt idx="2">
                  <c:v>Yao et al., 2013</c:v>
                </c:pt>
              </c:strCache>
            </c:strRef>
          </c:cat>
          <c:val>
            <c:numRef>
              <c:f>Sheet1!$B$2:$B$4</c:f>
              <c:numCache>
                <c:formatCode>0.000</c:formatCode>
                <c:ptCount val="3"/>
                <c:pt idx="0">
                  <c:v>0.70920000000000005</c:v>
                </c:pt>
                <c:pt idx="1">
                  <c:v>0.60909999999999997</c:v>
                </c:pt>
                <c:pt idx="2">
                  <c:v>0.63070000000000004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MRR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0308768792182438E-3"/>
                  <c:y val="-3.2760032760032762E-3"/>
                </c:manualLayout>
              </c:layout>
              <c:tx>
                <c:rich>
                  <a:bodyPr/>
                  <a:lstStyle/>
                  <a:p>
                    <a:fld id="{68CCFECC-33AA-4230-A473-718F0C378D3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3087687921835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bg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LCLR*</c:v>
                </c:pt>
                <c:pt idx="1">
                  <c:v>Heilman &amp; Smith, 2010</c:v>
                </c:pt>
                <c:pt idx="2">
                  <c:v>Yao et al., 2013</c:v>
                </c:pt>
              </c:strCache>
            </c:strRef>
          </c:cat>
          <c:val>
            <c:numRef>
              <c:f>Sheet1!$C$2:$C$4</c:f>
              <c:numCache>
                <c:formatCode>0.000</c:formatCode>
                <c:ptCount val="3"/>
                <c:pt idx="0">
                  <c:v>0.77</c:v>
                </c:pt>
                <c:pt idx="1">
                  <c:v>0.69169999999999998</c:v>
                </c:pt>
                <c:pt idx="2">
                  <c:v>0.74770000000000003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5758032"/>
        <c:axId val="445753720"/>
      </c:barChart>
      <c:catAx>
        <c:axId val="44575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53720"/>
        <c:crosses val="autoZero"/>
        <c:auto val="1"/>
        <c:lblAlgn val="ctr"/>
        <c:lblOffset val="100"/>
        <c:noMultiLvlLbl val="0"/>
      </c:catAx>
      <c:valAx>
        <c:axId val="445753720"/>
        <c:scaling>
          <c:orientation val="minMax"/>
          <c:max val="0.8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57580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084938415326307"/>
          <c:y val="1.754386368832336E-2"/>
          <c:w val="0.26739386233112855"/>
          <c:h val="8.733114318993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F956B-42D8-4C14-8A0C-EB5DF90F1A08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6A32F-EF40-4812-BF2E-E2AFACD73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2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055D8-1F4C-45DC-A7B8-3902B52897F4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DE898-0126-43C5-9E5A-735B4D67E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353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97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209F-A8AC-4E64-AE41-0EEC08D013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570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118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34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95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47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92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46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959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5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0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124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09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19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7477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519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128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21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10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0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8381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386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9209F-A8AC-4E64-AE41-0EEC08D013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21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7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77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04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6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340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8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5" y="2354792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373562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emo Video et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606" y="2529417"/>
            <a:ext cx="7781394" cy="750205"/>
          </a:xfrm>
          <a:ln algn="ctr"/>
        </p:spPr>
        <p:txBody>
          <a:bodyPr lIns="0" tIns="0" rIns="0" bIns="0" anchor="b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54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7606" y="4489979"/>
            <a:ext cx="7770811" cy="473207"/>
          </a:xfrm>
        </p:spPr>
        <p:txBody>
          <a:bodyPr lIns="0" tIns="0" rIns="0" bIns="0" anchor="b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sz="3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19020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735" y="2599798"/>
            <a:ext cx="4126177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2" y="2599798"/>
            <a:ext cx="4127500" cy="1874359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MSR - Scott Yi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000" spc="-300" dirty="0">
                <a:ln w="3175">
                  <a:noFill/>
                </a:ln>
                <a:gradFill flip="none" rotWithShape="1">
                  <a:gsLst>
                    <a:gs pos="28000">
                      <a:srgbClr val="FEF9DA"/>
                    </a:gs>
                    <a:gs pos="52000">
                      <a:srgbClr val="FCE974"/>
                    </a:gs>
                    <a:gs pos="68000">
                      <a:srgbClr val="F79A1D"/>
                    </a:gs>
                  </a:gsLst>
                  <a:lin ang="5400000" scaled="1"/>
                  <a:tileRect/>
                </a:gradFill>
                <a:effectLst>
                  <a:outerShdw blurRad="88900" dist="12700" dir="2700000" algn="tl" rotWithShape="0">
                    <a:prstClr val="black"/>
                  </a:outerShdw>
                </a:effectLst>
                <a:latin typeface="Segoe" pitchFamily="34" charset="0"/>
                <a:ea typeface="+mn-ea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600062"/>
            <a:ext cx="8380412" cy="1902059"/>
          </a:xfrm>
        </p:spPr>
        <p:txBody>
          <a:bodyPr/>
          <a:lstStyle>
            <a:lvl1pPr>
              <a:buFontTx/>
              <a:buBlip>
                <a:blip r:embed="rId2"/>
              </a:buBlip>
              <a:defRPr sz="2800"/>
            </a:lvl1pPr>
            <a:lvl2pPr>
              <a:buFontTx/>
              <a:buBlip>
                <a:blip r:embed="rId3"/>
              </a:buBlip>
              <a:defRPr sz="2400"/>
            </a:lvl2pPr>
            <a:lvl3pPr>
              <a:buFontTx/>
              <a:buBlip>
                <a:blip r:embed="rId3"/>
              </a:buBlip>
              <a:defRPr sz="2000"/>
            </a:lvl3pPr>
            <a:lvl4pPr>
              <a:buFontTx/>
              <a:buBlip>
                <a:blip r:embed="rId3"/>
              </a:buBlip>
              <a:defRPr sz="1800"/>
            </a:lvl4pPr>
            <a:lvl5pPr>
              <a:buFontTx/>
              <a:buBlip>
                <a:blip r:embed="rId3"/>
              </a:buBlip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414198"/>
            <a:ext cx="8380412" cy="7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600062"/>
            <a:ext cx="8380412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en-US" sz="5400" b="0" cap="none" spc="-300" dirty="0" smtClean="0">
          <a:ln w="3175">
            <a:noFill/>
          </a:ln>
          <a:gradFill flip="none" rotWithShape="1">
            <a:gsLst>
              <a:gs pos="28000">
                <a:srgbClr val="FEF9DA"/>
              </a:gs>
              <a:gs pos="52000">
                <a:schemeClr val="accent1"/>
              </a:gs>
              <a:gs pos="68000">
                <a:srgbClr val="F79A1D"/>
              </a:gs>
            </a:gsLst>
            <a:lin ang="5400000" scaled="1"/>
            <a:tileRect/>
          </a:gradFill>
          <a:effectLst>
            <a:outerShdw blurRad="88900" dist="12700" dir="2700000" algn="tl" rotWithShape="0">
              <a:prstClr val="black"/>
            </a:outerShdw>
          </a:effectLst>
          <a:latin typeface="Segoe" pitchFamily="34" charset="0"/>
          <a:ea typeface="+mn-ea"/>
          <a:cs typeface="Arial" charset="0"/>
        </a:defRPr>
      </a:lvl1pPr>
      <a:lvl2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2pPr>
      <a:lvl3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3pPr>
      <a:lvl4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4pPr>
      <a:lvl5pPr algn="l" defTabSz="912777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5pPr>
      <a:lvl6pPr marL="38097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6pPr>
      <a:lvl7pPr marL="761940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7pPr>
      <a:lvl8pPr marL="114290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8pPr>
      <a:lvl9pPr marL="1523878" algn="l" defTabSz="9140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2"/>
          </a:solidFill>
          <a:latin typeface="Segoe Semibold" pitchFamily="34" charset="0"/>
        </a:defRPr>
      </a:lvl9pPr>
    </p:titleStyle>
    <p:bodyStyle>
      <a:lvl1pPr marL="382573" indent="-382573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Tx/>
        <a:buBlip>
          <a:blip r:embed="rId10"/>
        </a:buBlip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04822" indent="-317487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700">
          <a:solidFill>
            <a:schemeClr val="tx1"/>
          </a:solidFill>
          <a:latin typeface="+mn-lt"/>
        </a:defRPr>
      </a:lvl2pPr>
      <a:lvl3pPr marL="988974" indent="-28256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300">
          <a:solidFill>
            <a:schemeClr val="tx1"/>
          </a:solidFill>
          <a:latin typeface="+mn-lt"/>
        </a:defRPr>
      </a:lvl3pPr>
      <a:lvl4pPr marL="1266774" indent="-276214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4pPr>
      <a:lvl5pPr marL="1530289" indent="-260340" algn="l" defTabSz="912777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Tx/>
        <a:buBlip>
          <a:blip r:embed="rId11"/>
        </a:buBlip>
        <a:defRPr sz="2000">
          <a:solidFill>
            <a:schemeClr val="tx1"/>
          </a:solidFill>
          <a:latin typeface="+mn-lt"/>
        </a:defRPr>
      </a:lvl5pPr>
      <a:lvl6pPr marL="1911463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6pPr>
      <a:lvl7pPr marL="2292432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7pPr>
      <a:lvl8pPr marL="267340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8pPr>
      <a:lvl9pPr marL="3054371" indent="-261916" algn="l" defTabSz="914063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Blip>
          <a:blip r:embed="rId12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7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40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0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7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84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18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787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756" algn="l" defTabSz="76194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tm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tm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2189" y="4191000"/>
            <a:ext cx="7466011" cy="1765868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Scott </a:t>
            </a:r>
            <a:r>
              <a:rPr lang="en-US" sz="2800" dirty="0">
                <a:solidFill>
                  <a:srgbClr val="FFFF00"/>
                </a:solidFill>
              </a:rPr>
              <a:t>Wen-tau Yih</a:t>
            </a:r>
            <a:r>
              <a:rPr lang="en-US" sz="2800" dirty="0"/>
              <a:t/>
            </a:r>
            <a:br>
              <a:rPr lang="en-US" sz="2800" dirty="0"/>
            </a:br>
            <a:endParaRPr lang="en-US" sz="900" dirty="0"/>
          </a:p>
          <a:p>
            <a:r>
              <a:rPr lang="en-US" sz="2400" i="1" dirty="0"/>
              <a:t>Joint work with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smtClean="0"/>
              <a:t>Ming-Wei Chang</a:t>
            </a:r>
            <a:r>
              <a:rPr lang="en-US" sz="2400" dirty="0"/>
              <a:t>, Chris Meek, Andrzej Pastusiak</a:t>
            </a:r>
          </a:p>
          <a:p>
            <a:endParaRPr lang="en-US" sz="1000" i="1" dirty="0"/>
          </a:p>
          <a:p>
            <a:r>
              <a:rPr lang="en-US" sz="2800" i="1" dirty="0"/>
              <a:t>Microsoft </a:t>
            </a:r>
            <a:r>
              <a:rPr lang="en-US" sz="2800" i="1" dirty="0" smtClean="0"/>
              <a:t>Research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6555802"/>
            <a:ext cx="8823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The 51st Annual Meeting of the Association for Computational Linguistics </a:t>
            </a:r>
            <a:r>
              <a:rPr lang="en-US" sz="1200" b="1" dirty="0" smtClean="0"/>
              <a:t>(ACL-2013)</a:t>
            </a:r>
            <a:endParaRPr lang="en-US" sz="12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7605" y="2438805"/>
            <a:ext cx="7781394" cy="1218795"/>
          </a:xfrm>
        </p:spPr>
        <p:txBody>
          <a:bodyPr/>
          <a:lstStyle/>
          <a:p>
            <a:r>
              <a:rPr lang="en-US" sz="4400" dirty="0"/>
              <a:t>Question Answering Using Enhanced Lexical Semantic </a:t>
            </a:r>
            <a:r>
              <a:rPr lang="en-US" sz="4400" dirty="0" smtClean="0"/>
              <a:t>Models</a:t>
            </a:r>
            <a:endParaRPr lang="en-US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600062"/>
                <a:ext cx="8380412" cy="3226140"/>
              </a:xfrm>
            </p:spPr>
            <p:txBody>
              <a:bodyPr/>
              <a:lstStyle/>
              <a:p>
                <a:r>
                  <a:rPr lang="en-US" dirty="0"/>
                  <a:t>Supervised setting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Question set: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𝒬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Each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associated with a list of labeled candidate answer sentences: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,⋯,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Goal: Learn a classifier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ℛ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600062"/>
                <a:ext cx="8380412" cy="3226140"/>
              </a:xfrm>
              <a:blipFill rotWithShape="0">
                <a:blip r:embed="rId3"/>
                <a:stretch>
                  <a:fillRect l="-73" t="-4726" b="-2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8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/>
              <p:cNvSpPr txBox="1">
                <a:spLocks/>
              </p:cNvSpPr>
              <p:nvPr/>
            </p:nvSpPr>
            <p:spPr bwMode="auto">
              <a:xfrm>
                <a:off x="381000" y="4648200"/>
                <a:ext cx="8380412" cy="8930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82573" indent="-382573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95000"/>
                  <a:buFontTx/>
                  <a:buBlip>
                    <a:blip r:embed="rId3"/>
                  </a:buBlip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04822" indent="-317487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988974" indent="-28256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3pPr>
                <a:lvl4pPr marL="1266774" indent="-276214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1800">
                    <a:solidFill>
                      <a:schemeClr val="tx1"/>
                    </a:solidFill>
                    <a:latin typeface="+mn-lt"/>
                  </a:defRPr>
                </a:lvl4pPr>
                <a:lvl5pPr marL="1530289" indent="-260340" algn="l" defTabSz="912777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Tx/>
                  <a:buBlip>
                    <a:blip r:embed="rId4"/>
                  </a:buBlip>
                  <a:defRPr sz="1800">
                    <a:solidFill>
                      <a:schemeClr val="tx1"/>
                    </a:solidFill>
                    <a:latin typeface="+mn-lt"/>
                  </a:defRPr>
                </a:lvl5pPr>
                <a:lvl6pPr marL="1911463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292432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267340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054371" indent="-261916" algn="l" defTabSz="914063" rtl="0" eaLnBrk="1" fontAlgn="base" hangingPunct="1">
                  <a:lnSpc>
                    <a:spcPct val="90000"/>
                  </a:lnSpc>
                  <a:spcBef>
                    <a:spcPct val="3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itchFamily="2" charset="2"/>
                  <a:buBlip>
                    <a:blip r:embed="rId5"/>
                  </a:buBlip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kern="0" dirty="0"/>
                  <a:t>Assume that there is an underlying </a:t>
                </a:r>
                <a:r>
                  <a:rPr lang="en-US" kern="0" dirty="0" smtClean="0"/>
                  <a:t>structure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kern="0" dirty="0" smtClean="0">
                  <a:solidFill>
                    <a:srgbClr val="00B0F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kern="0" dirty="0" smtClean="0">
                    <a:ea typeface="Cambria Math" panose="02040503050406030204" pitchFamily="18" charset="0"/>
                  </a:rPr>
                  <a:t>Describe which words in </a:t>
                </a:r>
                <a14:m>
                  <m:oMath xmlns:m="http://schemas.openxmlformats.org/officeDocument/2006/math">
                    <m:r>
                      <a:rPr lang="en-US" sz="2800" i="1" kern="0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kern="0" dirty="0" smtClean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kern="0" dirty="0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kern="0" dirty="0" smtClean="0">
                    <a:ea typeface="Cambria Math" panose="02040503050406030204" pitchFamily="18" charset="0"/>
                  </a:rPr>
                  <a:t> can be associated</a:t>
                </a:r>
                <a:endParaRPr lang="en-US" kern="0" dirty="0" smtClean="0"/>
              </a:p>
            </p:txBody>
          </p:sp>
        </mc:Choice>
        <mc:Fallback xmlns="">
          <p:sp>
            <p:nvSpPr>
              <p:cNvPr id="1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4648200"/>
                <a:ext cx="8380412" cy="893001"/>
              </a:xfrm>
              <a:prstGeom prst="rect">
                <a:avLst/>
              </a:prstGeom>
              <a:blipFill rotWithShape="0">
                <a:blip r:embed="rId6"/>
                <a:stretch>
                  <a:fillRect l="-73" t="-17123" b="-1917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935949" cy="3794885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 smtClean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Tahoma" panose="020B0604030504040204" pitchFamily="34" charset="0"/>
              </a:rPr>
              <a:t>What is the fastest car in the world?</a:t>
            </a:r>
          </a:p>
          <a:p>
            <a:pPr marL="0" indent="0" algn="ctr">
              <a:buNone/>
            </a:pPr>
            <a:endParaRPr lang="en-US" sz="1950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950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1950" dirty="0">
              <a:latin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1800" dirty="0">
                <a:latin typeface="Tahoma" panose="020B0604030504040204" pitchFamily="34" charset="0"/>
              </a:rPr>
              <a:t>The Jaguar XJ220 is the dearest, fastest and most sought after car on the planet.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Alignment View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1231188" y="2616807"/>
            <a:ext cx="6981290" cy="1138223"/>
            <a:chOff x="1613043" y="2448814"/>
            <a:chExt cx="9308386" cy="1517631"/>
          </a:xfrm>
        </p:grpSpPr>
        <p:grpSp>
          <p:nvGrpSpPr>
            <p:cNvPr id="20" name="Group 19"/>
            <p:cNvGrpSpPr/>
            <p:nvPr/>
          </p:nvGrpSpPr>
          <p:grpSpPr>
            <a:xfrm>
              <a:off x="1613043" y="2448814"/>
              <a:ext cx="9308386" cy="1517631"/>
              <a:chOff x="1595600" y="1996750"/>
              <a:chExt cx="9308386" cy="1517631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H="1">
                <a:off x="5612363" y="1996751"/>
                <a:ext cx="116636" cy="151763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flipH="1">
                <a:off x="1595600" y="1996751"/>
                <a:ext cx="4873629" cy="151763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H="1">
                <a:off x="2684660" y="1996751"/>
                <a:ext cx="3784569" cy="1445091"/>
              </a:xfrm>
              <a:prstGeom prst="line">
                <a:avLst/>
              </a:prstGeom>
              <a:ln w="254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8201883" y="1996750"/>
                <a:ext cx="2702103" cy="151763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>
                <a:off x="5685069" y="1996751"/>
                <a:ext cx="855692" cy="1517630"/>
              </a:xfrm>
              <a:prstGeom prst="line">
                <a:avLst/>
              </a:prstGeom>
              <a:ln w="25400">
                <a:solidFill>
                  <a:srgbClr val="00B0F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596746" y="1996750"/>
                <a:ext cx="2725020" cy="1517631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843659" y="2718938"/>
                  <a:ext cx="441788" cy="6976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3659" y="2718938"/>
                  <a:ext cx="441788" cy="69762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3" name="Rectangle 32"/>
          <p:cNvSpPr/>
          <p:nvPr/>
        </p:nvSpPr>
        <p:spPr>
          <a:xfrm>
            <a:off x="381000" y="2187427"/>
            <a:ext cx="8458200" cy="19844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" name="Group 3"/>
          <p:cNvGrpSpPr/>
          <p:nvPr/>
        </p:nvGrpSpPr>
        <p:grpSpPr>
          <a:xfrm>
            <a:off x="762001" y="5707559"/>
            <a:ext cx="5479550" cy="430887"/>
            <a:chOff x="762001" y="5707559"/>
            <a:chExt cx="5479550" cy="430887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762001" y="5936159"/>
              <a:ext cx="395297" cy="386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/>
            <p:cNvSpPr txBox="1"/>
            <p:nvPr/>
          </p:nvSpPr>
          <p:spPr>
            <a:xfrm>
              <a:off x="1143000" y="5707559"/>
              <a:ext cx="509855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Segoe" pitchFamily="34" charset="0"/>
                </a:rPr>
                <a:t>Words that are semantically related</a:t>
              </a:r>
              <a:endParaRPr lang="en-US" sz="2200" dirty="0">
                <a:latin typeface="Segoe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67400" y="4114800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Segoe" pitchFamily="34" charset="0"/>
              </a:rPr>
              <a:t>[</a:t>
            </a:r>
            <a:r>
              <a:rPr lang="en-US" sz="1600" dirty="0" err="1" smtClean="0">
                <a:latin typeface="Segoe" pitchFamily="34" charset="0"/>
              </a:rPr>
              <a:t>Harabagiu</a:t>
            </a:r>
            <a:r>
              <a:rPr lang="en-US" sz="1600" dirty="0" smtClean="0">
                <a:latin typeface="Segoe" pitchFamily="34" charset="0"/>
              </a:rPr>
              <a:t> &amp; Moldovan, 2001]</a:t>
            </a:r>
            <a:endParaRPr lang="en-US" sz="10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24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430271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>
                <a:solidFill>
                  <a:srgbClr val="FFFF66"/>
                </a:solidFill>
              </a:rPr>
              <a:t>Lexical semantic models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Synonymy/</a:t>
            </a:r>
            <a:r>
              <a:rPr lang="en-US" dirty="0" err="1">
                <a:solidFill>
                  <a:srgbClr val="FFFF66"/>
                </a:solidFill>
              </a:rPr>
              <a:t>Antonymy</a:t>
            </a:r>
            <a:endParaRPr lang="en-US" dirty="0">
              <a:solidFill>
                <a:srgbClr val="FFFF66"/>
              </a:solidFill>
            </a:endParaRPr>
          </a:p>
          <a:p>
            <a:pPr lvl="1"/>
            <a:r>
              <a:rPr lang="en-US" dirty="0" err="1">
                <a:solidFill>
                  <a:srgbClr val="FFFF66"/>
                </a:solidFill>
              </a:rPr>
              <a:t>Hypernymy</a:t>
            </a:r>
            <a:r>
              <a:rPr lang="en-US" dirty="0">
                <a:solidFill>
                  <a:srgbClr val="FFFF66"/>
                </a:solidFill>
              </a:rPr>
              <a:t>/Hyponymy (the </a:t>
            </a:r>
            <a:r>
              <a:rPr lang="en-US" i="1" dirty="0">
                <a:solidFill>
                  <a:srgbClr val="FFFF66"/>
                </a:solidFill>
              </a:rPr>
              <a:t>Is-A</a:t>
            </a:r>
            <a:r>
              <a:rPr lang="en-US" dirty="0">
                <a:solidFill>
                  <a:srgbClr val="FFFF66"/>
                </a:solidFill>
              </a:rPr>
              <a:t> relation)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Semantic word similarity</a:t>
            </a:r>
          </a:p>
          <a:p>
            <a:r>
              <a:rPr lang="en-US" dirty="0"/>
              <a:t>QA matching models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021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0412" cy="553998"/>
          </a:xfrm>
        </p:spPr>
        <p:txBody>
          <a:bodyPr/>
          <a:lstStyle/>
          <a:p>
            <a:r>
              <a:rPr lang="en-US" dirty="0"/>
              <a:t>Synonymy/</a:t>
            </a:r>
            <a:r>
              <a:rPr lang="en-US" dirty="0" err="1"/>
              <a:t>Antonymy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3157788"/>
          </a:xfrm>
        </p:spPr>
        <p:txBody>
          <a:bodyPr/>
          <a:lstStyle/>
          <a:p>
            <a:r>
              <a:rPr lang="en-US" sz="2400" dirty="0" smtClean="0"/>
              <a:t>Synonyms </a:t>
            </a:r>
            <a:r>
              <a:rPr lang="en-US" sz="2400" dirty="0"/>
              <a:t>can be easily found in a </a:t>
            </a:r>
            <a:r>
              <a:rPr lang="en-US" sz="2400" dirty="0" smtClean="0"/>
              <a:t>thesaurus</a:t>
            </a:r>
            <a:endParaRPr lang="en-US" sz="2400" dirty="0"/>
          </a:p>
          <a:p>
            <a:r>
              <a:rPr lang="en-US" sz="2400" dirty="0"/>
              <a:t>Degree of synonymy </a:t>
            </a:r>
            <a:r>
              <a:rPr lang="en-US" sz="2400" dirty="0" smtClean="0"/>
              <a:t>provides </a:t>
            </a:r>
            <a:r>
              <a:rPr lang="en-US" sz="2400" dirty="0"/>
              <a:t>more </a:t>
            </a:r>
            <a:r>
              <a:rPr lang="en-US" sz="2400" dirty="0" smtClean="0"/>
              <a:t>information</a:t>
            </a:r>
          </a:p>
          <a:p>
            <a:pPr lvl="1"/>
            <a:r>
              <a:rPr lang="en-US" sz="2200" i="1" dirty="0" smtClean="0"/>
              <a:t>ship</a:t>
            </a:r>
            <a:r>
              <a:rPr lang="en-US" sz="2200" dirty="0" smtClean="0"/>
              <a:t> </a:t>
            </a:r>
            <a:r>
              <a:rPr lang="en-US" sz="2200" dirty="0"/>
              <a:t>vs. </a:t>
            </a:r>
            <a:r>
              <a:rPr lang="en-US" sz="2200" i="1" dirty="0" smtClean="0"/>
              <a:t>boat</a:t>
            </a:r>
            <a:endParaRPr lang="en-US" sz="2200" dirty="0"/>
          </a:p>
          <a:p>
            <a:pPr lvl="8"/>
            <a:endParaRPr lang="en-US" sz="800" dirty="0"/>
          </a:p>
          <a:p>
            <a:r>
              <a:rPr lang="en-US" sz="2400" dirty="0"/>
              <a:t>Polarity Inducing </a:t>
            </a:r>
            <a:r>
              <a:rPr lang="en-US" sz="2400" dirty="0" smtClean="0"/>
              <a:t>LSA (PILSA) </a:t>
            </a:r>
            <a:r>
              <a:rPr lang="en-US" sz="1600" dirty="0"/>
              <a:t>[Yih, Zweig &amp; Platt, EMNLP-CoNLL-12]</a:t>
            </a:r>
          </a:p>
          <a:p>
            <a:pPr lvl="1"/>
            <a:r>
              <a:rPr lang="en-US" sz="2000" dirty="0"/>
              <a:t>A vector space model that encodes polarity information</a:t>
            </a:r>
          </a:p>
          <a:p>
            <a:pPr lvl="1"/>
            <a:r>
              <a:rPr lang="en-US" sz="2000" dirty="0"/>
              <a:t>Synonyms cluster together in this space</a:t>
            </a:r>
          </a:p>
          <a:p>
            <a:pPr lvl="1"/>
            <a:r>
              <a:rPr lang="en-US" sz="2000" dirty="0"/>
              <a:t>Antonyms lie at the opposite ends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/>
              <a:t>unit sphere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43510"/>
            <a:ext cx="1810406" cy="184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5791200" y="4667310"/>
            <a:ext cx="533400" cy="400110"/>
            <a:chOff x="3581400" y="4648200"/>
            <a:chExt cx="533400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3581400" y="4648200"/>
              <a:ext cx="533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hot</a:t>
              </a:r>
            </a:p>
          </p:txBody>
        </p:sp>
        <p:sp>
          <p:nvSpPr>
            <p:cNvPr id="18" name="Flowchart: Connector 17"/>
            <p:cNvSpPr/>
            <p:nvPr/>
          </p:nvSpPr>
          <p:spPr bwMode="auto">
            <a:xfrm>
              <a:off x="4038600" y="4876800"/>
              <a:ext cx="76200" cy="76200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8400" y="4419600"/>
            <a:ext cx="990600" cy="476310"/>
            <a:chOff x="4038600" y="4400490"/>
            <a:chExt cx="990600" cy="476310"/>
          </a:xfrm>
        </p:grpSpPr>
        <p:sp>
          <p:nvSpPr>
            <p:cNvPr id="20" name="Flowchart: Connector 19"/>
            <p:cNvSpPr/>
            <p:nvPr/>
          </p:nvSpPr>
          <p:spPr bwMode="auto">
            <a:xfrm>
              <a:off x="4191000" y="4800600"/>
              <a:ext cx="76200" cy="76200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038600" y="440049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burning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62800" y="6400800"/>
            <a:ext cx="838200" cy="400110"/>
            <a:chOff x="4953000" y="6381690"/>
            <a:chExt cx="838200" cy="400110"/>
          </a:xfrm>
        </p:grpSpPr>
        <p:sp>
          <p:nvSpPr>
            <p:cNvPr id="23" name="TextBox 22"/>
            <p:cNvSpPr txBox="1"/>
            <p:nvPr/>
          </p:nvSpPr>
          <p:spPr>
            <a:xfrm>
              <a:off x="4953000" y="6381690"/>
              <a:ext cx="838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cold</a:t>
              </a:r>
            </a:p>
          </p:txBody>
        </p:sp>
        <p:sp>
          <p:nvSpPr>
            <p:cNvPr id="24" name="Flowchart: Connector 23"/>
            <p:cNvSpPr/>
            <p:nvPr/>
          </p:nvSpPr>
          <p:spPr bwMode="auto">
            <a:xfrm>
              <a:off x="5029200" y="6400800"/>
              <a:ext cx="76200" cy="76200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67600" y="6096000"/>
            <a:ext cx="1219200" cy="400110"/>
            <a:chOff x="5257800" y="6076890"/>
            <a:chExt cx="1219200" cy="400110"/>
          </a:xfrm>
        </p:grpSpPr>
        <p:sp>
          <p:nvSpPr>
            <p:cNvPr id="26" name="Flowchart: Connector 25"/>
            <p:cNvSpPr/>
            <p:nvPr/>
          </p:nvSpPr>
          <p:spPr bwMode="auto">
            <a:xfrm>
              <a:off x="5257800" y="6248400"/>
              <a:ext cx="76200" cy="76200"/>
            </a:xfrm>
            <a:prstGeom prst="flowChartConnector">
              <a:avLst/>
            </a:prstGeom>
            <a:ln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109728" tIns="54864" rIns="109728" bIns="54864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969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0" y="6076890"/>
              <a:ext cx="1143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freezing</a:t>
              </a:r>
            </a:p>
          </p:txBody>
        </p:sp>
      </p:grpSp>
      <p:cxnSp>
        <p:nvCxnSpPr>
          <p:cNvPr id="28" name="Straight Connector 27"/>
          <p:cNvCxnSpPr/>
          <p:nvPr/>
        </p:nvCxnSpPr>
        <p:spPr bwMode="auto">
          <a:xfrm>
            <a:off x="6400800" y="4934010"/>
            <a:ext cx="990600" cy="1409700"/>
          </a:xfrm>
          <a:prstGeom prst="line">
            <a:avLst/>
          </a:prstGeom>
          <a:gradFill rotWithShape="0">
            <a:gsLst>
              <a:gs pos="0">
                <a:schemeClr val="folHlink">
                  <a:gamma/>
                  <a:tint val="72941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72941"/>
                  <a:invGamma/>
                </a:schemeClr>
              </a:gs>
            </a:gsLst>
            <a:lin ang="2700000" scaled="1"/>
          </a:gradFill>
          <a:ln w="635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9042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0412" cy="886397"/>
          </a:xfrm>
        </p:spPr>
        <p:txBody>
          <a:bodyPr/>
          <a:lstStyle/>
          <a:p>
            <a:r>
              <a:rPr lang="en-US" dirty="0"/>
              <a:t>Polarity Inducing Latent Semantic </a:t>
            </a:r>
            <a:r>
              <a:rPr lang="en-US" dirty="0" smtClean="0"/>
              <a:t>Analysis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latin typeface="+mn-lt"/>
              </a:rPr>
              <a:t>[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Yih, Zweig &amp; Platt, EMNLP-CoNLL-12</a:t>
            </a:r>
            <a:r>
              <a:rPr lang="en-US" sz="2400" dirty="0">
                <a:latin typeface="+mn-lt"/>
              </a:rPr>
              <a:t>]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72403"/>
            <a:ext cx="8380412" cy="775597"/>
          </a:xfrm>
        </p:spPr>
        <p:txBody>
          <a:bodyPr/>
          <a:lstStyle/>
          <a:p>
            <a:r>
              <a:rPr lang="en-US" sz="2400" dirty="0" smtClean="0"/>
              <a:t>Acrimony: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rancor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conflict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bitterness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goodwill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affection</a:t>
            </a:r>
          </a:p>
          <a:p>
            <a:r>
              <a:rPr lang="en-US" sz="2400" dirty="0" smtClean="0"/>
              <a:t>Affection: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goodwill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tenderness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fondness</a:t>
            </a:r>
            <a:r>
              <a:rPr lang="en-US" sz="2400" dirty="0" smtClean="0"/>
              <a:t>; </a:t>
            </a:r>
            <a:r>
              <a:rPr lang="en-US" sz="2400" dirty="0" smtClean="0">
                <a:solidFill>
                  <a:srgbClr val="FF0000"/>
                </a:solidFill>
              </a:rPr>
              <a:t>acrimony</a:t>
            </a:r>
            <a:r>
              <a:rPr lang="en-US" sz="2400" dirty="0" smtClean="0"/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rancor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916940" y="3926840"/>
          <a:ext cx="7541260" cy="14833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14880"/>
                <a:gridCol w="1262380"/>
                <a:gridCol w="1016000"/>
                <a:gridCol w="1145540"/>
                <a:gridCol w="1143000"/>
                <a:gridCol w="75946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acrimony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rancor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goodwill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</a:t>
                      </a:r>
                      <a:r>
                        <a:rPr lang="en-US" baseline="0" dirty="0" smtClean="0"/>
                        <a:t> 1: “acrimony”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4.73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6.01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-5.81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-4.86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Group 2: “affection”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-3.78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-5.23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6.21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5.15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3714093" y="3045767"/>
            <a:ext cx="3143907" cy="1678633"/>
            <a:chOff x="3714093" y="3045767"/>
            <a:chExt cx="3143907" cy="1678633"/>
          </a:xfrm>
        </p:grpSpPr>
        <p:sp>
          <p:nvSpPr>
            <p:cNvPr id="18" name="TextBox 17"/>
            <p:cNvSpPr txBox="1"/>
            <p:nvPr/>
          </p:nvSpPr>
          <p:spPr>
            <a:xfrm>
              <a:off x="3714093" y="3045767"/>
              <a:ext cx="2971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FFFF00"/>
                  </a:solidFill>
                  <a:latin typeface="Segoe" pitchFamily="34" charset="0"/>
                </a:rPr>
                <a:t>Inducing polarity</a:t>
              </a:r>
            </a:p>
          </p:txBody>
        </p:sp>
        <p:cxnSp>
          <p:nvCxnSpPr>
            <p:cNvPr id="20" name="Straight Arrow Connector 19"/>
            <p:cNvCxnSpPr>
              <a:stCxn id="18" idx="2"/>
            </p:cNvCxnSpPr>
            <p:nvPr/>
          </p:nvCxnSpPr>
          <p:spPr bwMode="auto">
            <a:xfrm flipH="1">
              <a:off x="3886200" y="3507432"/>
              <a:ext cx="1313793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8" idx="2"/>
            </p:cNvCxnSpPr>
            <p:nvPr/>
          </p:nvCxnSpPr>
          <p:spPr bwMode="auto">
            <a:xfrm>
              <a:off x="5199993" y="3507432"/>
              <a:ext cx="591207" cy="9121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8" idx="2"/>
            </p:cNvCxnSpPr>
            <p:nvPr/>
          </p:nvCxnSpPr>
          <p:spPr bwMode="auto">
            <a:xfrm>
              <a:off x="5199993" y="3507432"/>
              <a:ext cx="1658007" cy="9121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8" idx="2"/>
            </p:cNvCxnSpPr>
            <p:nvPr/>
          </p:nvCxnSpPr>
          <p:spPr bwMode="auto">
            <a:xfrm flipH="1">
              <a:off x="4876800" y="3507432"/>
              <a:ext cx="323193" cy="1216968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254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3028292" y="5562600"/>
            <a:ext cx="5048907" cy="1162689"/>
            <a:chOff x="3028292" y="5562600"/>
            <a:chExt cx="5048907" cy="1162689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3714093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 flipV="1">
              <a:off x="4953000" y="5562600"/>
              <a:ext cx="0" cy="457200"/>
            </a:xfrm>
            <a:prstGeom prst="straightConnector1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1" name="Straight Connector 40"/>
            <p:cNvCxnSpPr/>
            <p:nvPr/>
          </p:nvCxnSpPr>
          <p:spPr bwMode="auto">
            <a:xfrm>
              <a:off x="3714093" y="6019800"/>
              <a:ext cx="1238907" cy="0"/>
            </a:xfrm>
            <a:prstGeom prst="line">
              <a:avLst/>
            </a:prstGeom>
            <a:gradFill rotWithShape="0">
              <a:gsLst>
                <a:gs pos="0">
                  <a:schemeClr val="folHlink">
                    <a:gamma/>
                    <a:tint val="72941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72941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3028292" y="5943600"/>
                  <a:ext cx="5048907" cy="781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smtClean="0">
                      <a:solidFill>
                        <a:srgbClr val="FFFF00"/>
                      </a:solidFill>
                      <a:latin typeface="Segoe" pitchFamily="34" charset="0"/>
                    </a:rPr>
                    <a:t>Cosine Score: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𝑆𝑦𝑛𝑜𝑛𝑦𝑚𝑠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𝐴𝑛𝑡𝑜𝑛𝑦𝑚𝑠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endParaRPr lang="en-US" sz="2400" dirty="0" smtClean="0">
                    <a:solidFill>
                      <a:srgbClr val="FFFF00"/>
                    </a:solidFill>
                    <a:latin typeface="Segoe" pitchFamily="34" charset="0"/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292" y="5943600"/>
                  <a:ext cx="5048907" cy="78168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109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291800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Hypernymy</a:t>
            </a:r>
            <a:r>
              <a:rPr lang="en-US" dirty="0"/>
              <a:t>/Hyponymy (the </a:t>
            </a:r>
            <a:r>
              <a:rPr lang="en-US" i="1" dirty="0"/>
              <a:t>Is-A</a:t>
            </a:r>
            <a:r>
              <a:rPr lang="en-US" dirty="0"/>
              <a:t> relation)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5031489"/>
                <a:ext cx="8610600" cy="1071062"/>
              </a:xfrm>
            </p:spPr>
            <p:txBody>
              <a:bodyPr/>
              <a:lstStyle/>
              <a:p>
                <a:r>
                  <a:rPr lang="en-US" sz="2400" dirty="0" smtClean="0"/>
                  <a:t>Issues </a:t>
                </a:r>
                <a:r>
                  <a:rPr lang="en-US" sz="2400" dirty="0"/>
                  <a:t>of </a:t>
                </a:r>
                <a:r>
                  <a:rPr lang="en-US" sz="2400" dirty="0" err="1"/>
                  <a:t>WordNet</a:t>
                </a:r>
                <a:r>
                  <a:rPr lang="en-US" sz="2400" dirty="0"/>
                  <a:t> taxonomy</a:t>
                </a:r>
              </a:p>
              <a:p>
                <a:pPr lvl="1"/>
                <a:r>
                  <a:rPr lang="en-US" sz="2000" dirty="0"/>
                  <a:t>Limited or skewed concept distribution (e.g., </a:t>
                </a:r>
                <a:r>
                  <a:rPr lang="en-US" sz="2000" i="1" dirty="0"/>
                  <a:t>cat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woman</a:t>
                </a:r>
                <a:r>
                  <a:rPr lang="en-US" sz="2000" dirty="0"/>
                  <a:t>)</a:t>
                </a:r>
              </a:p>
              <a:p>
                <a:pPr lvl="1"/>
                <a:r>
                  <a:rPr lang="en-US" sz="2000" dirty="0"/>
                  <a:t>Lack of coverage (e.g., apple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company, jaguar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car)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5031489"/>
                <a:ext cx="8610600" cy="1071062"/>
              </a:xfrm>
              <a:blipFill rotWithShape="0">
                <a:blip r:embed="rId3"/>
                <a:stretch>
                  <a:fillRect l="-71" t="-11364"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81000" y="2590800"/>
            <a:ext cx="8458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tabLst>
                <a:tab pos="403225" algn="l"/>
              </a:tabLst>
            </a:pPr>
            <a:r>
              <a:rPr lang="en-US" sz="2400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What </a:t>
            </a:r>
            <a:r>
              <a:rPr lang="en-US" sz="2400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Saturn?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Saturn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giant gas planet with </a:t>
            </a:r>
            <a:r>
              <a:rPr lang="en-US" sz="2400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brown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beige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clouds.</a:t>
            </a: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597083"/>
            <a:ext cx="8458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tabLst>
                <a:tab pos="403225" algn="l"/>
              </a:tabLst>
            </a:pPr>
            <a:r>
              <a:rPr lang="en-US" sz="2400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Who </a:t>
            </a:r>
            <a:r>
              <a:rPr lang="en-US" sz="2400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Moonlight Sonata?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Ludwig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Beethoven </a:t>
            </a:r>
            <a:r>
              <a:rPr lang="en-US" sz="2400" i="1" dirty="0">
                <a:solidFill>
                  <a:srgbClr val="66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composed</a:t>
            </a:r>
            <a:r>
              <a:rPr lang="en-US" sz="24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Moonlight Sonata in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1801.</a:t>
            </a: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48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err="1"/>
              <a:t>Probase</a:t>
            </a:r>
            <a:r>
              <a:rPr lang="en-US" dirty="0"/>
              <a:t> </a:t>
            </a:r>
            <a:r>
              <a:rPr lang="en-US" sz="2800" dirty="0"/>
              <a:t>[Wu et al. 2012]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534400" cy="2779222"/>
          </a:xfrm>
        </p:spPr>
        <p:txBody>
          <a:bodyPr/>
          <a:lstStyle/>
          <a:p>
            <a:r>
              <a:rPr lang="en-US" sz="2400" dirty="0"/>
              <a:t>A KB that contains 2.7 million concepts</a:t>
            </a:r>
          </a:p>
          <a:p>
            <a:pPr lvl="1"/>
            <a:r>
              <a:rPr lang="en-US" sz="2000" dirty="0"/>
              <a:t>Relations discovered </a:t>
            </a:r>
            <a:r>
              <a:rPr lang="en-US" sz="2000" dirty="0" smtClean="0"/>
              <a:t>by </a:t>
            </a:r>
            <a:r>
              <a:rPr lang="en-US" sz="2000" dirty="0"/>
              <a:t>Hearst patterns </a:t>
            </a:r>
            <a:r>
              <a:rPr lang="en-US" sz="2000" dirty="0" smtClean="0"/>
              <a:t>from </a:t>
            </a:r>
            <a:r>
              <a:rPr lang="en-US" sz="2000" dirty="0"/>
              <a:t>1.68 billion Web pages</a:t>
            </a:r>
          </a:p>
          <a:p>
            <a:pPr lvl="1"/>
            <a:r>
              <a:rPr lang="en-US" sz="2000" dirty="0"/>
              <a:t>Degree of relations based on frequency of term co-occurrences</a:t>
            </a:r>
          </a:p>
          <a:p>
            <a:pPr lvl="8"/>
            <a:endParaRPr lang="en-US" sz="1000" dirty="0"/>
          </a:p>
          <a:p>
            <a:r>
              <a:rPr lang="en-US" sz="2400" dirty="0"/>
              <a:t>Evaluated on </a:t>
            </a:r>
            <a:r>
              <a:rPr lang="en-US" sz="2400" i="1" dirty="0"/>
              <a:t>SemEval-12 Relational Similarity</a:t>
            </a:r>
            <a:r>
              <a:rPr lang="en-US" sz="2400" dirty="0"/>
              <a:t> </a:t>
            </a:r>
            <a:r>
              <a:rPr lang="en-US" sz="1800" dirty="0"/>
              <a:t>[Zhila et al., NAACL-HLT-2013]</a:t>
            </a:r>
          </a:p>
          <a:p>
            <a:pPr lvl="1"/>
            <a:r>
              <a:rPr lang="en-US" sz="2000" dirty="0"/>
              <a:t>“Y is a kind of X” – What is the </a:t>
            </a:r>
            <a:r>
              <a:rPr lang="en-US" sz="2000" dirty="0" smtClean="0"/>
              <a:t>most </a:t>
            </a:r>
            <a:r>
              <a:rPr lang="en-US" sz="2000" dirty="0"/>
              <a:t>illustrative example </a:t>
            </a:r>
            <a:r>
              <a:rPr lang="en-US" sz="2000" dirty="0" smtClean="0"/>
              <a:t>word pair?</a:t>
            </a:r>
            <a:endParaRPr lang="en-US" sz="2000" dirty="0"/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794392"/>
              </p:ext>
            </p:extLst>
          </p:nvPr>
        </p:nvGraphicFramePr>
        <p:xfrm>
          <a:off x="403485" y="4800600"/>
          <a:ext cx="245237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26591"/>
                <a:gridCol w="10257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X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automobile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van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wheat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bread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weather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rain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politician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senator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71800" y="5158703"/>
                <a:ext cx="6096000" cy="101566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 smtClean="0"/>
                  <a:t>Probase</a:t>
                </a:r>
                <a:r>
                  <a:rPr lang="en-US" sz="2000" dirty="0" smtClean="0"/>
                  <a:t> correlates well with human annotations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smtClean="0"/>
                  <a:t>Spearman’s rank correlation coefficient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=0.619</m:t>
                    </m:r>
                  </m:oMath>
                </a14:m>
                <a:r>
                  <a:rPr lang="en-US" sz="2000" dirty="0" smtClean="0"/>
                  <a:t> </a:t>
                </a:r>
                <a:br>
                  <a:rPr lang="en-US" sz="2000" dirty="0" smtClean="0"/>
                </a:br>
                <a:r>
                  <a:rPr lang="en-US" sz="2000" dirty="0" smtClean="0"/>
                  <a:t>(vs.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0.233</m:t>
                    </m:r>
                  </m:oMath>
                </a14:m>
                <a:r>
                  <a:rPr lang="en-US" sz="2000" dirty="0" smtClean="0"/>
                  <a:t> of the previous best system)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158703"/>
                <a:ext cx="609600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798" t="-1775" b="-946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947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Word 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534400" cy="3767185"/>
          </a:xfrm>
        </p:spPr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“back-off” solution when the exact lexical relation is unclear</a:t>
            </a:r>
          </a:p>
          <a:p>
            <a:pPr lvl="8"/>
            <a:endParaRPr lang="en-US" sz="1000" dirty="0"/>
          </a:p>
          <a:p>
            <a:r>
              <a:rPr lang="en-US" sz="2400" dirty="0"/>
              <a:t>Measuring Semantic Word Similarity</a:t>
            </a:r>
          </a:p>
          <a:p>
            <a:pPr lvl="1"/>
            <a:r>
              <a:rPr lang="en-US" sz="2000" dirty="0"/>
              <a:t>Vector space model (VSM)</a:t>
            </a:r>
          </a:p>
          <a:p>
            <a:pPr lvl="1"/>
            <a:r>
              <a:rPr lang="en-US" sz="2000" dirty="0"/>
              <a:t>Similarity score is derived by cosine</a:t>
            </a:r>
          </a:p>
          <a:p>
            <a:pPr lvl="8"/>
            <a:endParaRPr lang="en-US" sz="1000" dirty="0"/>
          </a:p>
          <a:p>
            <a:r>
              <a:rPr lang="en-US" sz="2400" dirty="0"/>
              <a:t>Heterogeneous VSMs </a:t>
            </a:r>
            <a:r>
              <a:rPr lang="en-US" sz="2000" dirty="0"/>
              <a:t>[Yih &amp; </a:t>
            </a:r>
            <a:r>
              <a:rPr lang="en-US" sz="2000" dirty="0" err="1"/>
              <a:t>Qazvinian</a:t>
            </a:r>
            <a:r>
              <a:rPr lang="en-US" sz="2000" dirty="0"/>
              <a:t>, HLT-NAACL-2012]</a:t>
            </a:r>
          </a:p>
          <a:p>
            <a:pPr lvl="1"/>
            <a:r>
              <a:rPr lang="en-US" sz="2000" dirty="0"/>
              <a:t>Wikipedia context vectors</a:t>
            </a:r>
            <a:endParaRPr lang="en-US" sz="1800" dirty="0"/>
          </a:p>
          <a:p>
            <a:pPr lvl="1"/>
            <a:r>
              <a:rPr lang="en-US" sz="2000" dirty="0"/>
              <a:t>RNN language model word embedding </a:t>
            </a:r>
            <a:r>
              <a:rPr lang="en-US" sz="1800" dirty="0"/>
              <a:t>[Mikolov et al., </a:t>
            </a:r>
            <a:r>
              <a:rPr lang="en-US" sz="1800" dirty="0" smtClean="0"/>
              <a:t>2010</a:t>
            </a:r>
            <a:r>
              <a:rPr lang="en-US" sz="1800" dirty="0"/>
              <a:t>]</a:t>
            </a:r>
          </a:p>
          <a:p>
            <a:pPr lvl="1"/>
            <a:r>
              <a:rPr lang="en-US" sz="2000" dirty="0" err="1"/>
              <a:t>Clickthrough</a:t>
            </a:r>
            <a:r>
              <a:rPr lang="en-US" sz="2000" dirty="0"/>
              <a:t>-based </a:t>
            </a:r>
            <a:r>
              <a:rPr lang="en-US" sz="2000" dirty="0" smtClean="0"/>
              <a:t>latent </a:t>
            </a:r>
            <a:r>
              <a:rPr lang="en-US" sz="2000" dirty="0"/>
              <a:t>semantic model </a:t>
            </a:r>
            <a:r>
              <a:rPr lang="en-US" sz="1800" dirty="0"/>
              <a:t>[</a:t>
            </a:r>
            <a:r>
              <a:rPr lang="en-US" sz="1800" dirty="0" smtClean="0"/>
              <a:t>Gao et al., </a:t>
            </a:r>
            <a:r>
              <a:rPr lang="en-US" sz="1800" dirty="0"/>
              <a:t>SIGIR-2011</a:t>
            </a:r>
            <a:r>
              <a:rPr lang="en-US" sz="1800" dirty="0" smtClean="0"/>
              <a:t>]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651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3859518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Lexical semantic models</a:t>
            </a:r>
          </a:p>
          <a:p>
            <a:r>
              <a:rPr lang="en-US" dirty="0">
                <a:solidFill>
                  <a:srgbClr val="FFFF66"/>
                </a:solidFill>
              </a:rPr>
              <a:t>QA matching models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Bag-of-words model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Learning latent structures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15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</a:t>
            </a:r>
            <a:r>
              <a:rPr lang="en-US" dirty="0" smtClean="0"/>
              <a:t>Model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89998"/>
            <a:ext cx="8380412" cy="830997"/>
          </a:xfrm>
        </p:spPr>
        <p:txBody>
          <a:bodyPr/>
          <a:lstStyle/>
          <a:p>
            <a:r>
              <a:rPr lang="en-US" dirty="0" smtClean="0"/>
              <a:t>Word Alignment – Complete bipartite matching</a:t>
            </a:r>
          </a:p>
          <a:p>
            <a:pPr lvl="1"/>
            <a:r>
              <a:rPr lang="en-US" dirty="0"/>
              <a:t>Every word in question maps to every word in </a:t>
            </a:r>
            <a:r>
              <a:rPr lang="en-US" dirty="0" smtClean="0"/>
              <a:t>sentence</a:t>
            </a:r>
            <a:endParaRPr lang="en-US" dirty="0"/>
          </a:p>
        </p:txBody>
      </p:sp>
      <p:grpSp>
        <p:nvGrpSpPr>
          <p:cNvPr id="85" name="Group 84"/>
          <p:cNvGrpSpPr/>
          <p:nvPr/>
        </p:nvGrpSpPr>
        <p:grpSpPr>
          <a:xfrm>
            <a:off x="381000" y="3733800"/>
            <a:ext cx="8458200" cy="1984466"/>
            <a:chOff x="434722" y="4202229"/>
            <a:chExt cx="8458200" cy="1984466"/>
          </a:xfrm>
        </p:grpSpPr>
        <p:sp>
          <p:nvSpPr>
            <p:cNvPr id="36" name="Content Placeholder 2"/>
            <p:cNvSpPr txBox="1">
              <a:spLocks/>
            </p:cNvSpPr>
            <p:nvPr/>
          </p:nvSpPr>
          <p:spPr bwMode="auto">
            <a:xfrm>
              <a:off x="434722" y="4363465"/>
              <a:ext cx="84582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82573" indent="-382573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Tx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04822" indent="-317487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988974" indent="-282564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266774" indent="-276214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530289" indent="-260340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1911463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92432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673401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054371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1800" kern="0" dirty="0" smtClean="0">
                  <a:latin typeface="Tahoma" panose="020B0604030504040204" pitchFamily="34" charset="0"/>
                </a:rPr>
                <a:t>What is the fastest car in the world?</a:t>
              </a: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r>
                <a:rPr lang="en-US" sz="1800" kern="0" dirty="0" smtClean="0">
                  <a:latin typeface="Tahoma" panose="020B0604030504040204" pitchFamily="34" charset="0"/>
                </a:rPr>
                <a:t>The Jaguar XJ220 is the dearest, fastest and most sought after car on the planet. </a:t>
              </a:r>
              <a:endParaRPr lang="en-US" sz="1800" kern="0" dirty="0">
                <a:latin typeface="Tahoma" panose="020B0604030504040204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flipH="1">
              <a:off x="4297483" y="4631609"/>
              <a:ext cx="111565" cy="113822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284910" y="4631609"/>
              <a:ext cx="3124138" cy="113822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395596" y="4625921"/>
              <a:ext cx="3870604" cy="114391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172200" y="4631609"/>
              <a:ext cx="2118803" cy="1145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434722" y="4202229"/>
              <a:ext cx="8458200" cy="19844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51" name="Straight Connector 50"/>
            <p:cNvCxnSpPr/>
            <p:nvPr/>
          </p:nvCxnSpPr>
          <p:spPr>
            <a:xfrm flipH="1">
              <a:off x="2133601" y="4631609"/>
              <a:ext cx="2275447" cy="109219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3286565" y="4631609"/>
              <a:ext cx="1122483" cy="113680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409048" y="4630187"/>
              <a:ext cx="1534552" cy="113822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409048" y="4628765"/>
              <a:ext cx="1010918" cy="113964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4409048" y="4627343"/>
              <a:ext cx="2657035" cy="114106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6166191" y="4625921"/>
              <a:ext cx="913344" cy="114248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5957052" y="4625921"/>
              <a:ext cx="222592" cy="114248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5433418" y="4625921"/>
              <a:ext cx="746226" cy="1154545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4294165" y="4631609"/>
              <a:ext cx="1872027" cy="113680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3280557" y="4624499"/>
              <a:ext cx="2912539" cy="115230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2167909" y="4625921"/>
              <a:ext cx="4025187" cy="109788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1301444" y="4631609"/>
              <a:ext cx="4878200" cy="1145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9834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– Answer Sentence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380412" cy="1274195"/>
          </a:xfrm>
        </p:spPr>
        <p:txBody>
          <a:bodyPr/>
          <a:lstStyle/>
          <a:p>
            <a:r>
              <a:rPr lang="en-US" dirty="0"/>
              <a:t>Given a factoid question, find the sentence that </a:t>
            </a:r>
          </a:p>
          <a:p>
            <a:pPr lvl="1"/>
            <a:r>
              <a:rPr lang="en-US" dirty="0"/>
              <a:t>Contains the </a:t>
            </a:r>
            <a:r>
              <a:rPr lang="en-US" dirty="0" smtClean="0"/>
              <a:t>answer</a:t>
            </a:r>
            <a:endParaRPr lang="en-US" dirty="0"/>
          </a:p>
          <a:p>
            <a:pPr lvl="1"/>
            <a:r>
              <a:rPr lang="en-US" dirty="0"/>
              <a:t>Can sufficiently support the </a:t>
            </a:r>
            <a:r>
              <a:rPr lang="en-US" dirty="0" smtClean="0"/>
              <a:t>answer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910786"/>
            <a:ext cx="8534400" cy="21852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won the best actor Oscar in 1973?</a:t>
            </a:r>
          </a:p>
          <a:p>
            <a:pPr marL="520700" indent="-520700"/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Jack Lemmon was awarded the Best Actor Oscar for Save the Tiger (1973).</a:t>
            </a:r>
          </a:p>
          <a:p>
            <a:pPr marL="520700" indent="-520700"/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baseline="-250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award winner Kevin Spacey said that Jack Lemmon is remembered as always making time for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others. </a:t>
            </a:r>
            <a:endParaRPr lang="en-US" sz="26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490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Bag-of-Words </a:t>
            </a:r>
            <a:r>
              <a:rPr lang="en-US" dirty="0" smtClean="0"/>
              <a:t>Model (2/2)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15487"/>
                <a:ext cx="8380412" cy="4305346"/>
              </a:xfrm>
            </p:spPr>
            <p:txBody>
              <a:bodyPr/>
              <a:lstStyle/>
              <a:p>
                <a:r>
                  <a:rPr lang="en-US" sz="2600" dirty="0" smtClean="0"/>
                  <a:t>Example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 smtClean="0"/>
                  <a:t> </a:t>
                </a:r>
                <a:r>
                  <a:rPr lang="en-US" sz="2600" dirty="0"/>
                  <a:t>is a pair of question and </a:t>
                </a:r>
                <a:r>
                  <a:rPr lang="en-US" sz="2600" dirty="0" smtClean="0"/>
                  <a:t>sentence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8"/>
                <a:endParaRPr lang="en-US" sz="800" dirty="0" smtClean="0"/>
              </a:p>
              <a:p>
                <a:r>
                  <a:rPr lang="en-US" sz="2600" dirty="0"/>
                  <a:t>Given word relation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 ⋯, 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sz="2600" dirty="0"/>
                  <a:t>, create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ℛ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600" dirty="0"/>
                  <a:t> feature </a:t>
                </a:r>
                <a:r>
                  <a:rPr lang="en-US" sz="2600" dirty="0" smtClean="0"/>
                  <a:t>vector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𝑎𝑣𝑔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𝑚𝑛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8"/>
                <a:endParaRPr lang="en-US" sz="800" dirty="0" smtClean="0"/>
              </a:p>
              <a:p>
                <a:r>
                  <a:rPr lang="en-US" sz="2600" dirty="0" smtClean="0"/>
                  <a:t>Learning algorithms</a:t>
                </a:r>
              </a:p>
              <a:p>
                <a:pPr lvl="1"/>
                <a:r>
                  <a:rPr lang="en-US" sz="2200" dirty="0" smtClean="0"/>
                  <a:t>Logistic Regression (LR) &amp; Boosted Decision Trees (BDT)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15487"/>
                <a:ext cx="8380412" cy="4305346"/>
              </a:xfrm>
              <a:blipFill rotWithShape="0">
                <a:blip r:embed="rId3"/>
                <a:stretch>
                  <a:fillRect l="-73" t="-3253" b="-1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3714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Word Alignment </a:t>
            </a:r>
            <a:r>
              <a:rPr lang="en-US" dirty="0" smtClean="0"/>
              <a:t>Structures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18005"/>
            <a:ext cx="8380412" cy="1163395"/>
          </a:xfrm>
        </p:spPr>
        <p:txBody>
          <a:bodyPr/>
          <a:lstStyle/>
          <a:p>
            <a:r>
              <a:rPr lang="en-US" dirty="0"/>
              <a:t>Issue of the bag-of-words models</a:t>
            </a:r>
          </a:p>
          <a:p>
            <a:pPr lvl="1"/>
            <a:r>
              <a:rPr lang="en-US" dirty="0"/>
              <a:t>Unrelated parts of sentence </a:t>
            </a:r>
            <a:r>
              <a:rPr lang="en-US" dirty="0" smtClean="0"/>
              <a:t>will be </a:t>
            </a:r>
            <a:r>
              <a:rPr lang="en-US" dirty="0"/>
              <a:t>paired with words in </a:t>
            </a:r>
            <a:r>
              <a:rPr lang="en-US" dirty="0" smtClean="0"/>
              <a:t>question</a:t>
            </a: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62000" y="4466403"/>
            <a:ext cx="77724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>
              <a:tabLst>
                <a:tab pos="347663" algn="l"/>
              </a:tabLst>
            </a:pPr>
            <a:r>
              <a:rPr lang="en-US" sz="2400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Which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the first movie that James Dean was in?</a:t>
            </a:r>
            <a:b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	James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Dean, </a:t>
            </a:r>
            <a:r>
              <a:rPr lang="en-US" sz="2400" i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began as an actor on TV dramas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didn’t 	make his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 debut until 1951’s “Fixed Bayonet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4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3722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Latent Word Alignment </a:t>
            </a:r>
            <a:r>
              <a:rPr lang="en-US" dirty="0" smtClean="0"/>
              <a:t>Structures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18005"/>
            <a:ext cx="8380412" cy="1661993"/>
          </a:xfrm>
        </p:spPr>
        <p:txBody>
          <a:bodyPr/>
          <a:lstStyle/>
          <a:p>
            <a:r>
              <a:rPr lang="en-US" dirty="0"/>
              <a:t>The latent structure: word alignment with the many-to-one </a:t>
            </a:r>
            <a:r>
              <a:rPr lang="en-US" dirty="0" smtClean="0"/>
              <a:t>constraints</a:t>
            </a:r>
          </a:p>
          <a:p>
            <a:pPr lvl="1"/>
            <a:r>
              <a:rPr lang="en-US" dirty="0"/>
              <a:t>Each word in </a:t>
            </a:r>
            <a:r>
              <a:rPr lang="en-US" dirty="0">
                <a:solidFill>
                  <a:srgbClr val="FFFF00"/>
                </a:solidFill>
              </a:rPr>
              <a:t>𝑞</a:t>
            </a:r>
            <a:r>
              <a:rPr lang="en-US" dirty="0"/>
              <a:t> needs to be linked to a word in </a:t>
            </a:r>
            <a:r>
              <a:rPr lang="en-US" dirty="0">
                <a:solidFill>
                  <a:srgbClr val="92D050"/>
                </a:solidFill>
              </a:rPr>
              <a:t>𝑠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Each word in </a:t>
            </a:r>
            <a:r>
              <a:rPr lang="en-US" dirty="0">
                <a:solidFill>
                  <a:srgbClr val="92D050"/>
                </a:solidFill>
              </a:rPr>
              <a:t>𝑠</a:t>
            </a:r>
            <a:r>
              <a:rPr lang="en-US" dirty="0"/>
              <a:t> can be linked to zero or </a:t>
            </a:r>
            <a:r>
              <a:rPr lang="en-US" dirty="0" smtClean="0"/>
              <a:t>more words in </a:t>
            </a:r>
            <a:r>
              <a:rPr lang="en-US" dirty="0">
                <a:solidFill>
                  <a:srgbClr val="FFFF00"/>
                </a:solidFill>
              </a:rPr>
              <a:t>𝑞</a:t>
            </a:r>
            <a:r>
              <a:rPr lang="en-US" dirty="0" smtClean="0"/>
              <a:t>.</a:t>
            </a:r>
            <a:endParaRPr lang="en-US" sz="22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4416334"/>
            <a:ext cx="8458200" cy="1984466"/>
            <a:chOff x="434722" y="4202229"/>
            <a:chExt cx="8458200" cy="1984466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434722" y="4363465"/>
              <a:ext cx="8458200" cy="166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82573" indent="-382573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95000"/>
                <a:buFontTx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04822" indent="-317487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+mn-lt"/>
                </a:defRPr>
              </a:lvl2pPr>
              <a:lvl3pPr marL="988974" indent="-282564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2000">
                  <a:solidFill>
                    <a:schemeClr val="tx1"/>
                  </a:solidFill>
                  <a:latin typeface="+mn-lt"/>
                </a:defRPr>
              </a:lvl3pPr>
              <a:lvl4pPr marL="1266774" indent="-276214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1800">
                  <a:solidFill>
                    <a:schemeClr val="tx1"/>
                  </a:solidFill>
                  <a:latin typeface="+mn-lt"/>
                </a:defRPr>
              </a:lvl4pPr>
              <a:lvl5pPr marL="1530289" indent="-260340" algn="l" defTabSz="912777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Tx/>
                <a:buBlip>
                  <a:blip r:embed="rId4"/>
                </a:buBlip>
                <a:defRPr sz="1800">
                  <a:solidFill>
                    <a:schemeClr val="tx1"/>
                  </a:solidFill>
                  <a:latin typeface="+mn-lt"/>
                </a:defRPr>
              </a:lvl5pPr>
              <a:lvl6pPr marL="1911463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292432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2673401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054371" indent="-261916" algn="l" defTabSz="914063" rtl="0" eaLnBrk="1" fontAlgn="base" hangingPunct="1">
                <a:lnSpc>
                  <a:spcPct val="90000"/>
                </a:lnSpc>
                <a:spcBef>
                  <a:spcPct val="3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1800" kern="0" dirty="0" smtClean="0">
                  <a:latin typeface="Tahoma" panose="020B0604030504040204" pitchFamily="34" charset="0"/>
                </a:rPr>
                <a:t>What is the fastest car in the world?</a:t>
              </a: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endParaRPr lang="en-US" sz="1950" kern="0" dirty="0" smtClean="0">
                <a:latin typeface="Tahoma" panose="020B0604030504040204" pitchFamily="34" charset="0"/>
              </a:endParaRPr>
            </a:p>
            <a:p>
              <a:pPr marL="0" indent="0" algn="ctr">
                <a:buFontTx/>
                <a:buNone/>
              </a:pPr>
              <a:r>
                <a:rPr lang="en-US" sz="1800" kern="0" dirty="0" smtClean="0">
                  <a:latin typeface="Tahoma" panose="020B0604030504040204" pitchFamily="34" charset="0"/>
                </a:rPr>
                <a:t>The Jaguar XJ220 is the dearest, fastest and most sought after car on the planet. </a:t>
              </a:r>
              <a:endParaRPr lang="en-US" sz="1800" kern="0" dirty="0">
                <a:latin typeface="Tahoma" panose="020B0604030504040204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flipH="1">
              <a:off x="4297483" y="4631609"/>
              <a:ext cx="111565" cy="113822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72200" y="4631609"/>
              <a:ext cx="2118803" cy="114519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434722" y="4202229"/>
              <a:ext cx="8458200" cy="19844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5006722" y="4631609"/>
              <a:ext cx="2072813" cy="113680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21841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 smtClean="0"/>
              <a:t>Learning Latent Word Alignment Structures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133600"/>
                <a:ext cx="8380412" cy="457200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 smtClean="0"/>
                  <a:t>LCLR Framework </a:t>
                </a:r>
                <a:r>
                  <a:rPr lang="en-US" sz="2000" dirty="0" smtClean="0"/>
                  <a:t>[Chang et al., NAACL-HLT 2010]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Change the </a:t>
                </a:r>
                <a:r>
                  <a:rPr lang="en-US" sz="2000" dirty="0"/>
                  <a:t>decision </a:t>
                </a:r>
                <a:r>
                  <a:rPr lang="en-US" sz="2000" dirty="0" smtClean="0"/>
                  <a:t>function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20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smtClean="0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/>
                  <a:t>Candidate sentence </a:t>
                </a:r>
                <a:r>
                  <a:rPr lang="en-US" dirty="0">
                    <a:solidFill>
                      <a:schemeClr val="accent4"/>
                    </a:solidFill>
                  </a:rPr>
                  <a:t>𝑠</a:t>
                </a:r>
                <a:r>
                  <a:rPr lang="en-US" sz="2000" dirty="0"/>
                  <a:t> correctly answers question </a:t>
                </a:r>
                <a:r>
                  <a:rPr lang="en-US" dirty="0">
                    <a:solidFill>
                      <a:srgbClr val="FFFF00"/>
                    </a:solidFill>
                  </a:rPr>
                  <a:t>𝑞</a:t>
                </a:r>
                <a:r>
                  <a:rPr lang="en-US" sz="2000" dirty="0"/>
                  <a:t> if and only if the decision can be supported by the best alignment </a:t>
                </a:r>
                <a:r>
                  <a:rPr lang="en-US" sz="20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ℎ</a:t>
                </a:r>
                <a:r>
                  <a:rPr lang="en-US" sz="2000" dirty="0" smtClean="0"/>
                  <a:t>.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sz="2400" dirty="0" smtClean="0"/>
                  <a:t>Feature Design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</m:e>
                        </m:d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pPr lvl="8"/>
                <a:endParaRPr lang="en-US" sz="800" dirty="0" smtClean="0"/>
              </a:p>
              <a:p>
                <a:r>
                  <a:rPr lang="en-US" sz="2400" dirty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lim>
                                </m:limLow>
                              </m:fName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𝜉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func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m:rPr>
                                <m:nor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.   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≥1−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lim>
                                </m:limLow>
                              </m:fName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Φ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mr>
                      </m:m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133600"/>
                <a:ext cx="8380412" cy="4572000"/>
              </a:xfrm>
              <a:blipFill rotWithShape="0">
                <a:blip r:embed="rId3"/>
                <a:stretch>
                  <a:fillRect l="-73" t="-2667" r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76619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430271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Problem definition</a:t>
            </a:r>
          </a:p>
          <a:p>
            <a:r>
              <a:rPr lang="en-US" dirty="0"/>
              <a:t>Lexical semantic models</a:t>
            </a:r>
          </a:p>
          <a:p>
            <a:r>
              <a:rPr lang="en-US" dirty="0"/>
              <a:t>QA matching models</a:t>
            </a:r>
          </a:p>
          <a:p>
            <a:r>
              <a:rPr lang="en-US" dirty="0">
                <a:solidFill>
                  <a:srgbClr val="FFFF66"/>
                </a:solidFill>
              </a:rPr>
              <a:t>Experiments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Dataset</a:t>
            </a:r>
          </a:p>
          <a:p>
            <a:pPr lvl="1"/>
            <a:r>
              <a:rPr lang="en-US" dirty="0">
                <a:solidFill>
                  <a:srgbClr val="FFFF66"/>
                </a:solidFill>
              </a:rPr>
              <a:t>Evaluation metrics</a:t>
            </a:r>
          </a:p>
          <a:p>
            <a:pPr lvl="1"/>
            <a:r>
              <a:rPr lang="en-US" dirty="0" smtClean="0">
                <a:solidFill>
                  <a:srgbClr val="FFFF66"/>
                </a:solidFill>
              </a:rPr>
              <a:t>Results</a:t>
            </a:r>
            <a:endParaRPr lang="en-US" dirty="0">
              <a:solidFill>
                <a:srgbClr val="FFFF66"/>
              </a:solidFill>
            </a:endParaRP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200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sz="2400" dirty="0"/>
              <a:t>[Wang et al., EMNLP-CoNLL-2007]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80412" cy="3822585"/>
          </a:xfrm>
        </p:spPr>
        <p:txBody>
          <a:bodyPr/>
          <a:lstStyle/>
          <a:p>
            <a:r>
              <a:rPr lang="en-US" dirty="0"/>
              <a:t>Created based on TREC QA data</a:t>
            </a:r>
          </a:p>
          <a:p>
            <a:pPr lvl="1"/>
            <a:r>
              <a:rPr lang="en-US" dirty="0" smtClean="0"/>
              <a:t>Manual </a:t>
            </a:r>
            <a:r>
              <a:rPr lang="en-US" dirty="0"/>
              <a:t>judgment for each question/answer-sentence </a:t>
            </a:r>
            <a:r>
              <a:rPr lang="en-US" dirty="0" smtClean="0"/>
              <a:t>pair</a:t>
            </a:r>
          </a:p>
          <a:p>
            <a:pPr lvl="8"/>
            <a:endParaRPr lang="en-US" sz="800" dirty="0"/>
          </a:p>
          <a:p>
            <a:r>
              <a:rPr lang="en-US" dirty="0"/>
              <a:t>Training – Q/A pairs from </a:t>
            </a:r>
            <a:r>
              <a:rPr lang="en-US" dirty="0" smtClean="0"/>
              <a:t>TREC </a:t>
            </a:r>
            <a:r>
              <a:rPr lang="en-US" dirty="0"/>
              <a:t>8-12</a:t>
            </a:r>
          </a:p>
          <a:p>
            <a:pPr lvl="1"/>
            <a:r>
              <a:rPr lang="en-US" dirty="0"/>
              <a:t>Clean: 5,919 manually judged Q/A pairs (100 questions</a:t>
            </a:r>
            <a:r>
              <a:rPr lang="en-US" dirty="0" smtClean="0"/>
              <a:t>)</a:t>
            </a:r>
          </a:p>
          <a:p>
            <a:pPr lvl="8"/>
            <a:endParaRPr lang="en-US" sz="800" dirty="0"/>
          </a:p>
          <a:p>
            <a:r>
              <a:rPr lang="en-US" dirty="0"/>
              <a:t>Development and Test: </a:t>
            </a:r>
            <a:r>
              <a:rPr lang="en-US" dirty="0" smtClean="0"/>
              <a:t>Q/A </a:t>
            </a:r>
            <a:r>
              <a:rPr lang="en-US" dirty="0"/>
              <a:t>pairs from </a:t>
            </a:r>
            <a:r>
              <a:rPr lang="en-US" dirty="0" smtClean="0"/>
              <a:t>TREC </a:t>
            </a:r>
            <a:r>
              <a:rPr lang="en-US" dirty="0"/>
              <a:t>13</a:t>
            </a:r>
          </a:p>
          <a:p>
            <a:pPr lvl="1"/>
            <a:r>
              <a:rPr lang="en-US" dirty="0" err="1"/>
              <a:t>Dev</a:t>
            </a:r>
            <a:r>
              <a:rPr lang="en-US" dirty="0"/>
              <a:t>: 1,374 Q/A pairs (84 questions)</a:t>
            </a:r>
          </a:p>
          <a:p>
            <a:pPr lvl="1"/>
            <a:r>
              <a:rPr lang="en-US" dirty="0"/>
              <a:t>Test: 1,866 Q/A pairs (100 questions)</a:t>
            </a:r>
          </a:p>
        </p:txBody>
      </p:sp>
    </p:spTree>
    <p:extLst>
      <p:ext uri="{BB962C8B-B14F-4D97-AF65-F5344CB8AC3E}">
        <p14:creationId xmlns:p14="http://schemas.microsoft.com/office/powerpoint/2010/main" val="291153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362200"/>
                <a:ext cx="8380412" cy="4098558"/>
              </a:xfrm>
            </p:spPr>
            <p:txBody>
              <a:bodyPr/>
              <a:lstStyle/>
              <a:p>
                <a:r>
                  <a:rPr lang="en-US" dirty="0"/>
                  <a:t>For each question, rank the candidate sentences</a:t>
                </a:r>
              </a:p>
              <a:p>
                <a:pPr lvl="1"/>
                <a:r>
                  <a:rPr lang="en-US" dirty="0"/>
                  <a:t>Sentences with more than 40 words are excluded</a:t>
                </a:r>
              </a:p>
              <a:p>
                <a:pPr lvl="1"/>
                <a:r>
                  <a:rPr lang="en-US" dirty="0"/>
                  <a:t>Questions with only positive or only negative sentences are </a:t>
                </a:r>
                <a:r>
                  <a:rPr lang="en-US" dirty="0" smtClean="0"/>
                  <a:t>excluded (only 68 questions in the test set left)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dirty="0"/>
                  <a:t>Metrics</a:t>
                </a:r>
              </a:p>
              <a:p>
                <a:pPr lvl="1"/>
                <a:r>
                  <a:rPr lang="en-US" dirty="0"/>
                  <a:t>Mean Average Precision (MAP)</a:t>
                </a:r>
              </a:p>
              <a:p>
                <a:pPr lvl="2"/>
                <a:r>
                  <a:rPr lang="en-US" dirty="0"/>
                  <a:t>Average Precision: area under the precision-recall curve</a:t>
                </a:r>
              </a:p>
              <a:p>
                <a:pPr lvl="1"/>
                <a:r>
                  <a:rPr lang="en-US" dirty="0"/>
                  <a:t>Mean Reciprocal Rank (MRR)</a:t>
                </a:r>
              </a:p>
              <a:p>
                <a:pPr lvl="2"/>
                <a:r>
                  <a:rPr lang="en-US" dirty="0"/>
                  <a:t>𝑀𝑅𝑅=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</m:sup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rank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362200"/>
                <a:ext cx="8380412" cy="4098558"/>
              </a:xfrm>
              <a:blipFill rotWithShape="0">
                <a:blip r:embed="rId2"/>
                <a:stretch>
                  <a:fillRect l="-73" t="-3720" r="-873" b="-15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9073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380412" cy="553998"/>
          </a:xfrm>
        </p:spPr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286000"/>
                <a:ext cx="8380412" cy="4220386"/>
              </a:xfrm>
            </p:spPr>
            <p:txBody>
              <a:bodyPr/>
              <a:lstStyle/>
              <a:p>
                <a:r>
                  <a:rPr lang="en-US" sz="2600" dirty="0" smtClean="0"/>
                  <a:t>Simple tricks that improve the models</a:t>
                </a:r>
              </a:p>
              <a:p>
                <a:pPr lvl="1"/>
                <a:r>
                  <a:rPr lang="en-US" dirty="0" smtClean="0"/>
                  <a:t>Removing stop words</a:t>
                </a:r>
              </a:p>
              <a:p>
                <a:pPr lvl="1"/>
                <a:r>
                  <a:rPr lang="en-US" dirty="0" smtClean="0"/>
                  <a:t>Features are weighted by the inverse document frequency (IDF) of the question word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𝑖𝑑𝑓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Capturing the “importance” of words in questions</a:t>
                </a:r>
              </a:p>
              <a:p>
                <a:pPr lvl="8"/>
                <a:endParaRPr lang="en-US" sz="800" dirty="0" smtClean="0"/>
              </a:p>
              <a:p>
                <a:r>
                  <a:rPr lang="en-US" sz="2600" dirty="0" smtClean="0"/>
                  <a:t>Evaluation script</a:t>
                </a:r>
              </a:p>
              <a:p>
                <a:pPr lvl="1"/>
                <a:r>
                  <a:rPr lang="en-US" dirty="0" smtClean="0"/>
                  <a:t>Previous work compared results of 68 questions to labels of 72 questions (highest MAP &amp; MRR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0.9444)</a:t>
                </a:r>
              </a:p>
              <a:p>
                <a:pPr lvl="1"/>
                <a:r>
                  <a:rPr lang="en-US" dirty="0" smtClean="0"/>
                  <a:t>We have updated results following the same setting.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286000"/>
                <a:ext cx="8380412" cy="4220386"/>
              </a:xfrm>
              <a:blipFill rotWithShape="0">
                <a:blip r:embed="rId3"/>
                <a:stretch>
                  <a:fillRect l="-73" t="-3468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789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Results – BDT vs. LCLR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45443"/>
              </p:ext>
            </p:extLst>
          </p:nvPr>
        </p:nvGraphicFramePr>
        <p:xfrm>
          <a:off x="381000" y="2133601"/>
          <a:ext cx="8380413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3048000" y="2286000"/>
            <a:ext cx="4724400" cy="350520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6096000"/>
            <a:ext cx="563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rgbClr val="FFFF66"/>
                </a:solidFill>
                <a:latin typeface="Segoe" pitchFamily="34" charset="0"/>
              </a:rPr>
              <a:t>I&amp;L: </a:t>
            </a:r>
            <a:r>
              <a:rPr lang="en-US" sz="2600" dirty="0">
                <a:solidFill>
                  <a:srgbClr val="FFFF66"/>
                </a:solidFill>
                <a:cs typeface="Times New Roman" panose="02020603050405020304" pitchFamily="18" charset="0"/>
              </a:rPr>
              <a:t>Identical Word &amp; Lemma Match</a:t>
            </a:r>
          </a:p>
        </p:txBody>
      </p:sp>
    </p:spTree>
    <p:extLst>
      <p:ext uri="{BB962C8B-B14F-4D97-AF65-F5344CB8AC3E}">
        <p14:creationId xmlns:p14="http://schemas.microsoft.com/office/powerpoint/2010/main" val="11767742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 – BDT vs. LCLR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81000" y="2133601"/>
          <a:ext cx="8380413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4724400" y="2286000"/>
            <a:ext cx="3048000" cy="350520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5000" y="6096000"/>
            <a:ext cx="56388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dirty="0" smtClean="0">
                <a:solidFill>
                  <a:srgbClr val="FFFF66"/>
                </a:solidFill>
                <a:latin typeface="Segoe" pitchFamily="34" charset="0"/>
              </a:rPr>
              <a:t>WN: </a:t>
            </a:r>
            <a:r>
              <a:rPr lang="en-US" sz="2600" dirty="0" err="1" smtClean="0">
                <a:solidFill>
                  <a:srgbClr val="FFFF66"/>
                </a:solidFill>
                <a:cs typeface="Times New Roman" panose="02020603050405020304" pitchFamily="18" charset="0"/>
              </a:rPr>
              <a:t>WordNet</a:t>
            </a:r>
            <a:r>
              <a:rPr lang="en-US" sz="2600" dirty="0" smtClean="0">
                <a:solidFill>
                  <a:srgbClr val="FFFF66"/>
                </a:solidFill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FFFF66"/>
                </a:solidFill>
                <a:cs typeface="Times New Roman" panose="02020603050405020304" pitchFamily="18" charset="0"/>
              </a:rPr>
              <a:t>Syn</a:t>
            </a:r>
            <a:r>
              <a:rPr lang="en-US" sz="2600" dirty="0" smtClean="0">
                <a:solidFill>
                  <a:srgbClr val="FFFF66"/>
                </a:solidFill>
                <a:cs typeface="Times New Roman" panose="02020603050405020304" pitchFamily="18" charset="0"/>
              </a:rPr>
              <a:t>, Ant, Hyper/Hypo</a:t>
            </a:r>
            <a:endParaRPr lang="en-US" sz="2600" dirty="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732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1124180"/>
            <a:ext cx="9144000" cy="5733820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12" y="1261811"/>
            <a:ext cx="5893897" cy="4668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772870"/>
            <a:ext cx="4881060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chemeClr val="bg2"/>
                </a:solidFill>
              </a:rPr>
              <a:t>Lemmon was awarded the </a:t>
            </a:r>
            <a:r>
              <a:rPr lang="en-US" sz="1350" u="sng" dirty="0">
                <a:solidFill>
                  <a:srgbClr val="0070C0"/>
                </a:solidFill>
              </a:rPr>
              <a:t>Best Supporting Actor Oscar</a:t>
            </a:r>
            <a:r>
              <a:rPr lang="en-US" sz="1350" dirty="0">
                <a:solidFill>
                  <a:srgbClr val="00B0F0"/>
                </a:solidFill>
              </a:rPr>
              <a:t> </a:t>
            </a:r>
            <a:r>
              <a:rPr lang="en-US" sz="1350" dirty="0">
                <a:solidFill>
                  <a:schemeClr val="bg2"/>
                </a:solidFill>
              </a:rPr>
              <a:t>in 1956 for</a:t>
            </a:r>
            <a:r>
              <a:rPr lang="en-US" sz="1350" dirty="0"/>
              <a:t> </a:t>
            </a:r>
            <a:r>
              <a:rPr lang="en-US" sz="1350" i="1" u="sng" dirty="0">
                <a:solidFill>
                  <a:srgbClr val="0070C0"/>
                </a:solidFill>
              </a:rPr>
              <a:t>Mister Roberts</a:t>
            </a:r>
            <a:r>
              <a:rPr lang="en-US" sz="1350" dirty="0"/>
              <a:t> </a:t>
            </a:r>
            <a:r>
              <a:rPr lang="en-US" sz="1350" dirty="0">
                <a:solidFill>
                  <a:schemeClr val="bg2"/>
                </a:solidFill>
              </a:rPr>
              <a:t>(1955) and the </a:t>
            </a:r>
            <a:r>
              <a:rPr lang="en-US" sz="1350" dirty="0">
                <a:solidFill>
                  <a:srgbClr val="0070C0"/>
                </a:solidFill>
              </a:rPr>
              <a:t>Best Actor Oscar</a:t>
            </a:r>
            <a:r>
              <a:rPr lang="en-US" sz="1350" dirty="0"/>
              <a:t> </a:t>
            </a:r>
            <a:r>
              <a:rPr lang="en-US" sz="1350" dirty="0">
                <a:solidFill>
                  <a:schemeClr val="bg2"/>
                </a:solidFill>
              </a:rPr>
              <a:t>for </a:t>
            </a:r>
            <a:r>
              <a:rPr lang="en-US" sz="1350" i="1" u="sng" dirty="0">
                <a:solidFill>
                  <a:srgbClr val="0070C0"/>
                </a:solidFill>
              </a:rPr>
              <a:t>Save the Tiger</a:t>
            </a:r>
            <a:r>
              <a:rPr lang="en-US" sz="1350" dirty="0"/>
              <a:t> </a:t>
            </a:r>
            <a:r>
              <a:rPr lang="en-US" sz="1350" dirty="0">
                <a:solidFill>
                  <a:schemeClr val="bg2"/>
                </a:solidFill>
              </a:rPr>
              <a:t>(1973), becoming the first actor to achieve this rare double…</a:t>
            </a:r>
          </a:p>
          <a:p>
            <a:endParaRPr lang="en-US" sz="600" dirty="0">
              <a:solidFill>
                <a:schemeClr val="bg2"/>
              </a:solidFill>
            </a:endParaRPr>
          </a:p>
          <a:p>
            <a:r>
              <a:rPr lang="en-US" sz="1200" i="1" dirty="0">
                <a:solidFill>
                  <a:schemeClr val="bg2"/>
                </a:solidFill>
              </a:rPr>
              <a:t>Source: Jack Lemmon -- Wikipedia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63941" y="1772870"/>
            <a:ext cx="7499053" cy="4856530"/>
            <a:chOff x="1263941" y="1772870"/>
            <a:chExt cx="7499053" cy="4856530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6609" y="1772870"/>
              <a:ext cx="2536385" cy="34437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3941" y="3185632"/>
              <a:ext cx="4836319" cy="3443768"/>
            </a:xfrm>
            <a:prstGeom prst="rect">
              <a:avLst/>
            </a:prstGeom>
          </p:spPr>
        </p:pic>
      </p:grpSp>
      <p:sp>
        <p:nvSpPr>
          <p:cNvPr id="10" name="Right Arrow 9"/>
          <p:cNvSpPr/>
          <p:nvPr/>
        </p:nvSpPr>
        <p:spPr>
          <a:xfrm>
            <a:off x="533400" y="2195750"/>
            <a:ext cx="503400" cy="354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685800" y="3352800"/>
            <a:ext cx="7543800" cy="584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2">
                <a:shade val="60000"/>
                <a:satMod val="30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won the best actor Oscar in 1973?</a:t>
            </a:r>
          </a:p>
        </p:txBody>
      </p:sp>
    </p:spTree>
    <p:extLst>
      <p:ext uri="{BB962C8B-B14F-4D97-AF65-F5344CB8AC3E}">
        <p14:creationId xmlns:p14="http://schemas.microsoft.com/office/powerpoint/2010/main" val="17357400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 – BDT vs. LCLR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752025"/>
              </p:ext>
            </p:extLst>
          </p:nvPr>
        </p:nvGraphicFramePr>
        <p:xfrm>
          <a:off x="381000" y="2133601"/>
          <a:ext cx="8380413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6096000" y="2286000"/>
            <a:ext cx="1676400" cy="3505200"/>
          </a:xfrm>
          <a:prstGeom prst="rect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03412" y="6096000"/>
            <a:ext cx="5335588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dirty="0" smtClean="0">
                <a:solidFill>
                  <a:srgbClr val="FFFF66"/>
                </a:solidFill>
                <a:latin typeface="Segoe" pitchFamily="34" charset="0"/>
              </a:rPr>
              <a:t>LS: </a:t>
            </a:r>
            <a:r>
              <a:rPr lang="en-US" sz="2600" dirty="0" smtClean="0">
                <a:solidFill>
                  <a:srgbClr val="FFFF66"/>
                </a:solidFill>
                <a:cs typeface="Times New Roman" panose="02020603050405020304" pitchFamily="18" charset="0"/>
              </a:rPr>
              <a:t>Enhanced Lexical Semantics</a:t>
            </a:r>
            <a:endParaRPr lang="en-US" sz="2600" dirty="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55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380412" cy="553998"/>
          </a:xfrm>
        </p:spPr>
        <p:txBody>
          <a:bodyPr/>
          <a:lstStyle/>
          <a:p>
            <a:r>
              <a:rPr lang="en-US" dirty="0" smtClean="0"/>
              <a:t>Results</a:t>
            </a:r>
            <a:r>
              <a:rPr lang="en-US" dirty="0"/>
              <a:t> – BDT vs. LCLR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81000" y="2133601"/>
          <a:ext cx="8380413" cy="3733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 bwMode="auto">
          <a:xfrm>
            <a:off x="381000" y="6096000"/>
            <a:ext cx="85344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600" dirty="0" err="1" smtClean="0">
                <a:solidFill>
                  <a:srgbClr val="FFFF66"/>
                </a:solidFill>
                <a:latin typeface="Segoe" pitchFamily="34" charset="0"/>
              </a:rPr>
              <a:t>NER&amp;AnsType</a:t>
            </a:r>
            <a:r>
              <a:rPr lang="en-US" sz="2600" dirty="0" smtClean="0">
                <a:solidFill>
                  <a:srgbClr val="FFFF66"/>
                </a:solidFill>
                <a:latin typeface="Segoe" pitchFamily="34" charset="0"/>
              </a:rPr>
              <a:t>: </a:t>
            </a:r>
            <a:r>
              <a:rPr lang="en-US" sz="2600" dirty="0" smtClean="0">
                <a:solidFill>
                  <a:srgbClr val="FFFF66"/>
                </a:solidFill>
                <a:cs typeface="Times New Roman" panose="02020603050405020304" pitchFamily="18" charset="0"/>
              </a:rPr>
              <a:t>Named Entity &amp; Answer Type Checking</a:t>
            </a:r>
            <a:endParaRPr lang="en-US" sz="2600" dirty="0">
              <a:solidFill>
                <a:srgbClr val="FFFF66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02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– LCLR vs. TED-based Methods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658730"/>
              </p:ext>
            </p:extLst>
          </p:nvPr>
        </p:nvGraphicFramePr>
        <p:xfrm>
          <a:off x="410901" y="2209801"/>
          <a:ext cx="8380413" cy="4114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410" y="6550223"/>
            <a:ext cx="88235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*</a:t>
            </a:r>
            <a:r>
              <a:rPr lang="en-US" sz="1400" b="1" dirty="0" smtClean="0">
                <a:solidFill>
                  <a:srgbClr val="FFFF66"/>
                </a:solidFill>
              </a:rPr>
              <a:t>Updated numbers; different from the version in the proceedings</a:t>
            </a:r>
            <a:endParaRPr lang="en-US" sz="1400" dirty="0" smtClean="0">
              <a:solidFill>
                <a:srgbClr val="FFFF66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9254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 of Word Matching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380412" cy="2049792"/>
          </a:xfrm>
        </p:spPr>
        <p:txBody>
          <a:bodyPr/>
          <a:lstStyle/>
          <a:p>
            <a:r>
              <a:rPr lang="en-US" dirty="0"/>
              <a:t>Three reasons/sources of errors</a:t>
            </a:r>
          </a:p>
          <a:p>
            <a:pPr lvl="1"/>
            <a:r>
              <a:rPr lang="en-US" dirty="0"/>
              <a:t>Uncovered or inaccurate entity relations</a:t>
            </a:r>
          </a:p>
          <a:p>
            <a:pPr lvl="1"/>
            <a:r>
              <a:rPr lang="en-US" dirty="0"/>
              <a:t>Lack of robust question analysis</a:t>
            </a:r>
          </a:p>
          <a:p>
            <a:pPr lvl="1"/>
            <a:r>
              <a:rPr lang="en-US" dirty="0"/>
              <a:t>Need of high-level semantic representation and </a:t>
            </a:r>
            <a:r>
              <a:rPr lang="en-US" dirty="0" smtClean="0"/>
              <a:t>inference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362" y="4805996"/>
            <a:ext cx="853440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520700" indent="-520700"/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what film is Gordon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main character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20700" indent="-520700"/>
            <a:r>
              <a:rPr lang="en-US" sz="28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received a best actor Oscar in 1987 for this role as Gordon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Gekko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“Wall Street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05785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380412" cy="55399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80412" cy="4681282"/>
          </a:xfrm>
        </p:spPr>
        <p:txBody>
          <a:bodyPr/>
          <a:lstStyle/>
          <a:p>
            <a:r>
              <a:rPr lang="en-US" sz="2600" dirty="0" smtClean="0"/>
              <a:t>Answer sentence selection using word alignment</a:t>
            </a:r>
          </a:p>
          <a:p>
            <a:pPr lvl="1"/>
            <a:r>
              <a:rPr lang="en-US" dirty="0" smtClean="0"/>
              <a:t>Leveraging enhanced lexical semantic models to find semantically related words</a:t>
            </a:r>
          </a:p>
          <a:p>
            <a:r>
              <a:rPr lang="en-US" sz="2600" dirty="0" smtClean="0"/>
              <a:t>Key findings</a:t>
            </a:r>
          </a:p>
          <a:p>
            <a:pPr lvl="1"/>
            <a:r>
              <a:rPr lang="en-US" dirty="0" smtClean="0"/>
              <a:t>Rich lexical semantic information improves both unstructured (</a:t>
            </a:r>
            <a:r>
              <a:rPr lang="en-US" dirty="0" err="1" smtClean="0"/>
              <a:t>BoW</a:t>
            </a:r>
            <a:r>
              <a:rPr lang="en-US" dirty="0" smtClean="0"/>
              <a:t>) and structured (LCLR) models</a:t>
            </a:r>
          </a:p>
          <a:p>
            <a:pPr lvl="1"/>
            <a:r>
              <a:rPr lang="en-US" dirty="0" smtClean="0"/>
              <a:t>Outperform the dependency tree matching approaches</a:t>
            </a:r>
          </a:p>
          <a:p>
            <a:pPr lvl="8"/>
            <a:endParaRPr lang="en-US" sz="800" dirty="0" smtClean="0"/>
          </a:p>
          <a:p>
            <a:r>
              <a:rPr lang="en-US" sz="2600" dirty="0" smtClean="0"/>
              <a:t>Future Work</a:t>
            </a:r>
            <a:endParaRPr lang="en-US" sz="2600" dirty="0"/>
          </a:p>
          <a:p>
            <a:pPr lvl="1"/>
            <a:r>
              <a:rPr lang="en-US" dirty="0" smtClean="0"/>
              <a:t>Applications in community QA, paraphrasing, textual entailment</a:t>
            </a:r>
          </a:p>
          <a:p>
            <a:pPr lvl="1"/>
            <a:r>
              <a:rPr lang="en-US" dirty="0" smtClean="0"/>
              <a:t>High-level semantic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4033203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Dependency Tree Matching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71982"/>
            <a:ext cx="8380412" cy="3776418"/>
          </a:xfrm>
        </p:spPr>
        <p:txBody>
          <a:bodyPr/>
          <a:lstStyle/>
          <a:p>
            <a:r>
              <a:rPr lang="en-US" sz="2600" dirty="0" smtClean="0"/>
              <a:t>Tree edit-distance </a:t>
            </a:r>
            <a:r>
              <a:rPr lang="en-US" sz="2000" dirty="0" smtClean="0"/>
              <a:t>[</a:t>
            </a:r>
            <a:r>
              <a:rPr lang="en-US" sz="2000" dirty="0" err="1" smtClean="0"/>
              <a:t>Punyakanok</a:t>
            </a:r>
            <a:r>
              <a:rPr lang="en-US" sz="2000" dirty="0" smtClean="0"/>
              <a:t>, Roth &amp; Yih, 2004]</a:t>
            </a:r>
          </a:p>
          <a:p>
            <a:pPr lvl="1"/>
            <a:r>
              <a:rPr lang="en-US" dirty="0" smtClean="0"/>
              <a:t>Represent question and sentence using their dependency trees</a:t>
            </a:r>
          </a:p>
          <a:p>
            <a:pPr lvl="1"/>
            <a:r>
              <a:rPr lang="en-US" dirty="0" smtClean="0"/>
              <a:t>Measure their distance by the minimal number of edit operations: change, delete &amp; insert</a:t>
            </a:r>
          </a:p>
          <a:p>
            <a:pPr lvl="8"/>
            <a:endParaRPr lang="en-US" sz="800" dirty="0" smtClean="0"/>
          </a:p>
          <a:p>
            <a:r>
              <a:rPr lang="en-US" sz="2600" dirty="0" smtClean="0"/>
              <a:t>Quasi-synchronous grammar </a:t>
            </a:r>
            <a:r>
              <a:rPr lang="en-US" sz="2000" dirty="0" smtClean="0"/>
              <a:t>[Wang et al., 2007]</a:t>
            </a:r>
          </a:p>
          <a:p>
            <a:r>
              <a:rPr lang="en-US" sz="2600" dirty="0" smtClean="0"/>
              <a:t>Tree-edit CRF </a:t>
            </a:r>
            <a:r>
              <a:rPr lang="en-US" sz="2000" dirty="0" smtClean="0"/>
              <a:t>[Wang &amp; Manning, 2010]</a:t>
            </a:r>
            <a:endParaRPr lang="en-US" dirty="0" smtClean="0"/>
          </a:p>
          <a:p>
            <a:r>
              <a:rPr lang="en-US" sz="2600" dirty="0" smtClean="0"/>
              <a:t>Discriminative learning on tree-edit features </a:t>
            </a:r>
            <a:br>
              <a:rPr lang="en-US" sz="2600" dirty="0" smtClean="0"/>
            </a:br>
            <a:r>
              <a:rPr lang="en-US" sz="2000" dirty="0" smtClean="0"/>
              <a:t>[</a:t>
            </a:r>
            <a:r>
              <a:rPr lang="en-US" sz="2000" dirty="0" err="1" smtClean="0"/>
              <a:t>Heilman</a:t>
            </a:r>
            <a:r>
              <a:rPr lang="en-US" sz="2000" dirty="0" smtClean="0"/>
              <a:t> &amp; Smith, 2010; Yao et al., 2013]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52094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of Dependency Tree Matching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600062"/>
                <a:ext cx="8380412" cy="3287054"/>
              </a:xfrm>
            </p:spPr>
            <p:txBody>
              <a:bodyPr/>
              <a:lstStyle/>
              <a:p>
                <a:r>
                  <a:rPr lang="en-US" dirty="0" smtClean="0"/>
                  <a:t>Dependency tree captures mostly syntactic relations.</a:t>
                </a:r>
              </a:p>
              <a:p>
                <a:pPr lvl="8"/>
                <a:endParaRPr lang="en-US" dirty="0" smtClean="0"/>
              </a:p>
              <a:p>
                <a:r>
                  <a:rPr lang="en-US" dirty="0" smtClean="0"/>
                  <a:t>Tree matching is complicated.</a:t>
                </a:r>
              </a:p>
              <a:p>
                <a:pPr lvl="1"/>
                <a:r>
                  <a:rPr lang="en-US" dirty="0" smtClean="0"/>
                  <a:t>High run-time cost</a:t>
                </a:r>
              </a:p>
              <a:p>
                <a:pPr lvl="1"/>
                <a:r>
                  <a:rPr lang="en-US" dirty="0" smtClean="0"/>
                  <a:t>Computational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2000" dirty="0" smtClean="0"/>
                  <a:t>[Tai, 1997]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are the numbers of nodes respectively of trees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are the </a:t>
                </a:r>
                <a:r>
                  <a:rPr lang="en-US" dirty="0" smtClean="0"/>
                  <a:t>maximum depths respectively of </a:t>
                </a:r>
                <a:r>
                  <a:rPr lang="en-US" dirty="0"/>
                  <a:t>trees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600062"/>
                <a:ext cx="8380412" cy="3287054"/>
              </a:xfrm>
              <a:blipFill rotWithShape="0">
                <a:blip r:embed="rId3"/>
                <a:stretch>
                  <a:fillRect l="-73" t="-4638"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0165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Match the Surface Forms Directly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0086" y="2088901"/>
            <a:ext cx="542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indent="-520700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 the best actor Oscar in 1973?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6320135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Jack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Lemmon was awarded the Best Actor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Oscar.</a:t>
            </a:r>
            <a:endParaRPr lang="en-US" sz="2400" dirty="0"/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083207"/>
            <a:ext cx="5181600" cy="1073068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692932"/>
            <a:ext cx="4876800" cy="1386298"/>
          </a:xfrm>
          <a:prstGeom prst="rect">
            <a:avLst/>
          </a:prstGeom>
        </p:spPr>
      </p:pic>
      <p:sp>
        <p:nvSpPr>
          <p:cNvPr id="19" name="Curved Right Arrow 18"/>
          <p:cNvSpPr/>
          <p:nvPr/>
        </p:nvSpPr>
        <p:spPr bwMode="auto">
          <a:xfrm rot="10610519">
            <a:off x="7568389" y="5421894"/>
            <a:ext cx="457200" cy="1185467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0" name="Curved Right Arrow 19"/>
          <p:cNvSpPr/>
          <p:nvPr/>
        </p:nvSpPr>
        <p:spPr bwMode="auto">
          <a:xfrm>
            <a:off x="1052886" y="2307945"/>
            <a:ext cx="457200" cy="1185467"/>
          </a:xfrm>
          <a:prstGeom prst="curved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22" name="Up-Down Arrow 21"/>
          <p:cNvSpPr/>
          <p:nvPr/>
        </p:nvSpPr>
        <p:spPr bwMode="auto">
          <a:xfrm>
            <a:off x="4000500" y="4191000"/>
            <a:ext cx="495300" cy="746075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2" name="Up-Down Arrow 11"/>
          <p:cNvSpPr/>
          <p:nvPr/>
        </p:nvSpPr>
        <p:spPr bwMode="auto">
          <a:xfrm>
            <a:off x="4000500" y="2679517"/>
            <a:ext cx="495300" cy="746075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304800" y="5083207"/>
            <a:ext cx="8610600" cy="12369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Can matching </a:t>
            </a:r>
            <a:r>
              <a:rPr kumimoji="0" lang="en-US" sz="2900" b="0" i="0" u="none" strike="noStrike" cap="none" normalizeH="0" baseline="0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2900" b="0" i="0" u="none" strike="noStrike" cap="none" normalizeH="0" baseline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&amp;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</a:t>
            </a:r>
            <a:r>
              <a:rPr kumimoji="0" lang="en-US" sz="2900" b="0" i="0" u="none" strike="noStrike" cap="none" normalizeH="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sz="2900" b="0" i="0" u="none" strike="noStrike" cap="none" normalizeH="0" dirty="0" smtClean="0">
                <a:solidFill>
                  <a:schemeClr val="tx1"/>
                </a:solidFill>
                <a:effectLst/>
                <a:latin typeface="Segoe" pitchFamily="34" charset="0"/>
              </a:rPr>
              <a:t> directly perform comparably?</a:t>
            </a: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9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00417 -0.410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20" grpId="0" animBg="1"/>
      <p:bldP spid="22" grpId="0" animBg="1"/>
      <p:bldP spid="1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Match the Surface Forms Directly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10086" y="2088901"/>
            <a:ext cx="5424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20700" indent="-520700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won the best actor Oscar in 1973?</a:t>
            </a:r>
          </a:p>
        </p:txBody>
      </p:sp>
      <p:sp>
        <p:nvSpPr>
          <p:cNvPr id="5" name="Rectangle 4"/>
          <p:cNvSpPr/>
          <p:nvPr/>
        </p:nvSpPr>
        <p:spPr>
          <a:xfrm>
            <a:off x="868680" y="3505200"/>
            <a:ext cx="659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Jack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Lemmon was awarded the Best Actor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Oscar.</a:t>
            </a:r>
            <a:endParaRPr lang="en-US" sz="2400" dirty="0"/>
          </a:p>
        </p:txBody>
      </p:sp>
      <p:sp>
        <p:nvSpPr>
          <p:cNvPr id="12" name="Up-Down Arrow 11"/>
          <p:cNvSpPr/>
          <p:nvPr/>
        </p:nvSpPr>
        <p:spPr bwMode="auto">
          <a:xfrm>
            <a:off x="4000500" y="2679517"/>
            <a:ext cx="495300" cy="746075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900" b="0" i="0" u="none" strike="noStrike" cap="none" normalizeH="0" baseline="0" dirty="0" smtClean="0">
              <a:solidFill>
                <a:schemeClr val="tx1"/>
              </a:solidFill>
              <a:effectLst/>
              <a:latin typeface="Segoe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4489406"/>
            <a:ext cx="8380412" cy="1966692"/>
          </a:xfrm>
        </p:spPr>
        <p:txBody>
          <a:bodyPr/>
          <a:lstStyle/>
          <a:p>
            <a:r>
              <a:rPr lang="en-US" dirty="0"/>
              <a:t>Using a simple word alignment setting</a:t>
            </a:r>
          </a:p>
          <a:p>
            <a:pPr lvl="1"/>
            <a:r>
              <a:rPr lang="en-US" dirty="0"/>
              <a:t>Link words in 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/>
              <a:t> that are related to words in </a:t>
            </a:r>
            <a:r>
              <a:rPr lang="en-U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pPr lvl="1"/>
            <a:r>
              <a:rPr lang="en-US" dirty="0"/>
              <a:t>Determine whether two words can be semantically associated using </a:t>
            </a:r>
            <a:r>
              <a:rPr lang="en-US" dirty="0" smtClean="0"/>
              <a:t>recently </a:t>
            </a:r>
            <a:r>
              <a:rPr lang="en-US" dirty="0"/>
              <a:t>developed </a:t>
            </a:r>
            <a:r>
              <a:rPr lang="en-US" dirty="0" smtClean="0"/>
              <a:t>lexical </a:t>
            </a:r>
            <a:r>
              <a:rPr lang="en-US" dirty="0"/>
              <a:t>semantic models</a:t>
            </a:r>
          </a:p>
        </p:txBody>
      </p:sp>
    </p:spTree>
    <p:extLst>
      <p:ext uri="{BB962C8B-B14F-4D97-AF65-F5344CB8AC3E}">
        <p14:creationId xmlns:p14="http://schemas.microsoft.com/office/powerpoint/2010/main" val="7654720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4198"/>
            <a:ext cx="8380412" cy="553998"/>
          </a:xfrm>
        </p:spPr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81000" y="2723311"/>
            <a:ext cx="8380412" cy="2686889"/>
          </a:xfrm>
        </p:spPr>
        <p:txBody>
          <a:bodyPr/>
          <a:lstStyle/>
          <a:p>
            <a:r>
              <a:rPr lang="en-US" sz="2600" dirty="0" smtClean="0"/>
              <a:t>Investigate unstructured and structured models that incorporate rich lexical semantic information</a:t>
            </a:r>
          </a:p>
          <a:p>
            <a:pPr lvl="1"/>
            <a:r>
              <a:rPr lang="en-US" sz="2200" dirty="0" smtClean="0"/>
              <a:t>Enhanced lexical semantic models (beyond </a:t>
            </a:r>
            <a:r>
              <a:rPr lang="en-US" sz="2200" dirty="0" err="1" smtClean="0"/>
              <a:t>WordNet</a:t>
            </a:r>
            <a:r>
              <a:rPr lang="en-US" sz="2200" dirty="0" smtClean="0"/>
              <a:t>) are crucial in improving performance</a:t>
            </a:r>
          </a:p>
          <a:p>
            <a:pPr lvl="1"/>
            <a:r>
              <a:rPr lang="en-US" sz="2200" dirty="0" smtClean="0"/>
              <a:t>Simple unstructured </a:t>
            </a:r>
            <a:r>
              <a:rPr lang="en-US" sz="2200" dirty="0" err="1" smtClean="0"/>
              <a:t>BoW</a:t>
            </a:r>
            <a:r>
              <a:rPr lang="en-US" sz="2200" dirty="0" smtClean="0"/>
              <a:t> models become very competitive</a:t>
            </a:r>
          </a:p>
          <a:p>
            <a:pPr lvl="8"/>
            <a:endParaRPr lang="en-US" dirty="0" smtClean="0"/>
          </a:p>
          <a:p>
            <a:r>
              <a:rPr lang="en-US" sz="2600" dirty="0" smtClean="0"/>
              <a:t>Outperform previous tree-matching approaches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144612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00062"/>
            <a:ext cx="8380412" cy="2973122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>
                <a:solidFill>
                  <a:srgbClr val="FFFF66"/>
                </a:solidFill>
              </a:rPr>
              <a:t>Problem definition</a:t>
            </a:r>
          </a:p>
          <a:p>
            <a:r>
              <a:rPr lang="en-US" dirty="0"/>
              <a:t>Lexical semantic models</a:t>
            </a:r>
          </a:p>
          <a:p>
            <a:r>
              <a:rPr lang="en-US" dirty="0"/>
              <a:t>QA matching models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98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COTTYIH@YFXFIMNFUVWXY5M7" val="4209"/>
</p:tagLst>
</file>

<file path=ppt/theme/theme1.xml><?xml version="1.0" encoding="utf-8"?>
<a:theme xmlns:a="http://schemas.openxmlformats.org/drawingml/2006/main" name="SIGIR-10 v3">
  <a:themeElements>
    <a:clrScheme name="Purple Waves color scheme">
      <a:dk1>
        <a:srgbClr val="000000"/>
      </a:dk1>
      <a:lt1>
        <a:srgbClr val="FFFFFF"/>
      </a:lt1>
      <a:dk2>
        <a:srgbClr val="6A366E"/>
      </a:dk2>
      <a:lt2>
        <a:srgbClr val="FFFFFF"/>
      </a:lt2>
      <a:accent1>
        <a:srgbClr val="FDE399"/>
      </a:accent1>
      <a:accent2>
        <a:srgbClr val="3497AE"/>
      </a:accent2>
      <a:accent3>
        <a:srgbClr val="E76429"/>
      </a:accent3>
      <a:accent4>
        <a:srgbClr val="AAD228"/>
      </a:accent4>
      <a:accent5>
        <a:srgbClr val="FF9929"/>
      </a:accent5>
      <a:accent6>
        <a:srgbClr val="4747B7"/>
      </a:accent6>
      <a:hlink>
        <a:srgbClr val="FAD366"/>
      </a:hlink>
      <a:folHlink>
        <a:srgbClr val="782F0E"/>
      </a:folHlink>
    </a:clrScheme>
    <a:fontScheme name="Business Value launch template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900" b="0" i="0" u="none" strike="noStrike" cap="none" normalizeH="0" baseline="0" dirty="0" smtClean="0">
            <a:solidFill>
              <a:schemeClr val="tx1"/>
            </a:solidFill>
            <a:effectLst/>
            <a:latin typeface="Segoe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folHlink">
                <a:gamma/>
                <a:tint val="72941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tint val="72941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9728" tIns="54864" rIns="109728" bIns="54864" numCol="1" anchor="ctr" anchorCtr="0" compatLnSpc="1">
        <a:prstTxWarp prst="textNoShape">
          <a:avLst/>
        </a:prstTxWarp>
      </a:bodyPr>
      <a:lstStyle>
        <a:defPPr marL="0" marR="0" indent="0" algn="l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900" b="0" i="0" u="none" strike="noStrike" cap="none" normalizeH="0" baseline="0" smtClean="0">
            <a:solidFill>
              <a:schemeClr val="bg2"/>
            </a:solidFill>
            <a:effectLst/>
            <a:latin typeface="Segoe Semibold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tx1"/>
            </a:solidFill>
            <a:latin typeface="Segoe" pitchFamily="34" charset="0"/>
          </a:defRPr>
        </a:defPPr>
      </a:lstStyle>
    </a:txDef>
  </a:objectDefaults>
  <a:extraClrSchemeLst>
    <a:extraClrScheme>
      <a:clrScheme name="Business Value launch template 1">
        <a:dk1>
          <a:srgbClr val="000000"/>
        </a:dk1>
        <a:lt1>
          <a:srgbClr val="FFFFFF"/>
        </a:lt1>
        <a:dk2>
          <a:srgbClr val="EF7E39"/>
        </a:dk2>
        <a:lt2>
          <a:srgbClr val="FFFFFF"/>
        </a:lt2>
        <a:accent1>
          <a:srgbClr val="000000"/>
        </a:accent1>
        <a:accent2>
          <a:srgbClr val="54C71B"/>
        </a:accent2>
        <a:accent3>
          <a:srgbClr val="F6C0AE"/>
        </a:accent3>
        <a:accent4>
          <a:srgbClr val="DADADA"/>
        </a:accent4>
        <a:accent5>
          <a:srgbClr val="AAAAAA"/>
        </a:accent5>
        <a:accent6>
          <a:srgbClr val="4BB417"/>
        </a:accent6>
        <a:hlink>
          <a:srgbClr val="FBE019"/>
        </a:hlink>
        <a:folHlink>
          <a:srgbClr val="3D78E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1306</Words>
  <Application>Microsoft Office PowerPoint</Application>
  <PresentationFormat>On-screen Show (4:3)</PresentationFormat>
  <Paragraphs>289</Paragraphs>
  <Slides>34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Segoe</vt:lpstr>
      <vt:lpstr>Segoe Semibold</vt:lpstr>
      <vt:lpstr>Arial</vt:lpstr>
      <vt:lpstr>Calibri</vt:lpstr>
      <vt:lpstr>Cambria Math</vt:lpstr>
      <vt:lpstr>Tahoma</vt:lpstr>
      <vt:lpstr>Times New Roman</vt:lpstr>
      <vt:lpstr>Wingdings</vt:lpstr>
      <vt:lpstr>SIGIR-10 v3</vt:lpstr>
      <vt:lpstr>Question Answering Using Enhanced Lexical Semantic Models</vt:lpstr>
      <vt:lpstr>Task – Answer Sentence Selection</vt:lpstr>
      <vt:lpstr>PowerPoint Presentation</vt:lpstr>
      <vt:lpstr>Dependency Tree Matching Approaches</vt:lpstr>
      <vt:lpstr>Issues of Dependency Tree Matching</vt:lpstr>
      <vt:lpstr>Match the Surface Forms Directly</vt:lpstr>
      <vt:lpstr>Match the Surface Forms Directly</vt:lpstr>
      <vt:lpstr>Main Results</vt:lpstr>
      <vt:lpstr>Outline</vt:lpstr>
      <vt:lpstr>Problem Definition</vt:lpstr>
      <vt:lpstr>Word Alignment View</vt:lpstr>
      <vt:lpstr>Outline</vt:lpstr>
      <vt:lpstr>Synonymy/Antonymy</vt:lpstr>
      <vt:lpstr>Polarity Inducing Latent Semantic Analysis [Yih, Zweig &amp; Platt, EMNLP-CoNLL-12]</vt:lpstr>
      <vt:lpstr>Hypernymy/Hyponymy (the Is-A relation)</vt:lpstr>
      <vt:lpstr>Probase [Wu et al. 2012]</vt:lpstr>
      <vt:lpstr>Semantic Word Similarity</vt:lpstr>
      <vt:lpstr>Outline</vt:lpstr>
      <vt:lpstr>Bag-of-Words Model (1/2)</vt:lpstr>
      <vt:lpstr>Bag-of-Words Model (2/2)</vt:lpstr>
      <vt:lpstr>Latent Word Alignment Structures (1/2)</vt:lpstr>
      <vt:lpstr>Latent Word Alignment Structures (2/2)</vt:lpstr>
      <vt:lpstr>Learning Latent Word Alignment Structures</vt:lpstr>
      <vt:lpstr>Outline</vt:lpstr>
      <vt:lpstr>Dataset [Wang et al., EMNLP-CoNLL-2007]</vt:lpstr>
      <vt:lpstr>Evaluation</vt:lpstr>
      <vt:lpstr>Implementation Details</vt:lpstr>
      <vt:lpstr>Results – BDT vs. LCLR</vt:lpstr>
      <vt:lpstr>Results – BDT vs. LCLR</vt:lpstr>
      <vt:lpstr>Results – BDT vs. LCLR</vt:lpstr>
      <vt:lpstr>Results – BDT vs. LCLR</vt:lpstr>
      <vt:lpstr>Results – LCLR vs. TED-based Methods</vt:lpstr>
      <vt:lpstr>Limitation of Word Matching Models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Answering Using Enhanced Lexical Semantic Models</dc:title>
  <dc:creator/>
  <cp:keywords>Question Answering, Lexical Semantics</cp:keywords>
  <cp:lastModifiedBy/>
  <cp:revision>1</cp:revision>
  <dcterms:created xsi:type="dcterms:W3CDTF">2013-09-06T01:32:26Z</dcterms:created>
  <dcterms:modified xsi:type="dcterms:W3CDTF">2014-02-11T21:41:44Z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