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76" r:id="rId9"/>
    <p:sldId id="268" r:id="rId10"/>
    <p:sldId id="262" r:id="rId11"/>
    <p:sldId id="263" r:id="rId12"/>
    <p:sldId id="264" r:id="rId13"/>
    <p:sldId id="275" r:id="rId14"/>
    <p:sldId id="274" r:id="rId15"/>
    <p:sldId id="269" r:id="rId16"/>
    <p:sldId id="265" r:id="rId17"/>
    <p:sldId id="266" r:id="rId18"/>
    <p:sldId id="267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1DEB0-5A6C-4E3A-9E7A-6CF6C0774DEA}" type="datetimeFigureOut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96210-9DD7-4FEE-81DD-B63BF78B9A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98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Definition figure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96210-9DD7-4FEE-81DD-B63BF78B9A3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068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Humans</a:t>
            </a:r>
            <a:r>
              <a:rPr lang="en-US" altLang="zh-CN" baseline="0" dirty="0" smtClean="0"/>
              <a:t> spend effort on crafting labels but supervised machine learning doesn’t look at them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96210-9DD7-4FEE-81DD-B63BF78B9A3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702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From warm start to the figure, Explain x</a:t>
            </a:r>
            <a:r>
              <a:rPr lang="en-US" altLang="zh-CN" baseline="0" dirty="0" smtClean="0"/>
              <a:t> and y axis, </a:t>
            </a:r>
            <a:r>
              <a:rPr lang="en-US" altLang="zh-CN" dirty="0" smtClean="0"/>
              <a:t>orange curve and blue curve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96210-9DD7-4FEE-81DD-B63BF78B9A3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168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More detail</a:t>
            </a:r>
          </a:p>
          <a:p>
            <a:r>
              <a:rPr lang="en-US" altLang="zh-CN" dirty="0" smtClean="0"/>
              <a:t>P(</a:t>
            </a:r>
            <a:r>
              <a:rPr lang="en-US" altLang="zh-CN" dirty="0" err="1" smtClean="0"/>
              <a:t>x|y</a:t>
            </a:r>
            <a:r>
              <a:rPr lang="en-US" altLang="zh-CN" dirty="0" smtClean="0"/>
              <a:t>): document likelihood</a:t>
            </a:r>
          </a:p>
          <a:p>
            <a:r>
              <a:rPr lang="en-US" altLang="zh-CN" dirty="0" smtClean="0"/>
              <a:t>Why we can substitute y for </a:t>
            </a:r>
            <a:r>
              <a:rPr lang="en-US" altLang="zh-CN" dirty="0" err="1" smtClean="0"/>
              <a:t>wy</a:t>
            </a:r>
            <a:r>
              <a:rPr lang="en-US" altLang="zh-CN" dirty="0" smtClean="0"/>
              <a:t>?</a:t>
            </a:r>
          </a:p>
          <a:p>
            <a:r>
              <a:rPr lang="en-US" altLang="zh-CN" dirty="0" smtClean="0"/>
              <a:t>Pause</a:t>
            </a:r>
          </a:p>
          <a:p>
            <a:r>
              <a:rPr lang="en-US" altLang="zh-CN" dirty="0" smtClean="0"/>
              <a:t>Word</a:t>
            </a:r>
            <a:r>
              <a:rPr lang="en-US" altLang="zh-CN" baseline="0" dirty="0" smtClean="0"/>
              <a:t> embedding can be learned from general corpus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96210-9DD7-4FEE-81DD-B63BF78B9A3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520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Introduce datasets</a:t>
            </a:r>
          </a:p>
          <a:p>
            <a:r>
              <a:rPr lang="en-US" altLang="zh-CN" dirty="0" smtClean="0"/>
              <a:t>Majority guess (performance lower bound, starting point</a:t>
            </a:r>
            <a:r>
              <a:rPr lang="en-US" altLang="zh-CN" baseline="0" dirty="0" smtClean="0"/>
              <a:t> for cold start</a:t>
            </a:r>
            <a:r>
              <a:rPr lang="en-US" altLang="zh-CN" dirty="0" smtClean="0"/>
              <a:t>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96210-9DD7-4FEE-81DD-B63BF78B9A3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96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512D-BC78-4BF7-950D-E48189F42DC4}" type="datetime1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9658-A0F8-4A8C-A762-AD98651E24DA}" type="datetime1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79A9-2D19-4397-BD38-BBB308E86F24}" type="datetime1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0194-BDDC-4159-B930-9C458D3B1A58}" type="datetime1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50CC-2833-4020-8D72-4D6BDD937468}" type="datetime1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31C1-01AF-41FC-B1B1-70E6850005E9}" type="datetime1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1DFF4-924F-4FC4-833F-BC1459F8018A}" type="datetime1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4AB5-95B6-4A6A-AF26-797A203E9E8A}" type="datetime1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9D26-0CD9-48BA-9CBA-BCA9456CF982}" type="datetime1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9199-0C26-4305-BC06-A09A4ED74556}" type="datetime1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82C4-61EB-480B-8694-DD407EAA2B0E}" type="datetime1">
              <a:rPr lang="zh-CN" altLang="en-US" smtClean="0"/>
              <a:t>2019/5/28</a:t>
            </a:fld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97E5A4A-1BDD-4309-BE5A-3007BE93EAA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8725C43-068D-4F0E-A611-F123DDE8A932}" type="datetime1">
              <a:rPr lang="zh-CN" altLang="en-US" smtClean="0"/>
              <a:t>2019/5/28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552" y="-171400"/>
            <a:ext cx="7920880" cy="4437856"/>
          </a:xfrm>
        </p:spPr>
        <p:txBody>
          <a:bodyPr>
            <a:normAutofit/>
          </a:bodyPr>
          <a:lstStyle/>
          <a:p>
            <a:r>
              <a:rPr lang="en-US" altLang="zh-CN" sz="5400" dirty="0"/>
              <a:t>The Strength of the </a:t>
            </a:r>
            <a:r>
              <a:rPr lang="en-US" altLang="zh-CN" sz="5400" dirty="0" smtClean="0"/>
              <a:t>Weakest Supervision</a:t>
            </a:r>
            <a:r>
              <a:rPr lang="en-US" altLang="zh-CN" sz="5400" dirty="0"/>
              <a:t>:</a:t>
            </a:r>
            <a:br>
              <a:rPr lang="en-US" altLang="zh-CN" sz="5400" dirty="0"/>
            </a:br>
            <a:r>
              <a:rPr lang="en-US" altLang="zh-CN" sz="5400" dirty="0"/>
              <a:t>Topic Classification Using Class </a:t>
            </a:r>
            <a:r>
              <a:rPr lang="en-US" altLang="zh-CN" sz="5400" dirty="0" smtClean="0"/>
              <a:t>Labels</a:t>
            </a:r>
            <a:endParaRPr lang="zh-CN" altLang="en-US" sz="5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55576" y="4797152"/>
            <a:ext cx="6319976" cy="1066800"/>
          </a:xfrm>
        </p:spPr>
        <p:txBody>
          <a:bodyPr>
            <a:noAutofit/>
          </a:bodyPr>
          <a:lstStyle/>
          <a:p>
            <a:r>
              <a:rPr lang="en-US" altLang="zh-CN" sz="3200" dirty="0" err="1">
                <a:solidFill>
                  <a:schemeClr val="tx1"/>
                </a:solidFill>
              </a:rPr>
              <a:t>Jiatong</a:t>
            </a:r>
            <a:r>
              <a:rPr lang="en-US" altLang="zh-CN" sz="3200" dirty="0">
                <a:solidFill>
                  <a:schemeClr val="tx1"/>
                </a:solidFill>
              </a:rPr>
              <a:t> </a:t>
            </a:r>
            <a:r>
              <a:rPr lang="en-US" altLang="zh-CN" sz="3200" dirty="0" smtClean="0">
                <a:solidFill>
                  <a:schemeClr val="tx1"/>
                </a:solidFill>
              </a:rPr>
              <a:t>Li, </a:t>
            </a:r>
            <a:r>
              <a:rPr lang="en-US" altLang="zh-CN" sz="3200" dirty="0">
                <a:solidFill>
                  <a:schemeClr val="tx1"/>
                </a:solidFill>
              </a:rPr>
              <a:t>Kai </a:t>
            </a:r>
            <a:r>
              <a:rPr lang="en-US" altLang="zh-CN" sz="3200" dirty="0" smtClean="0">
                <a:solidFill>
                  <a:schemeClr val="tx1"/>
                </a:solidFill>
              </a:rPr>
              <a:t>Zheng, Hua Xu, </a:t>
            </a:r>
            <a:r>
              <a:rPr lang="en-US" altLang="zh-CN" sz="3200" dirty="0" err="1" smtClean="0">
                <a:solidFill>
                  <a:schemeClr val="tx1"/>
                </a:solidFill>
              </a:rPr>
              <a:t>Qiaozhu</a:t>
            </a:r>
            <a:r>
              <a:rPr lang="en-US" altLang="zh-CN" sz="3200" dirty="0" smtClean="0">
                <a:solidFill>
                  <a:schemeClr val="tx1"/>
                </a:solidFill>
              </a:rPr>
              <a:t> Mei, Yue Wang</a:t>
            </a:r>
            <a:r>
              <a:rPr lang="en-US" altLang="zh-CN" sz="3200" dirty="0">
                <a:solidFill>
                  <a:schemeClr val="tx1"/>
                </a:solidFill>
              </a:rPr>
              <a:t/>
            </a:r>
            <a:br>
              <a:rPr lang="en-US" altLang="zh-CN" sz="3200" dirty="0">
                <a:solidFill>
                  <a:schemeClr val="tx1"/>
                </a:solidFill>
              </a:rPr>
            </a:b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3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Compared Methods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2800" dirty="0" smtClean="0"/>
              <a:t>Retrieval Based Methods</a:t>
            </a:r>
          </a:p>
          <a:p>
            <a:pPr lvl="1"/>
            <a:r>
              <a:rPr lang="en-US" altLang="zh-CN" sz="2600" dirty="0" smtClean="0"/>
              <a:t>IR (</a:t>
            </a:r>
            <a:r>
              <a:rPr lang="en-US" altLang="zh-CN" sz="2600" dirty="0" err="1" smtClean="0"/>
              <a:t>Dirichlet</a:t>
            </a:r>
            <a:r>
              <a:rPr lang="en-US" altLang="zh-CN" sz="2600" dirty="0" smtClean="0"/>
              <a:t> smoothing language model)</a:t>
            </a:r>
          </a:p>
          <a:p>
            <a:pPr lvl="1"/>
            <a:r>
              <a:rPr lang="en-US" altLang="zh-CN" sz="2600" dirty="0" err="1" smtClean="0"/>
              <a:t>IR+Rocchio</a:t>
            </a:r>
            <a:r>
              <a:rPr lang="en-US" altLang="zh-CN" sz="2600" dirty="0" smtClean="0"/>
              <a:t>, </a:t>
            </a:r>
            <a:r>
              <a:rPr lang="en-US" altLang="zh-CN" sz="2600" dirty="0" err="1" smtClean="0"/>
              <a:t>IR+Naïve</a:t>
            </a:r>
            <a:r>
              <a:rPr lang="en-US" altLang="zh-CN" sz="2600" dirty="0" smtClean="0"/>
              <a:t> Bayes, </a:t>
            </a:r>
            <a:r>
              <a:rPr lang="en-US" altLang="zh-CN" sz="2600" dirty="0" err="1" smtClean="0"/>
              <a:t>IR+Logistic</a:t>
            </a:r>
            <a:r>
              <a:rPr lang="en-US" altLang="zh-CN" sz="2600" dirty="0" smtClean="0"/>
              <a:t> Regression</a:t>
            </a:r>
          </a:p>
          <a:p>
            <a:r>
              <a:rPr lang="en-US" altLang="zh-CN" sz="2800" dirty="0" smtClean="0"/>
              <a:t>Semi-supervised Methods</a:t>
            </a:r>
          </a:p>
          <a:p>
            <a:pPr lvl="1"/>
            <a:r>
              <a:rPr lang="en-US" altLang="zh-CN" sz="2600" dirty="0" smtClean="0"/>
              <a:t>Class labels as labeled documents: self-training</a:t>
            </a:r>
          </a:p>
          <a:p>
            <a:pPr lvl="1"/>
            <a:r>
              <a:rPr lang="en-US" altLang="zh-CN" sz="2600" dirty="0" smtClean="0"/>
              <a:t>Class labels as labeled features: </a:t>
            </a:r>
          </a:p>
          <a:p>
            <a:pPr lvl="2"/>
            <a:r>
              <a:rPr lang="en-US" altLang="zh-CN" sz="2600" dirty="0" smtClean="0"/>
              <a:t>generalized expectation </a:t>
            </a:r>
            <a:r>
              <a:rPr lang="en-US" altLang="zh-CN" sz="2600" dirty="0"/>
              <a:t>(</a:t>
            </a:r>
            <a:r>
              <a:rPr lang="en-US" altLang="zh-CN" sz="2600" dirty="0" err="1"/>
              <a:t>Druck</a:t>
            </a:r>
            <a:r>
              <a:rPr lang="en-US" altLang="zh-CN" sz="2600" dirty="0"/>
              <a:t> et al., 2008)</a:t>
            </a:r>
          </a:p>
          <a:p>
            <a:pPr lvl="2"/>
            <a:r>
              <a:rPr lang="en-US" altLang="zh-CN" sz="2600" dirty="0"/>
              <a:t>Seeded LDA (</a:t>
            </a:r>
            <a:r>
              <a:rPr lang="en-US" altLang="zh-CN" sz="2600" dirty="0" err="1"/>
              <a:t>Jagarlamudi</a:t>
            </a:r>
            <a:r>
              <a:rPr lang="en-US" altLang="zh-CN" sz="2600" dirty="0"/>
              <a:t> et al.,</a:t>
            </a:r>
            <a:r>
              <a:rPr lang="en-US" altLang="zh-CN" sz="2600" dirty="0" smtClean="0"/>
              <a:t>2012)</a:t>
            </a:r>
            <a:endParaRPr lang="en-US" altLang="zh-CN" sz="2600" dirty="0"/>
          </a:p>
          <a:p>
            <a:r>
              <a:rPr lang="en-US" altLang="zh-CN" sz="2800" dirty="0" smtClean="0"/>
              <a:t>Word Embedding-based Methods</a:t>
            </a:r>
          </a:p>
          <a:p>
            <a:pPr lvl="1"/>
            <a:r>
              <a:rPr lang="en-US" altLang="zh-CN" sz="2600" dirty="0" smtClean="0"/>
              <a:t>Cosine, WENB, WENB+LR</a:t>
            </a:r>
            <a:endParaRPr lang="zh-CN" altLang="en-US" sz="2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91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Warm start performance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Performance achieved using class labels only</a:t>
            </a:r>
            <a:endParaRPr lang="zh-CN" alt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9" t="37121" r="20564" b="27462"/>
          <a:stretch/>
        </p:blipFill>
        <p:spPr bwMode="auto">
          <a:xfrm>
            <a:off x="594998" y="3098495"/>
            <a:ext cx="6472247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 rot="2244112">
            <a:off x="1691680" y="3933056"/>
            <a:ext cx="504056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6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-62558" y="1039831"/>
            <a:ext cx="8391756" cy="2806838"/>
            <a:chOff x="-62558" y="1039831"/>
            <a:chExt cx="8391756" cy="2806838"/>
          </a:xfrm>
        </p:grpSpPr>
        <p:grpSp>
          <p:nvGrpSpPr>
            <p:cNvPr id="65" name="组合 64"/>
            <p:cNvGrpSpPr/>
            <p:nvPr/>
          </p:nvGrpSpPr>
          <p:grpSpPr>
            <a:xfrm>
              <a:off x="-62558" y="1039831"/>
              <a:ext cx="8391756" cy="2806838"/>
              <a:chOff x="-62558" y="1039831"/>
              <a:chExt cx="8391756" cy="2806838"/>
            </a:xfrm>
          </p:grpSpPr>
          <p:grpSp>
            <p:nvGrpSpPr>
              <p:cNvPr id="63" name="组合 62"/>
              <p:cNvGrpSpPr/>
              <p:nvPr/>
            </p:nvGrpSpPr>
            <p:grpSpPr>
              <a:xfrm>
                <a:off x="-62558" y="1039831"/>
                <a:ext cx="8391756" cy="2806838"/>
                <a:chOff x="-62558" y="1039831"/>
                <a:chExt cx="8391756" cy="2806838"/>
              </a:xfrm>
            </p:grpSpPr>
            <p:grpSp>
              <p:nvGrpSpPr>
                <p:cNvPr id="61" name="组合 60"/>
                <p:cNvGrpSpPr/>
                <p:nvPr/>
              </p:nvGrpSpPr>
              <p:grpSpPr>
                <a:xfrm>
                  <a:off x="-62558" y="1039831"/>
                  <a:ext cx="8391756" cy="2806838"/>
                  <a:chOff x="-62558" y="1039831"/>
                  <a:chExt cx="8391756" cy="2806838"/>
                </a:xfrm>
              </p:grpSpPr>
              <p:grpSp>
                <p:nvGrpSpPr>
                  <p:cNvPr id="59" name="组合 58"/>
                  <p:cNvGrpSpPr/>
                  <p:nvPr/>
                </p:nvGrpSpPr>
                <p:grpSpPr>
                  <a:xfrm>
                    <a:off x="-62558" y="1039831"/>
                    <a:ext cx="8391756" cy="2806838"/>
                    <a:chOff x="-62558" y="1039831"/>
                    <a:chExt cx="8391756" cy="2806838"/>
                  </a:xfrm>
                </p:grpSpPr>
                <p:grpSp>
                  <p:nvGrpSpPr>
                    <p:cNvPr id="57" name="组合 56"/>
                    <p:cNvGrpSpPr/>
                    <p:nvPr/>
                  </p:nvGrpSpPr>
                  <p:grpSpPr>
                    <a:xfrm>
                      <a:off x="-62558" y="1039831"/>
                      <a:ext cx="8391756" cy="2806838"/>
                      <a:chOff x="-62558" y="1039831"/>
                      <a:chExt cx="8391756" cy="2806838"/>
                    </a:xfrm>
                  </p:grpSpPr>
                  <p:grpSp>
                    <p:nvGrpSpPr>
                      <p:cNvPr id="55" name="组合 54"/>
                      <p:cNvGrpSpPr/>
                      <p:nvPr/>
                    </p:nvGrpSpPr>
                    <p:grpSpPr>
                      <a:xfrm>
                        <a:off x="-62558" y="1039831"/>
                        <a:ext cx="8391756" cy="2806838"/>
                        <a:chOff x="-62558" y="1039831"/>
                        <a:chExt cx="8391756" cy="2806838"/>
                      </a:xfrm>
                    </p:grpSpPr>
                    <p:grpSp>
                      <p:nvGrpSpPr>
                        <p:cNvPr id="53" name="组合 52"/>
                        <p:cNvGrpSpPr/>
                        <p:nvPr/>
                      </p:nvGrpSpPr>
                      <p:grpSpPr>
                        <a:xfrm>
                          <a:off x="-62558" y="1039831"/>
                          <a:ext cx="8391756" cy="2806838"/>
                          <a:chOff x="-62558" y="1039831"/>
                          <a:chExt cx="8391756" cy="2806838"/>
                        </a:xfrm>
                      </p:grpSpPr>
                      <p:grpSp>
                        <p:nvGrpSpPr>
                          <p:cNvPr id="51" name="组合 50"/>
                          <p:cNvGrpSpPr/>
                          <p:nvPr/>
                        </p:nvGrpSpPr>
                        <p:grpSpPr>
                          <a:xfrm>
                            <a:off x="-62558" y="1039831"/>
                            <a:ext cx="8391756" cy="2806838"/>
                            <a:chOff x="-62558" y="1039831"/>
                            <a:chExt cx="8391756" cy="2806838"/>
                          </a:xfrm>
                        </p:grpSpPr>
                        <p:grpSp>
                          <p:nvGrpSpPr>
                            <p:cNvPr id="49" name="组合 48"/>
                            <p:cNvGrpSpPr/>
                            <p:nvPr/>
                          </p:nvGrpSpPr>
                          <p:grpSpPr>
                            <a:xfrm>
                              <a:off x="-62558" y="1039831"/>
                              <a:ext cx="8391756" cy="2806838"/>
                              <a:chOff x="-62558" y="1039831"/>
                              <a:chExt cx="8391756" cy="2806838"/>
                            </a:xfrm>
                          </p:grpSpPr>
                          <p:grpSp>
                            <p:nvGrpSpPr>
                              <p:cNvPr id="47" name="组合 46"/>
                              <p:cNvGrpSpPr/>
                              <p:nvPr/>
                            </p:nvGrpSpPr>
                            <p:grpSpPr>
                              <a:xfrm>
                                <a:off x="-62558" y="1039831"/>
                                <a:ext cx="8391756" cy="2806838"/>
                                <a:chOff x="-62558" y="1039831"/>
                                <a:chExt cx="8391756" cy="2806838"/>
                              </a:xfrm>
                            </p:grpSpPr>
                            <p:grpSp>
                              <p:nvGrpSpPr>
                                <p:cNvPr id="45" name="组合 44"/>
                                <p:cNvGrpSpPr/>
                                <p:nvPr/>
                              </p:nvGrpSpPr>
                              <p:grpSpPr>
                                <a:xfrm>
                                  <a:off x="-62558" y="1039831"/>
                                  <a:ext cx="8391756" cy="2806838"/>
                                  <a:chOff x="-62558" y="1039831"/>
                                  <a:chExt cx="8391756" cy="2806838"/>
                                </a:xfrm>
                              </p:grpSpPr>
                              <p:grpSp>
                                <p:nvGrpSpPr>
                                  <p:cNvPr id="43" name="组合 42"/>
                                  <p:cNvGrpSpPr/>
                                  <p:nvPr/>
                                </p:nvGrpSpPr>
                                <p:grpSpPr>
                                  <a:xfrm>
                                    <a:off x="-62558" y="1039831"/>
                                    <a:ext cx="8391756" cy="2806838"/>
                                    <a:chOff x="-62558" y="1039831"/>
                                    <a:chExt cx="8391756" cy="2806838"/>
                                  </a:xfrm>
                                </p:grpSpPr>
                                <p:grpSp>
                                  <p:nvGrpSpPr>
                                    <p:cNvPr id="41" name="组合 40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-62558" y="1039831"/>
                                      <a:ext cx="8391756" cy="2806838"/>
                                      <a:chOff x="-62558" y="1039831"/>
                                      <a:chExt cx="8391756" cy="2806838"/>
                                    </a:xfrm>
                                  </p:grpSpPr>
                                  <p:grpSp>
                                    <p:nvGrpSpPr>
                                      <p:cNvPr id="39" name="组合 38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-62558" y="1039831"/>
                                        <a:ext cx="8391756" cy="2806838"/>
                                        <a:chOff x="-62558" y="1039831"/>
                                        <a:chExt cx="8391756" cy="2806838"/>
                                      </a:xfrm>
                                    </p:grpSpPr>
                                    <p:grpSp>
                                      <p:nvGrpSpPr>
                                        <p:cNvPr id="37" name="组合 36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-62558" y="1039831"/>
                                          <a:ext cx="8391756" cy="2806838"/>
                                          <a:chOff x="-62558" y="1039831"/>
                                          <a:chExt cx="8391756" cy="2806838"/>
                                        </a:xfrm>
                                      </p:grpSpPr>
                                      <p:grpSp>
                                        <p:nvGrpSpPr>
                                          <p:cNvPr id="35" name="组合 34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-62558" y="1039831"/>
                                            <a:ext cx="8391756" cy="2806838"/>
                                            <a:chOff x="-62558" y="1039831"/>
                                            <a:chExt cx="8391756" cy="2806838"/>
                                          </a:xfrm>
                                        </p:grpSpPr>
                                        <p:grpSp>
                                          <p:nvGrpSpPr>
                                            <p:cNvPr id="33" name="组合 32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-62558" y="1039831"/>
                                              <a:ext cx="8391756" cy="2806838"/>
                                              <a:chOff x="-62558" y="1039831"/>
                                              <a:chExt cx="8391756" cy="2806838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30" name="组合 29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-62558" y="1039831"/>
                                                <a:ext cx="8391756" cy="2806838"/>
                                                <a:chOff x="-62558" y="1039831"/>
                                                <a:chExt cx="8391756" cy="2806838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28" name="组合 27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-62558" y="1039831"/>
                                                  <a:ext cx="8391756" cy="2806838"/>
                                                  <a:chOff x="-62558" y="1039831"/>
                                                  <a:chExt cx="8391756" cy="2806838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26" name="组合 25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-62558" y="1039831"/>
                                                    <a:ext cx="8391756" cy="2806838"/>
                                                    <a:chOff x="-62558" y="1039831"/>
                                                    <a:chExt cx="8391756" cy="2806838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24" name="组合 23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-62558" y="1039831"/>
                                                      <a:ext cx="8391756" cy="2806838"/>
                                                      <a:chOff x="-62558" y="1039831"/>
                                                      <a:chExt cx="8391756" cy="2806838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22" name="组合 21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-62558" y="1039831"/>
                                                        <a:ext cx="8391756" cy="2806838"/>
                                                        <a:chOff x="-62558" y="1039831"/>
                                                        <a:chExt cx="8391756" cy="2806838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20" name="组合 19"/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-62558" y="1039831"/>
                                                          <a:ext cx="8391756" cy="2806838"/>
                                                          <a:chOff x="-62558" y="1039831"/>
                                                          <a:chExt cx="8391756" cy="2806838"/>
                                                        </a:xfrm>
                                                      </p:grpSpPr>
                                                      <p:grpSp>
                                                        <p:nvGrpSpPr>
                                                          <p:cNvPr id="19" name="组合 18"/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-62558" y="1039831"/>
                                                            <a:ext cx="8391756" cy="2806838"/>
                                                            <a:chOff x="-62558" y="1039831"/>
                                                            <a:chExt cx="8391756" cy="2806838"/>
                                                          </a:xfrm>
                                                        </p:grpSpPr>
                                                        <p:pic>
                                                          <p:nvPicPr>
                                                            <p:cNvPr id="3" name="Picture 2"/>
                                                            <p:cNvPicPr>
                                                              <a:picLocks noChangeAspect="1" noChangeArrowheads="1"/>
                                                            </p:cNvPicPr>
                                                            <p:nvPr/>
                                                          </p:nvPicPr>
                                                          <p:blipFill rotWithShape="1">
                                                            <a:blip r:embed="rId3">
                                                              <a:extLst>
                                                                <a:ext uri="{28A0092B-C50C-407E-A947-70E740481C1C}">
                                                                  <a14:useLocalDpi xmlns:a14="http://schemas.microsoft.com/office/drawing/2010/main" val="0"/>
                                                                </a:ext>
                                                              </a:extLst>
                                                            </a:blip>
                                                            <a:srcRect l="5254" t="31419" r="2750" b="13852"/>
                                                            <a:stretch/>
                                                          </p:blipFill>
                                                          <p:spPr bwMode="auto">
                                                            <a:xfrm>
                                                              <a:off x="-62558" y="1039831"/>
                                                              <a:ext cx="8391756" cy="2806838"/>
                                                            </a:xfrm>
                                                            <a:prstGeom prst="rect">
                                                              <a:avLst/>
                                                            </a:prstGeom>
                                                            <a:noFill/>
                                                            <a:ln>
                                                              <a:noFill/>
                                                            </a:ln>
                                                            <a:extLst>
                                                              <a:ext uri="{909E8E84-426E-40DD-AFC4-6F175D3DCCD1}">
                                                                <a14:hiddenFill xmlns:a14="http://schemas.microsoft.com/office/drawing/2010/main">
                                                                  <a:solidFill>
                                                                    <a:schemeClr val="accent1"/>
                                                                  </a:solidFill>
                                                                </a14:hiddenFill>
                                                              </a:ext>
                                                              <a:ext uri="{91240B29-F687-4F45-9708-019B960494DF}">
                                                                <a14:hiddenLine xmlns:a14="http://schemas.microsoft.com/office/drawing/2010/main" w="9525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miter lim="800000"/>
                                                                  <a:headEnd/>
                                                                  <a:tailEnd/>
                                                                </a14:hiddenLine>
                                                              </a:ext>
                                                            </a:extLst>
                                                          </p:spPr>
                                                        </p:pic>
                                                        <p:sp>
                                                          <p:nvSpPr>
                                                            <p:cNvPr id="15" name="矩形 14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1763688" y="1556791"/>
                                                              <a:ext cx="453769" cy="792087"/>
                                                            </a:xfrm>
                                                            <a:prstGeom prst="rect">
                                                              <a:avLst/>
                                                            </a:prstGeom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zh-CN" altLang="en-US"/>
                                                            </a:p>
                                                          </p:txBody>
                                                        </p:sp>
                                                      </p:grpSp>
                                                      <p:sp>
                                                        <p:nvSpPr>
                                                          <p:cNvPr id="18" name="矩形 17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1779196" y="2375339"/>
                                                            <a:ext cx="453769" cy="792087"/>
                                                          </a:xfrm>
                                                          <a:prstGeom prst="rect">
                                                            <a:avLst/>
                                                          </a:prstGeom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endParaRPr lang="zh-CN" altLang="en-US"/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  <p:sp>
                                                      <p:nvSpPr>
                                                        <p:cNvPr id="21" name="矩形 20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1876658" y="3190809"/>
                                                          <a:ext cx="453769" cy="576063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zh-CN" altLang="en-US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23" name="矩形 22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2987824" y="1556373"/>
                                                        <a:ext cx="453769" cy="792087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solidFill>
                                                        <a:schemeClr val="bg1"/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zh-CN" altLang="en-US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25" name="矩形 24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2987824" y="2368634"/>
                                                      <a:ext cx="453769" cy="792087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  <a:solidFill>
                                                      <a:schemeClr val="bg1"/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zh-CN" altLang="en-US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27" name="矩形 26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2959096" y="3190809"/>
                                                    <a:ext cx="453769" cy="576063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solidFill>
                                                    <a:schemeClr val="bg1"/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zh-CN" altLang="en-US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29" name="矩形 28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4133320" y="1552570"/>
                                                  <a:ext cx="453769" cy="792087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solidFill>
                                                  <a:schemeClr val="bg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zh-CN" altLang="en-US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31" name="矩形 30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3995936" y="1556791"/>
                                                <a:ext cx="453769" cy="360040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solidFill>
                                                <a:schemeClr val="bg1"/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zh-CN" alt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34" name="矩形 33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4036264" y="2132856"/>
                                              <a:ext cx="453769" cy="201062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solidFill>
                                              <a:schemeClr val="bg1"/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zh-CN" altLang="en-US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36" name="矩形 35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4128277" y="2368634"/>
                                            <a:ext cx="453769" cy="792087"/>
                                          </a:xfrm>
                                          <a:prstGeom prst="rect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zh-CN" altLang="en-US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38" name="矩形 37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4036264" y="2368633"/>
                                          <a:ext cx="453769" cy="196271"/>
                                        </a:xfrm>
                                        <a:prstGeom prst="rect">
                                          <a:avLst/>
                                        </a:prstGeom>
                                        <a:solidFill>
                                          <a:schemeClr val="bg1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zh-CN" alt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40" name="矩形 39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4128276" y="3190809"/>
                                        <a:ext cx="453769" cy="597708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chemeClr val="bg1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zh-CN" alt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42" name="矩形 41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307971" y="1556793"/>
                                      <a:ext cx="488165" cy="792087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zh-CN" alt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44" name="矩形 43"/>
                                  <p:cNvSpPr/>
                                  <p:nvPr/>
                                </p:nvSpPr>
                                <p:spPr>
                                  <a:xfrm>
                                    <a:off x="5325168" y="2378723"/>
                                    <a:ext cx="453769" cy="792087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zh-CN" alt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46" name="矩形 45"/>
                                <p:cNvSpPr/>
                                <p:nvPr/>
                              </p:nvSpPr>
                              <p:spPr>
                                <a:xfrm>
                                  <a:off x="5307971" y="3190809"/>
                                  <a:ext cx="453769" cy="576063"/>
                                </a:xfrm>
                                <a:prstGeom prst="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zh-CN" alt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48" name="矩形 47"/>
                              <p:cNvSpPr/>
                              <p:nvPr/>
                            </p:nvSpPr>
                            <p:spPr>
                              <a:xfrm>
                                <a:off x="6461222" y="1541831"/>
                                <a:ext cx="631058" cy="792087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zh-CN" altLang="en-US"/>
                              </a:p>
                            </p:txBody>
                          </p:sp>
                        </p:grpSp>
                        <p:sp>
                          <p:nvSpPr>
                            <p:cNvPr id="50" name="矩形 49"/>
                            <p:cNvSpPr/>
                            <p:nvPr/>
                          </p:nvSpPr>
                          <p:spPr>
                            <a:xfrm>
                              <a:off x="6331234" y="1557918"/>
                              <a:ext cx="453769" cy="178894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zh-CN" altLang="en-US"/>
                            </a:p>
                          </p:txBody>
                        </p:sp>
                      </p:grpSp>
                      <p:sp>
                        <p:nvSpPr>
                          <p:cNvPr id="52" name="矩形 51"/>
                          <p:cNvSpPr/>
                          <p:nvPr/>
                        </p:nvSpPr>
                        <p:spPr>
                          <a:xfrm>
                            <a:off x="6351591" y="2132856"/>
                            <a:ext cx="453769" cy="20106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54" name="矩形 53"/>
                        <p:cNvSpPr/>
                        <p:nvPr/>
                      </p:nvSpPr>
                      <p:spPr>
                        <a:xfrm>
                          <a:off x="6461222" y="2378723"/>
                          <a:ext cx="631058" cy="76619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56" name="矩形 55"/>
                      <p:cNvSpPr/>
                      <p:nvPr/>
                    </p:nvSpPr>
                    <p:spPr>
                      <a:xfrm>
                        <a:off x="6351592" y="2368633"/>
                        <a:ext cx="505764" cy="1962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sp>
                  <p:nvSpPr>
                    <p:cNvPr id="58" name="矩形 57"/>
                    <p:cNvSpPr/>
                    <p:nvPr/>
                  </p:nvSpPr>
                  <p:spPr>
                    <a:xfrm>
                      <a:off x="6461221" y="3190809"/>
                      <a:ext cx="631059" cy="57606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60" name="矩形 59"/>
                  <p:cNvSpPr/>
                  <p:nvPr/>
                </p:nvSpPr>
                <p:spPr>
                  <a:xfrm>
                    <a:off x="6377589" y="3190810"/>
                    <a:ext cx="453769" cy="17667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62" name="矩形 61"/>
                <p:cNvSpPr/>
                <p:nvPr/>
              </p:nvSpPr>
              <p:spPr>
                <a:xfrm>
                  <a:off x="7675650" y="1541831"/>
                  <a:ext cx="453769" cy="7920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4" name="矩形 63"/>
              <p:cNvSpPr/>
              <p:nvPr/>
            </p:nvSpPr>
            <p:spPr>
              <a:xfrm>
                <a:off x="7684235" y="2378722"/>
                <a:ext cx="525777" cy="7920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" name="矩形 65"/>
            <p:cNvSpPr/>
            <p:nvPr/>
          </p:nvSpPr>
          <p:spPr>
            <a:xfrm>
              <a:off x="7673415" y="3190810"/>
              <a:ext cx="453769" cy="597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62611" y="3136172"/>
            <a:ext cx="4119241" cy="3101140"/>
            <a:chOff x="362611" y="3136172"/>
            <a:chExt cx="4119241" cy="3101140"/>
          </a:xfrm>
        </p:grpSpPr>
        <p:sp>
          <p:nvSpPr>
            <p:cNvPr id="4" name="矩形 3"/>
            <p:cNvSpPr/>
            <p:nvPr/>
          </p:nvSpPr>
          <p:spPr>
            <a:xfrm>
              <a:off x="1241492" y="3136172"/>
              <a:ext cx="3240360" cy="71860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标注 4"/>
            <p:cNvSpPr/>
            <p:nvPr/>
          </p:nvSpPr>
          <p:spPr>
            <a:xfrm>
              <a:off x="362611" y="4581128"/>
              <a:ext cx="2376264" cy="1656184"/>
            </a:xfrm>
            <a:prstGeom prst="wedgeRectCallout">
              <a:avLst>
                <a:gd name="adj1" fmla="val 32974"/>
                <a:gd name="adj2" fmla="val -94533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 smtClean="0">
                  <a:solidFill>
                    <a:schemeClr val="tx1"/>
                  </a:solidFill>
                </a:rPr>
                <a:t>Short documents:</a:t>
              </a:r>
            </a:p>
            <a:p>
              <a:r>
                <a:rPr lang="en-US" altLang="zh-CN" dirty="0" smtClean="0">
                  <a:solidFill>
                    <a:schemeClr val="tx1"/>
                  </a:solidFill>
                </a:rPr>
                <a:t>Semi-supervised learning: does not help</a:t>
              </a:r>
            </a:p>
            <a:p>
              <a:r>
                <a:rPr lang="en-US" altLang="zh-CN" dirty="0" smtClean="0">
                  <a:solidFill>
                    <a:schemeClr val="tx1"/>
                  </a:solidFill>
                </a:rPr>
                <a:t>WENB: robust performance</a:t>
              </a:r>
            </a:p>
            <a:p>
              <a:pPr algn="ctr"/>
              <a:endParaRPr lang="zh-CN" altLang="en-US" dirty="0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662174" y="1916831"/>
            <a:ext cx="3240360" cy="4320481"/>
            <a:chOff x="4662174" y="1916831"/>
            <a:chExt cx="3240360" cy="4320481"/>
          </a:xfrm>
        </p:grpSpPr>
        <p:sp>
          <p:nvSpPr>
            <p:cNvPr id="7" name="矩形 6"/>
            <p:cNvSpPr/>
            <p:nvPr/>
          </p:nvSpPr>
          <p:spPr>
            <a:xfrm>
              <a:off x="4662174" y="1916831"/>
              <a:ext cx="3240360" cy="10081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标注 10"/>
            <p:cNvSpPr/>
            <p:nvPr/>
          </p:nvSpPr>
          <p:spPr>
            <a:xfrm>
              <a:off x="5499973" y="4581128"/>
              <a:ext cx="2376264" cy="1656184"/>
            </a:xfrm>
            <a:prstGeom prst="wedgeRectCallout">
              <a:avLst>
                <a:gd name="adj1" fmla="val 15593"/>
                <a:gd name="adj2" fmla="val -14953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dirty="0">
                  <a:solidFill>
                    <a:schemeClr val="tx1"/>
                  </a:solidFill>
                </a:rPr>
                <a:t>Long </a:t>
              </a:r>
              <a:r>
                <a:rPr lang="en-US" altLang="zh-CN" dirty="0" smtClean="0">
                  <a:solidFill>
                    <a:schemeClr val="tx1"/>
                  </a:solidFill>
                </a:rPr>
                <a:t>documents: leveraging </a:t>
              </a:r>
              <a:r>
                <a:rPr lang="en-US" altLang="zh-CN" dirty="0">
                  <a:solidFill>
                    <a:schemeClr val="tx1"/>
                  </a:solidFill>
                </a:rPr>
                <a:t>unlabeled data </a:t>
              </a:r>
              <a:r>
                <a:rPr lang="en-US" altLang="zh-CN" dirty="0" smtClean="0">
                  <a:solidFill>
                    <a:schemeClr val="tx1"/>
                  </a:solidFill>
                </a:rPr>
                <a:t>helps</a:t>
              </a:r>
            </a:p>
            <a:p>
              <a:r>
                <a:rPr lang="en-US" altLang="zh-CN" dirty="0" smtClean="0">
                  <a:solidFill>
                    <a:schemeClr val="tx1"/>
                  </a:solidFill>
                </a:rPr>
                <a:t>WENB: not as effective</a:t>
              </a:r>
              <a:endParaRPr lang="en-US" altLang="zh-CN" dirty="0">
                <a:solidFill>
                  <a:schemeClr val="tx1"/>
                </a:solidFill>
              </a:endParaRPr>
            </a:p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403648" y="1039831"/>
            <a:ext cx="3384376" cy="30093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339752" y="620688"/>
            <a:ext cx="179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Short documents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25636" y="1039830"/>
            <a:ext cx="3384376" cy="30093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761740" y="572808"/>
            <a:ext cx="17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Long documents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186" y="1484783"/>
            <a:ext cx="720080" cy="86409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9186" y="2363008"/>
            <a:ext cx="720080" cy="78729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9186" y="3136172"/>
            <a:ext cx="1043608" cy="72132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743801" y="4041110"/>
            <a:ext cx="1081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Macro-F1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65998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12" grpId="0"/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Label Savings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Number of true labels needed for a </a:t>
            </a:r>
            <a:r>
              <a:rPr lang="en-US" altLang="zh-CN" sz="2800" dirty="0" smtClean="0"/>
              <a:t>logistic regression </a:t>
            </a:r>
            <a:r>
              <a:rPr lang="en-US" altLang="zh-CN" sz="2800" dirty="0"/>
              <a:t>classifier to achieve the same </a:t>
            </a:r>
            <a:r>
              <a:rPr lang="en-US" altLang="zh-CN" sz="2800" dirty="0" smtClean="0"/>
              <a:t>performance as </a:t>
            </a:r>
            <a:r>
              <a:rPr lang="en-US" altLang="zh-CN" sz="2800" dirty="0"/>
              <a:t>“WENB+LR”</a:t>
            </a:r>
            <a:endParaRPr lang="zh-CN" altLang="en-US" sz="2800" dirty="0"/>
          </a:p>
        </p:txBody>
      </p:sp>
      <p:grpSp>
        <p:nvGrpSpPr>
          <p:cNvPr id="7" name="组合 6"/>
          <p:cNvGrpSpPr/>
          <p:nvPr/>
        </p:nvGrpSpPr>
        <p:grpSpPr>
          <a:xfrm>
            <a:off x="594998" y="3098495"/>
            <a:ext cx="6472247" cy="3260685"/>
            <a:chOff x="594998" y="3098495"/>
            <a:chExt cx="6472247" cy="3260685"/>
          </a:xfrm>
        </p:grpSpPr>
        <p:grpSp>
          <p:nvGrpSpPr>
            <p:cNvPr id="12" name="组合 11"/>
            <p:cNvGrpSpPr/>
            <p:nvPr/>
          </p:nvGrpSpPr>
          <p:grpSpPr>
            <a:xfrm>
              <a:off x="594998" y="3098495"/>
              <a:ext cx="6472247" cy="3168352"/>
              <a:chOff x="467543" y="2636912"/>
              <a:chExt cx="6472247" cy="3168352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759" t="37121" r="20564" b="27462"/>
              <a:stretch/>
            </p:blipFill>
            <p:spPr bwMode="auto">
              <a:xfrm>
                <a:off x="467543" y="2636912"/>
                <a:ext cx="6472247" cy="3168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6" name="直接连接符 5"/>
              <p:cNvCxnSpPr/>
              <p:nvPr/>
            </p:nvCxnSpPr>
            <p:spPr>
              <a:xfrm>
                <a:off x="2339752" y="4005064"/>
                <a:ext cx="57606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2915816" y="4005064"/>
                <a:ext cx="0" cy="1368152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3043271" y="5897515"/>
              <a:ext cx="1837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FF0000"/>
                  </a:solidFill>
                </a:rPr>
                <a:t>Label Savings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 rot="18907243">
            <a:off x="2597121" y="5943724"/>
            <a:ext cx="415487" cy="25849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2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Label Savings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4" t="41892" r="29722" b="27703"/>
          <a:stretch/>
        </p:blipFill>
        <p:spPr bwMode="auto">
          <a:xfrm>
            <a:off x="422919" y="2151280"/>
            <a:ext cx="494255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5379782" y="548680"/>
            <a:ext cx="2851719" cy="1602600"/>
            <a:chOff x="594998" y="3098495"/>
            <a:chExt cx="6472247" cy="3637254"/>
          </a:xfrm>
        </p:grpSpPr>
        <p:grpSp>
          <p:nvGrpSpPr>
            <p:cNvPr id="11" name="组合 10"/>
            <p:cNvGrpSpPr/>
            <p:nvPr/>
          </p:nvGrpSpPr>
          <p:grpSpPr>
            <a:xfrm>
              <a:off x="594998" y="3098495"/>
              <a:ext cx="6472247" cy="3168352"/>
              <a:chOff x="467543" y="2636912"/>
              <a:chExt cx="6472247" cy="3168352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759" t="37121" r="20564" b="27462"/>
              <a:stretch/>
            </p:blipFill>
            <p:spPr bwMode="auto">
              <a:xfrm>
                <a:off x="467543" y="2636912"/>
                <a:ext cx="6472247" cy="3168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4" name="直接连接符 13"/>
              <p:cNvCxnSpPr/>
              <p:nvPr/>
            </p:nvCxnSpPr>
            <p:spPr>
              <a:xfrm>
                <a:off x="2339752" y="4005064"/>
                <a:ext cx="57606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2915816" y="4005064"/>
                <a:ext cx="0" cy="1368152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2843808" y="5897515"/>
              <a:ext cx="3237244" cy="838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Label Savings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右箭头 15"/>
          <p:cNvSpPr/>
          <p:nvPr/>
        </p:nvSpPr>
        <p:spPr>
          <a:xfrm rot="18907243">
            <a:off x="6230039" y="1837941"/>
            <a:ext cx="247405" cy="1539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89292" y="4843390"/>
            <a:ext cx="719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Number of </a:t>
            </a:r>
            <a:r>
              <a:rPr lang="en-US" altLang="zh-CN" dirty="0" smtClean="0"/>
              <a:t>labels </a:t>
            </a:r>
            <a:r>
              <a:rPr lang="en-US" altLang="zh-CN" dirty="0"/>
              <a:t>needed </a:t>
            </a:r>
            <a:r>
              <a:rPr lang="en-US" altLang="zh-CN" dirty="0" smtClean="0"/>
              <a:t>to </a:t>
            </a:r>
            <a:r>
              <a:rPr lang="en-US" altLang="zh-CN" dirty="0"/>
              <a:t>achieve the same performance as “WENB+LR</a:t>
            </a:r>
            <a:r>
              <a:rPr lang="en-US" altLang="zh-CN" dirty="0" smtClean="0"/>
              <a:t>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94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Continued Training Results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9" t="36064" r="17881" b="29983"/>
          <a:stretch/>
        </p:blipFill>
        <p:spPr bwMode="auto">
          <a:xfrm>
            <a:off x="467544" y="1851002"/>
            <a:ext cx="765255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0210" y="4957717"/>
            <a:ext cx="3427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20 news Atheism vs Autos</a:t>
            </a:r>
          </a:p>
          <a:p>
            <a:r>
              <a:rPr lang="en-US" altLang="zh-CN" sz="2400" dirty="0" smtClean="0"/>
              <a:t>Salient </a:t>
            </a:r>
            <a:r>
              <a:rPr lang="en-US" altLang="zh-CN" sz="2400" dirty="0"/>
              <a:t>warm-start effect</a:t>
            </a:r>
            <a:endParaRPr lang="zh-CN" altLang="en-US" sz="24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16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Short documents:</a:t>
            </a:r>
          </a:p>
          <a:p>
            <a:pPr lvl="1"/>
            <a:r>
              <a:rPr lang="en-US" altLang="zh-CN" sz="2600" dirty="0"/>
              <a:t>Semi-supervised learning: does not help</a:t>
            </a:r>
          </a:p>
          <a:p>
            <a:pPr lvl="2"/>
            <a:r>
              <a:rPr lang="en-US" altLang="zh-CN" sz="2400" dirty="0"/>
              <a:t>Vocabulary mismatch</a:t>
            </a:r>
          </a:p>
          <a:p>
            <a:pPr lvl="1"/>
            <a:r>
              <a:rPr lang="en-US" altLang="zh-CN" sz="2600" dirty="0"/>
              <a:t>WENB: robust performance</a:t>
            </a:r>
          </a:p>
          <a:p>
            <a:pPr lvl="2"/>
            <a:r>
              <a:rPr lang="en-US" altLang="zh-CN" sz="2400" dirty="0"/>
              <a:t>word vectors can capture semantic </a:t>
            </a:r>
            <a:r>
              <a:rPr lang="en-US" altLang="zh-CN" sz="2400" dirty="0" smtClean="0"/>
              <a:t>similarity</a:t>
            </a:r>
          </a:p>
          <a:p>
            <a:r>
              <a:rPr lang="en-US" altLang="zh-CN" sz="2800" dirty="0" smtClean="0"/>
              <a:t>Long documents: </a:t>
            </a:r>
          </a:p>
          <a:p>
            <a:pPr lvl="1"/>
            <a:r>
              <a:rPr lang="en-US" altLang="zh-CN" sz="2600" dirty="0"/>
              <a:t>leveraging unlabeled data </a:t>
            </a:r>
            <a:r>
              <a:rPr lang="en-US" altLang="zh-CN" sz="2600" dirty="0" smtClean="0"/>
              <a:t>helps</a:t>
            </a:r>
          </a:p>
          <a:p>
            <a:pPr lvl="2"/>
            <a:r>
              <a:rPr lang="en-US" altLang="zh-CN" sz="2600" dirty="0"/>
              <a:t>topic-specific </a:t>
            </a:r>
            <a:r>
              <a:rPr lang="en-US" altLang="zh-CN" sz="2600" dirty="0" smtClean="0"/>
              <a:t>words can be learned through </a:t>
            </a:r>
            <a:r>
              <a:rPr lang="en-US" altLang="zh-CN" sz="2600" dirty="0"/>
              <a:t>exploiting intra-document </a:t>
            </a:r>
            <a:r>
              <a:rPr lang="en-US" altLang="zh-CN" sz="2600" dirty="0" smtClean="0"/>
              <a:t>word co-occurrences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7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Class </a:t>
            </a:r>
            <a:r>
              <a:rPr lang="en-US" altLang="zh-CN" sz="2800" dirty="0"/>
              <a:t>labels can save a </a:t>
            </a:r>
            <a:r>
              <a:rPr lang="en-US" altLang="zh-CN" sz="2800" dirty="0" smtClean="0"/>
              <a:t>significant amount </a:t>
            </a:r>
            <a:r>
              <a:rPr lang="en-US" altLang="zh-CN" sz="2800" dirty="0"/>
              <a:t>of labeled examples in the </a:t>
            </a:r>
            <a:r>
              <a:rPr lang="en-US" altLang="zh-CN" sz="2800" dirty="0" smtClean="0"/>
              <a:t>beginning</a:t>
            </a:r>
          </a:p>
          <a:p>
            <a:r>
              <a:rPr lang="en-US" altLang="zh-CN" sz="2800" dirty="0" smtClean="0"/>
              <a:t>Long documents:  </a:t>
            </a:r>
            <a:r>
              <a:rPr lang="en-US" altLang="zh-CN" sz="2800" dirty="0"/>
              <a:t>r</a:t>
            </a:r>
            <a:r>
              <a:rPr lang="en-US" altLang="zh-CN" sz="2800" dirty="0" smtClean="0"/>
              <a:t>etrieval-based </a:t>
            </a:r>
            <a:r>
              <a:rPr lang="en-US" altLang="zh-CN" sz="2800" dirty="0"/>
              <a:t>and semi-supervised </a:t>
            </a:r>
            <a:r>
              <a:rPr lang="en-US" altLang="zh-CN" sz="2800" dirty="0" smtClean="0"/>
              <a:t>methods tend </a:t>
            </a:r>
            <a:r>
              <a:rPr lang="en-US" altLang="zh-CN" sz="2800" dirty="0"/>
              <a:t>to perform </a:t>
            </a:r>
            <a:r>
              <a:rPr lang="en-US" altLang="zh-CN" sz="2800" dirty="0" smtClean="0"/>
              <a:t>better</a:t>
            </a:r>
            <a:endParaRPr lang="en-US" altLang="zh-CN" sz="2800" dirty="0"/>
          </a:p>
          <a:p>
            <a:r>
              <a:rPr lang="en-US" altLang="zh-CN" sz="2800" dirty="0" smtClean="0"/>
              <a:t>Short documents: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Word embedding based </a:t>
            </a:r>
            <a:r>
              <a:rPr lang="en-US" altLang="zh-CN" sz="2800" dirty="0"/>
              <a:t>method </a:t>
            </a:r>
            <a:r>
              <a:rPr lang="en-US" altLang="zh-CN" sz="2800" dirty="0" smtClean="0"/>
              <a:t>perform better</a:t>
            </a:r>
            <a:endParaRPr lang="en-US" altLang="zh-CN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8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99792" y="2060848"/>
            <a:ext cx="269176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Thanks!</a:t>
            </a:r>
          </a:p>
          <a:p>
            <a:pPr algn="ctr"/>
            <a:r>
              <a:rPr lang="en-US" altLang="zh-CN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 &amp; A</a:t>
            </a:r>
            <a:endParaRPr lang="zh-CN" alt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12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Continued Training Results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4" t="36390" r="16141" b="29488"/>
          <a:stretch/>
        </p:blipFill>
        <p:spPr bwMode="auto">
          <a:xfrm>
            <a:off x="539552" y="1700807"/>
            <a:ext cx="7657662" cy="29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8275" y="5013176"/>
            <a:ext cx="6640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20 news Medical vs Mideast</a:t>
            </a:r>
          </a:p>
          <a:p>
            <a:r>
              <a:rPr lang="en-US" altLang="zh-CN" sz="2400" dirty="0" smtClean="0"/>
              <a:t>Limited warm-start effect because of incorrect prior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 humans learn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 smtClean="0"/>
              <a:t>Definition of a circle</a:t>
            </a:r>
          </a:p>
          <a:p>
            <a:r>
              <a:rPr lang="en-US" altLang="zh-CN" sz="3200" dirty="0" smtClean="0"/>
              <a:t>Properties</a:t>
            </a:r>
          </a:p>
          <a:p>
            <a:endParaRPr lang="en-US" altLang="zh-CN" sz="3200" dirty="0" smtClean="0"/>
          </a:p>
          <a:p>
            <a:endParaRPr lang="zh-CN" altLang="en-US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4" t="9581" r="24349" b="16334"/>
          <a:stretch/>
        </p:blipFill>
        <p:spPr>
          <a:xfrm>
            <a:off x="-4584" y="4975131"/>
            <a:ext cx="1694970" cy="166550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496" y="4975131"/>
            <a:ext cx="2327888" cy="163393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14" y="4654369"/>
            <a:ext cx="4197392" cy="2203631"/>
          </a:xfrm>
          <a:prstGeom prst="rect">
            <a:avLst/>
          </a:prstGeom>
        </p:spPr>
      </p:pic>
      <p:sp>
        <p:nvSpPr>
          <p:cNvPr id="26" name="右箭头 25"/>
          <p:cNvSpPr/>
          <p:nvPr/>
        </p:nvSpPr>
        <p:spPr>
          <a:xfrm>
            <a:off x="1690386" y="5677449"/>
            <a:ext cx="522746" cy="260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右箭头 26"/>
          <p:cNvSpPr/>
          <p:nvPr/>
        </p:nvSpPr>
        <p:spPr>
          <a:xfrm>
            <a:off x="4692384" y="5625747"/>
            <a:ext cx="522746" cy="260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0928"/>
            <a:ext cx="1869620" cy="19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0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7" t="15541" r="40073" b="9966"/>
          <a:stretch/>
        </p:blipFill>
        <p:spPr bwMode="auto">
          <a:xfrm>
            <a:off x="395536" y="188640"/>
            <a:ext cx="526001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83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8" t="19425" r="13197" b="9291"/>
          <a:stretch/>
        </p:blipFill>
        <p:spPr bwMode="auto">
          <a:xfrm>
            <a:off x="467543" y="260648"/>
            <a:ext cx="5062743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9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 machines learn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96752"/>
            <a:ext cx="4197392" cy="22036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4" r="12859"/>
          <a:stretch/>
        </p:blipFill>
        <p:spPr>
          <a:xfrm>
            <a:off x="1916296" y="3568449"/>
            <a:ext cx="2022763" cy="19375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0" y="3501007"/>
            <a:ext cx="1758466" cy="2276871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4283968" y="2996952"/>
            <a:ext cx="504056" cy="403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913757" y="2453430"/>
            <a:ext cx="954387" cy="14904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Black Box</a:t>
            </a:r>
            <a:endParaRPr lang="zh-CN" altLang="en-US" sz="2800" dirty="0"/>
          </a:p>
        </p:txBody>
      </p:sp>
      <p:sp>
        <p:nvSpPr>
          <p:cNvPr id="10" name="右箭头 9"/>
          <p:cNvSpPr/>
          <p:nvPr/>
        </p:nvSpPr>
        <p:spPr>
          <a:xfrm>
            <a:off x="5977911" y="2981364"/>
            <a:ext cx="504056" cy="403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660232" y="2906278"/>
            <a:ext cx="1569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Patterns</a:t>
            </a:r>
            <a:endParaRPr lang="zh-CN" altLang="en-US" sz="32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7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8" r="30796" b="6251"/>
          <a:stretch/>
        </p:blipFill>
        <p:spPr bwMode="auto">
          <a:xfrm>
            <a:off x="35396" y="980728"/>
            <a:ext cx="8290520" cy="541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" y="332656"/>
            <a:ext cx="9144001" cy="6068144"/>
          </a:xfrm>
        </p:spPr>
        <p:txBody>
          <a:bodyPr/>
          <a:lstStyle/>
          <a:p>
            <a:r>
              <a:rPr lang="en-US" altLang="zh-CN" sz="2600" dirty="0"/>
              <a:t>Document classification tasks start with class definitions</a:t>
            </a:r>
          </a:p>
          <a:p>
            <a:pPr marL="114300" indent="0">
              <a:buNone/>
            </a:pP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51520" y="3356992"/>
            <a:ext cx="1440160" cy="30377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707904" y="2924944"/>
            <a:ext cx="461801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81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052736"/>
            <a:ext cx="8003232" cy="5996136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S</a:t>
            </a:r>
            <a:r>
              <a:rPr lang="en-US" altLang="zh-CN" sz="2800" dirty="0" smtClean="0"/>
              <a:t>upervised machine learning</a:t>
            </a:r>
          </a:p>
          <a:p>
            <a:pPr lvl="1"/>
            <a:r>
              <a:rPr lang="en-US" altLang="zh-CN" sz="2600" dirty="0" smtClean="0"/>
              <a:t>class labels are ignored, becoming 0,1,2…</a:t>
            </a:r>
          </a:p>
          <a:p>
            <a:pPr lvl="2"/>
            <a:r>
              <a:rPr lang="en-US" altLang="zh-CN" sz="2400" dirty="0" smtClean="0"/>
              <a:t>Difficult to transfer knowledge between tasks</a:t>
            </a:r>
          </a:p>
          <a:p>
            <a:pPr lvl="1"/>
            <a:r>
              <a:rPr lang="en-US" altLang="zh-CN" sz="2600" dirty="0" smtClean="0"/>
              <a:t>Labeling data for every new task is labor intensive</a:t>
            </a:r>
          </a:p>
          <a:p>
            <a:pPr lvl="2"/>
            <a:r>
              <a:rPr lang="en-US" altLang="zh-CN" sz="2400" dirty="0" smtClean="0"/>
              <a:t>Medicine &amp; law</a:t>
            </a:r>
          </a:p>
          <a:p>
            <a:r>
              <a:rPr lang="en-US" altLang="zh-CN" sz="2800" dirty="0" smtClean="0"/>
              <a:t>Humans can already know what data will look like given a topic (class labels)</a:t>
            </a:r>
          </a:p>
          <a:p>
            <a:pPr lvl="1"/>
            <a:r>
              <a:rPr lang="en-US" altLang="zh-CN" sz="2600" dirty="0" smtClean="0"/>
              <a:t>E.g. “sports”, “politics”, “science &amp; technology”….</a:t>
            </a:r>
            <a:endParaRPr lang="zh-CN" altLang="en-US" sz="26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21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Goal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556792"/>
            <a:ext cx="8219256" cy="4800600"/>
          </a:xfrm>
        </p:spPr>
        <p:txBody>
          <a:bodyPr/>
          <a:lstStyle/>
          <a:p>
            <a:r>
              <a:rPr lang="en-US" altLang="zh-CN" sz="2800" dirty="0" smtClean="0"/>
              <a:t>Build a classifier:</a:t>
            </a:r>
          </a:p>
          <a:p>
            <a:pPr lvl="1"/>
            <a:r>
              <a:rPr lang="en-US" altLang="zh-CN" sz="2600" dirty="0" smtClean="0"/>
              <a:t>learn </a:t>
            </a:r>
            <a:r>
              <a:rPr lang="en-US" altLang="zh-CN" sz="2600" dirty="0"/>
              <a:t>to interpret class labels before the </a:t>
            </a:r>
            <a:r>
              <a:rPr lang="en-US" altLang="zh-CN" sz="2600" dirty="0" smtClean="0"/>
              <a:t>training starts</a:t>
            </a:r>
          </a:p>
          <a:p>
            <a:pPr lvl="1"/>
            <a:r>
              <a:rPr lang="en-US" altLang="zh-CN" sz="2600" dirty="0" smtClean="0"/>
              <a:t>warm </a:t>
            </a:r>
            <a:r>
              <a:rPr lang="en-US" altLang="zh-CN" sz="2600" dirty="0"/>
              <a:t>start</a:t>
            </a:r>
          </a:p>
          <a:p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9" t="37121" r="20564" b="27462"/>
          <a:stretch/>
        </p:blipFill>
        <p:spPr bwMode="auto">
          <a:xfrm>
            <a:off x="323528" y="3501008"/>
            <a:ext cx="6472247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49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/>
              <a:t>W</a:t>
            </a:r>
            <a:r>
              <a:rPr lang="en-US" altLang="zh-CN" sz="3600" dirty="0" smtClean="0"/>
              <a:t>ord </a:t>
            </a:r>
            <a:r>
              <a:rPr lang="en-US" altLang="zh-CN" sz="3600" b="1" dirty="0" smtClean="0"/>
              <a:t>E</a:t>
            </a:r>
            <a:r>
              <a:rPr lang="en-US" altLang="zh-CN" sz="3600" dirty="0" smtClean="0"/>
              <a:t>mbedding </a:t>
            </a:r>
            <a:r>
              <a:rPr lang="en-US" altLang="zh-CN" sz="3600" b="1" dirty="0" smtClean="0"/>
              <a:t>N</a:t>
            </a:r>
            <a:r>
              <a:rPr lang="en-US" altLang="zh-CN" sz="3600" dirty="0" smtClean="0"/>
              <a:t>aïve </a:t>
            </a:r>
            <a:r>
              <a:rPr lang="en-US" altLang="zh-CN" sz="3600" b="1" dirty="0" smtClean="0"/>
              <a:t>B</a:t>
            </a:r>
            <a:r>
              <a:rPr lang="en-US" altLang="zh-CN" sz="3600" dirty="0" smtClean="0"/>
              <a:t>ayes (WENB)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620000" cy="175679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 smtClean="0"/>
                  <a:t>Document x=(w</a:t>
                </a:r>
                <a:r>
                  <a:rPr lang="en-US" altLang="zh-CN" sz="2800" baseline="-25000" dirty="0"/>
                  <a:t>1</a:t>
                </a:r>
                <a:r>
                  <a:rPr lang="en-US" altLang="zh-CN" sz="2800" dirty="0"/>
                  <a:t>,w</a:t>
                </a:r>
                <a:r>
                  <a:rPr lang="en-US" altLang="zh-CN" sz="2800" baseline="-25000" dirty="0"/>
                  <a:t>2</a:t>
                </a:r>
                <a:r>
                  <a:rPr lang="en-US" altLang="zh-CN" sz="2800" dirty="0"/>
                  <a:t>,…,</a:t>
                </a:r>
                <a:r>
                  <a:rPr lang="en-US" altLang="zh-CN" sz="2800" dirty="0" err="1"/>
                  <a:t>w</a:t>
                </a:r>
                <a:r>
                  <a:rPr lang="en-US" altLang="zh-CN" sz="2800" baseline="-25000" dirty="0" err="1"/>
                  <a:t>j</a:t>
                </a:r>
                <a:r>
                  <a:rPr lang="en-US" altLang="zh-CN" sz="2800" dirty="0" smtClean="0"/>
                  <a:t>,…)</a:t>
                </a:r>
              </a:p>
              <a:p>
                <a:r>
                  <a:rPr lang="en-US" altLang="zh-CN" sz="2800" dirty="0" smtClean="0"/>
                  <a:t>Label=</a:t>
                </a:r>
                <a:r>
                  <a:rPr lang="en-US" altLang="zh-CN" sz="2800" dirty="0" err="1" smtClean="0"/>
                  <a:t>w</a:t>
                </a:r>
                <a:r>
                  <a:rPr lang="en-US" altLang="zh-CN" sz="2800" baseline="-25000" dirty="0" err="1" smtClean="0"/>
                  <a:t>y</a:t>
                </a:r>
                <a:r>
                  <a:rPr lang="en-US" altLang="zh-CN" sz="2800" baseline="-25000" dirty="0" smtClean="0"/>
                  <a:t> </a:t>
                </a:r>
                <a:r>
                  <a:rPr lang="en-US" altLang="zh-CN" sz="2800" dirty="0" smtClean="0"/>
                  <a:t>(single word definition, e.g. “sports”)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/>
                          </a:rPr>
                          <m:t>𝑥</m:t>
                        </m:r>
                      </m:e>
                      <m:e>
                        <m:r>
                          <a:rPr lang="en-US" altLang="zh-CN" sz="28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altLang="zh-CN" sz="2800" i="1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altLang="zh-CN" sz="2800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altLang="zh-CN" sz="28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altLang="zh-CN" sz="2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/>
                          </a:rPr>
                          <m:t>∈</m:t>
                        </m:r>
                        <m:r>
                          <a:rPr lang="en-US" altLang="zh-CN" sz="2800" i="1">
                            <a:latin typeface="Cambria Math"/>
                          </a:rPr>
                          <m:t>𝑥</m:t>
                        </m:r>
                      </m:sub>
                      <m:sup/>
                      <m:e>
                        <m:r>
                          <a:rPr lang="en-US" altLang="zh-CN" sz="2800" i="1">
                            <a:latin typeface="Cambria Math"/>
                          </a:rPr>
                          <m:t>𝑝</m:t>
                        </m:r>
                        <m:r>
                          <a:rPr lang="en-US" altLang="zh-CN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/>
                          </a:rPr>
                          <m:t>|</m:t>
                        </m:r>
                        <m:r>
                          <a:rPr lang="en-US" altLang="zh-CN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altLang="zh-CN" sz="2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sz="2800" dirty="0" smtClean="0"/>
              </a:p>
              <a:p>
                <a:endParaRPr lang="en-US" altLang="zh-CN" sz="2800" dirty="0"/>
              </a:p>
              <a:p>
                <a:endParaRPr lang="en-US" altLang="zh-CN" sz="2800" dirty="0" smtClean="0"/>
              </a:p>
              <a:p>
                <a:endParaRPr lang="en-US" altLang="zh-CN" sz="2800" dirty="0"/>
              </a:p>
              <a:p>
                <a:endParaRPr lang="zh-CN" altLang="en-US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620000" cy="1756792"/>
              </a:xfrm>
              <a:blipFill rotWithShape="1">
                <a:blip r:embed="rId3"/>
                <a:stretch>
                  <a:fillRect t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标注 4"/>
          <p:cNvSpPr/>
          <p:nvPr/>
        </p:nvSpPr>
        <p:spPr>
          <a:xfrm>
            <a:off x="2239892" y="3706369"/>
            <a:ext cx="1656184" cy="1008112"/>
          </a:xfrm>
          <a:prstGeom prst="wedgeRectCallout">
            <a:avLst>
              <a:gd name="adj1" fmla="val 10819"/>
              <a:gd name="adj2" fmla="val -1036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Naïve Bayes</a:t>
            </a:r>
            <a:endParaRPr lang="zh-CN" altLang="en-US" sz="2400" dirty="0"/>
          </a:p>
        </p:txBody>
      </p:sp>
      <p:sp>
        <p:nvSpPr>
          <p:cNvPr id="6" name="矩形标注 5"/>
          <p:cNvSpPr/>
          <p:nvPr/>
        </p:nvSpPr>
        <p:spPr>
          <a:xfrm>
            <a:off x="6149091" y="3842074"/>
            <a:ext cx="1656184" cy="1008112"/>
          </a:xfrm>
          <a:prstGeom prst="wedgeRectCallout">
            <a:avLst>
              <a:gd name="adj1" fmla="val -13462"/>
              <a:gd name="adj2" fmla="val -11664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Word Embedding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44005" y="2636912"/>
                <a:ext cx="2786853" cy="608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 smtClean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altLang="zh-CN" sz="2800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altLang="zh-CN" sz="28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altLang="zh-CN" sz="2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/>
                          </a:rPr>
                          <m:t>∈</m:t>
                        </m:r>
                        <m:r>
                          <a:rPr lang="en-US" altLang="zh-CN" sz="2800" i="1">
                            <a:latin typeface="Cambria Math"/>
                          </a:rPr>
                          <m:t>𝑥</m:t>
                        </m:r>
                      </m:sub>
                      <m:sup/>
                      <m:e>
                        <m:r>
                          <a:rPr lang="en-US" altLang="zh-CN" sz="2800" i="1">
                            <a:latin typeface="Cambria Math"/>
                          </a:rPr>
                          <m:t>𝑝</m:t>
                        </m:r>
                        <m:r>
                          <a:rPr lang="en-US" altLang="zh-CN" sz="28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5" y="2636912"/>
                <a:ext cx="2786853" cy="608628"/>
              </a:xfrm>
              <a:prstGeom prst="rect">
                <a:avLst/>
              </a:prstGeom>
              <a:blipFill rotWithShape="1">
                <a:blip r:embed="rId4"/>
                <a:stretch>
                  <a:fillRect l="-4595" t="-9091"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4932040" y="2636912"/>
            <a:ext cx="2376264" cy="60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5076056" y="3245540"/>
            <a:ext cx="961376" cy="25258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661167" y="5771401"/>
            <a:ext cx="2376264" cy="60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7915" y="4899323"/>
                <a:ext cx="7555595" cy="1755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Label </a:t>
                </a:r>
                <a:r>
                  <a:rPr lang="en-US" altLang="zh-CN" sz="2800" dirty="0" err="1"/>
                  <a:t>d</a:t>
                </a:r>
                <a:r>
                  <a:rPr lang="en-US" altLang="zh-CN" sz="2800" baseline="-25000" dirty="0" err="1"/>
                  <a:t>y</a:t>
                </a:r>
                <a:r>
                  <a:rPr lang="en-US" altLang="zh-CN" sz="2800" dirty="0"/>
                  <a:t>=(w</a:t>
                </a:r>
                <a:r>
                  <a:rPr lang="en-US" altLang="zh-CN" sz="2800" baseline="-25000" dirty="0"/>
                  <a:t>1</a:t>
                </a:r>
                <a:r>
                  <a:rPr lang="en-US" altLang="zh-CN" sz="2800" dirty="0"/>
                  <a:t>,…,</a:t>
                </a:r>
                <a:r>
                  <a:rPr lang="en-US" altLang="zh-CN" sz="2800" dirty="0" err="1"/>
                  <a:t>w</a:t>
                </a:r>
                <a:r>
                  <a:rPr lang="en-US" altLang="zh-CN" sz="2800" baseline="-25000" dirty="0" err="1"/>
                  <a:t>y</a:t>
                </a:r>
                <a:r>
                  <a:rPr lang="en-US" altLang="zh-CN" sz="2800" dirty="0"/>
                  <a:t>…) (multiple words</a:t>
                </a:r>
                <a:r>
                  <a:rPr lang="en-US" altLang="zh-CN" sz="2800" dirty="0" smtClean="0"/>
                  <a:t>,</a:t>
                </a:r>
              </a:p>
              <a:p>
                <a:pPr>
                  <a:buClr>
                    <a:schemeClr val="accent1"/>
                  </a:buClr>
                </a:pPr>
                <a:r>
                  <a:rPr lang="en-US" altLang="zh-CN" sz="2800" dirty="0" smtClean="0"/>
                  <a:t> </a:t>
                </a:r>
                <a:r>
                  <a:rPr lang="en-US" altLang="zh-CN" sz="2800" dirty="0"/>
                  <a:t>e.g. “science &amp; technology”)</a:t>
                </a:r>
              </a:p>
              <a:p>
                <a:pPr marL="457200" indent="-457200">
                  <a:buClr>
                    <a:schemeClr val="accent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zh-CN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/>
                          </a:rPr>
                          <m:t>𝑥</m:t>
                        </m:r>
                      </m:e>
                      <m:e>
                        <m:r>
                          <a:rPr lang="en-US" altLang="zh-CN" sz="28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altLang="zh-CN" sz="28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CN" sz="2800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altLang="zh-CN" sz="28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altLang="zh-CN" sz="28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∏"/>
                            <m:limLoc m:val="subSup"/>
                            <m:supHide m:val="on"/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zh-CN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9"/>
                                  </m:rPr>
                                  <a:rPr lang="en-US" altLang="zh-CN" sz="28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m:rPr>
                                    <m:brk m:alnAt="9"/>
                                  </m:rPr>
                                  <a:rPr lang="en-US" altLang="zh-CN" sz="28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28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altLang="zh-CN" sz="2800" i="1">
                                <a:latin typeface="Cambria Math"/>
                              </a:rPr>
                              <m:t>𝑥</m:t>
                            </m:r>
                          </m:sub>
                          <m:sup/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altLang="zh-CN" sz="28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2800" i="1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CN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altLang="zh-CN" sz="2800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r>
                          <m:rPr>
                            <m:nor/>
                          </m:rPr>
                          <a:rPr lang="zh-CN" altLang="en-US" sz="2800" dirty="0"/>
                          <m:t> </m:t>
                        </m:r>
                      </m:e>
                    </m:nary>
                  </m:oMath>
                </a14:m>
                <a:r>
                  <a:rPr lang="en-US" altLang="zh-CN" sz="2800" dirty="0"/>
                  <a:t>  (noisy-OR)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15" y="4899323"/>
                <a:ext cx="7555595" cy="1755865"/>
              </a:xfrm>
              <a:prstGeom prst="rect">
                <a:avLst/>
              </a:prstGeom>
              <a:blipFill rotWithShape="1">
                <a:blip r:embed="rId5"/>
                <a:stretch>
                  <a:fillRect l="-1453" t="-3125" r="-6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32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2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Pseudo Labels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800" dirty="0" smtClean="0"/>
                  <a:t>Pseudo labels: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800" b="0" i="1" dirty="0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altLang="zh-CN" sz="2800" dirty="0" smtClean="0"/>
                  <a:t>(</a:t>
                </a:r>
                <a:r>
                  <a:rPr lang="en-US" altLang="zh-CN" sz="2800" dirty="0" err="1" smtClean="0"/>
                  <a:t>y|x</a:t>
                </a:r>
                <a:r>
                  <a:rPr lang="en-US" altLang="zh-CN" sz="2800" dirty="0" smtClean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800" i="1" smtClean="0"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lang="en-US" altLang="zh-CN" sz="2800" dirty="0" smtClean="0"/>
                  <a:t> p(</a:t>
                </a:r>
                <a:r>
                  <a:rPr lang="en-US" altLang="zh-CN" sz="2800" dirty="0" err="1" smtClean="0"/>
                  <a:t>x|y</a:t>
                </a:r>
                <a:r>
                  <a:rPr lang="en-US" altLang="zh-CN" sz="2800" dirty="0" smtClean="0"/>
                  <a:t>)p(y)</a:t>
                </a:r>
              </a:p>
              <a:p>
                <a:r>
                  <a:rPr lang="en-US" altLang="zh-CN" sz="2800" dirty="0" smtClean="0"/>
                  <a:t>“comes for free”</a:t>
                </a:r>
                <a:endParaRPr lang="zh-CN" altLang="en-US" sz="28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1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85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Continued training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400" dirty="0" smtClean="0"/>
                  <a:t>Fine tuning with labeled documents</a:t>
                </a:r>
              </a:p>
              <a:p>
                <a:r>
                  <a:rPr lang="en-US" altLang="zh-CN" sz="2400" dirty="0" smtClean="0"/>
                  <a:t>Unlabeled documents: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altLang="zh-CN" sz="2400" dirty="0" smtClean="0"/>
                  <a:t>,  pseudo labels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US" altLang="zh-CN" sz="2400" b="0" i="1" smtClean="0">
                        <a:latin typeface="Cambria Math"/>
                      </a:rPr>
                      <m:t>(</m:t>
                    </m:r>
                    <m:r>
                      <a:rPr lang="en-US" altLang="zh-CN" sz="2400" b="0" i="1" smtClean="0">
                        <a:latin typeface="Cambria Math"/>
                      </a:rPr>
                      <m:t>𝑦</m:t>
                    </m:r>
                    <m:r>
                      <a:rPr lang="en-US" altLang="zh-CN" sz="2400" b="0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sz="2400" dirty="0" smtClean="0"/>
              </a:p>
              <a:p>
                <a:r>
                  <a:rPr lang="en-US" altLang="zh-CN" sz="2400" dirty="0" smtClean="0"/>
                  <a:t>True labels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endParaRPr lang="en-US" altLang="zh-CN" sz="2400" dirty="0" smtClean="0"/>
              </a:p>
              <a:p>
                <a:r>
                  <a:rPr lang="en-US" altLang="zh-CN" sz="2400" dirty="0" smtClean="0"/>
                  <a:t>Train a new classifier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zh-CN" altLang="en-US" sz="2400" b="0" i="1" smtClean="0">
                            <a:latin typeface="Cambria Math"/>
                          </a:rPr>
                          <m:t>𝜃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</a:rPr>
                      <m:t>(</m:t>
                    </m:r>
                    <m:r>
                      <a:rPr lang="en-US" altLang="zh-CN" sz="2400" b="0" i="1" smtClean="0">
                        <a:latin typeface="Cambria Math"/>
                      </a:rPr>
                      <m:t>𝑦</m:t>
                    </m:r>
                    <m:r>
                      <a:rPr lang="en-US" altLang="zh-CN" sz="2400" b="0" i="1" smtClean="0">
                        <a:latin typeface="Cambria Math"/>
                      </a:rPr>
                      <m:t>|</m:t>
                    </m:r>
                    <m:r>
                      <a:rPr lang="en-US" altLang="zh-CN" sz="2400" b="0" i="1" smtClean="0">
                        <a:latin typeface="Cambria Math"/>
                      </a:rPr>
                      <m:t>𝑥</m:t>
                    </m:r>
                    <m:r>
                      <a:rPr lang="en-US" altLang="zh-CN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sz="2400" dirty="0" smtClean="0"/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𝐽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zh-CN" altLang="en-US" sz="2400" b="0" i="1" smtClean="0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altLang="zh-CN" sz="24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zh-CN" sz="24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altLang="zh-CN" sz="24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zh-CN" sz="24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𝑌</m:t>
                            </m:r>
                          </m:sub>
                          <m:sup/>
                          <m:e>
                            <m:r>
                              <a:rPr lang="en-US" altLang="zh-CN" sz="24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sub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2400" b="0" i="1" smtClean="0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altLang="zh-CN" sz="24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𝑙𝑜𝑔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zh-CN" altLang="en-US" sz="2400" b="0" i="1" smtClean="0">
                                    <a:latin typeface="Cambria Math"/>
                                  </a:rPr>
                                  <m:t>𝜃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zh-CN" sz="2400" b="0" i="1" smtClean="0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altLang="zh-CN" sz="2400" b="0" dirty="0" smtClean="0"/>
              </a:p>
              <a:p>
                <a:pPr>
                  <a:buClr>
                    <a:schemeClr val="bg1"/>
                  </a:buClr>
                </a:pPr>
                <a:endParaRPr lang="en-US" altLang="zh-CN" sz="2400" b="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标注 3"/>
          <p:cNvSpPr/>
          <p:nvPr/>
        </p:nvSpPr>
        <p:spPr>
          <a:xfrm>
            <a:off x="7229286" y="2685950"/>
            <a:ext cx="1107843" cy="742255"/>
          </a:xfrm>
          <a:prstGeom prst="wedgeRectCallout">
            <a:avLst>
              <a:gd name="adj1" fmla="val -261295"/>
              <a:gd name="adj2" fmla="val 804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True labels</a:t>
            </a:r>
            <a:endParaRPr lang="zh-CN" altLang="en-US" sz="2400" dirty="0"/>
          </a:p>
        </p:txBody>
      </p:sp>
      <p:sp>
        <p:nvSpPr>
          <p:cNvPr id="5" name="矩形标注 4"/>
          <p:cNvSpPr/>
          <p:nvPr/>
        </p:nvSpPr>
        <p:spPr>
          <a:xfrm>
            <a:off x="6084168" y="5053893"/>
            <a:ext cx="2016224" cy="816863"/>
          </a:xfrm>
          <a:prstGeom prst="wedgeRectCallout">
            <a:avLst>
              <a:gd name="adj1" fmla="val -24521"/>
              <a:gd name="adj2" fmla="val -15936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Regularization</a:t>
            </a:r>
            <a:endParaRPr lang="zh-CN" altLang="en-US" sz="2400" dirty="0"/>
          </a:p>
        </p:txBody>
      </p:sp>
      <p:sp>
        <p:nvSpPr>
          <p:cNvPr id="6" name="矩形标注 5"/>
          <p:cNvSpPr/>
          <p:nvPr/>
        </p:nvSpPr>
        <p:spPr>
          <a:xfrm>
            <a:off x="3275856" y="5459876"/>
            <a:ext cx="1152128" cy="612648"/>
          </a:xfrm>
          <a:prstGeom prst="wedgeRectCallout">
            <a:avLst>
              <a:gd name="adj1" fmla="val 21487"/>
              <a:gd name="adj2" fmla="val -16648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Pseudo labels</a:t>
            </a:r>
            <a:endParaRPr lang="zh-CN" altLang="en-US" sz="240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5A4A-1BDD-4309-BE5A-3007BE93EAA0}" type="slidenum">
              <a:rPr lang="zh-CN" altLang="en-US" smtClean="0"/>
              <a:t>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68144" y="3551932"/>
                <a:ext cx="1361142" cy="582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/>
                        </a:rPr>
                        <m:t>+</m:t>
                      </m:r>
                      <m:r>
                        <a:rPr lang="zh-CN" altLang="en-US" sz="2400" i="1">
                          <a:latin typeface="Cambria Math"/>
                        </a:rPr>
                        <m:t>𝜆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400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400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551932"/>
                <a:ext cx="1361142" cy="5821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27584" y="4109019"/>
                <a:ext cx="5721246" cy="11401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/>
                        </a:rPr>
                        <m:t>+</m:t>
                      </m:r>
                      <m:r>
                        <a:rPr lang="zh-CN" altLang="en-US" sz="2400" i="1">
                          <a:latin typeface="Cambria Math"/>
                        </a:rPr>
                        <m:t>𝜇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zh-CN" alt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sz="24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CN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/>
                            </a:rPr>
                            <m:t>𝑚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CN" sz="24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altLang="zh-CN" sz="24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−</m:t>
                              </m:r>
                            </m:e>
                          </m:nary>
                          <m:acc>
                            <m:accPr>
                              <m:chr m:val="̂"/>
                              <m:ctrlPr>
                                <a:rPr lang="en-US" altLang="zh-CN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400" i="1">
                              <a:latin typeface="Cambria Math"/>
                            </a:rPr>
                            <m:t>𝑙𝑜𝑔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/>
                            </a:rPr>
                            <m:t>(</m:t>
                          </m:r>
                          <m:r>
                            <a:rPr lang="en-US" altLang="zh-CN" sz="2400" i="1">
                              <a:latin typeface="Cambria Math"/>
                            </a:rPr>
                            <m:t>𝑦</m:t>
                          </m:r>
                          <m:r>
                            <a:rPr lang="en-US" altLang="zh-CN" sz="2400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sz="24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109019"/>
                <a:ext cx="5721246" cy="11401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02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邻">
  <a:themeElements>
    <a:clrScheme name="相邻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邻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2132</TotalTime>
  <Words>748</Words>
  <Application>Microsoft Office PowerPoint</Application>
  <PresentationFormat>全屏显示(4:3)</PresentationFormat>
  <Paragraphs>131</Paragraphs>
  <Slides>21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相邻</vt:lpstr>
      <vt:lpstr>The Strength of the Weakest Supervision: Topic Classification Using Class Labels</vt:lpstr>
      <vt:lpstr>How humans learn</vt:lpstr>
      <vt:lpstr>How machines learn</vt:lpstr>
      <vt:lpstr>PowerPoint 演示文稿</vt:lpstr>
      <vt:lpstr>PowerPoint 演示文稿</vt:lpstr>
      <vt:lpstr>Goal</vt:lpstr>
      <vt:lpstr>Word Embedding Naïve Bayes (WENB)</vt:lpstr>
      <vt:lpstr>Pseudo Labels</vt:lpstr>
      <vt:lpstr>Continued training</vt:lpstr>
      <vt:lpstr>Compared Methods</vt:lpstr>
      <vt:lpstr>Warm start performance</vt:lpstr>
      <vt:lpstr>PowerPoint 演示文稿</vt:lpstr>
      <vt:lpstr>Label Savings</vt:lpstr>
      <vt:lpstr>Label Savings</vt:lpstr>
      <vt:lpstr>Continued Training Results</vt:lpstr>
      <vt:lpstr>Analysis</vt:lpstr>
      <vt:lpstr>Conclusion</vt:lpstr>
      <vt:lpstr>PowerPoint 演示文稿</vt:lpstr>
      <vt:lpstr>Continued Training Results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Strength of the Weakest Supervision: Topic Classification Using Class Labels</dc:title>
  <dc:creator>Jennifer</dc:creator>
  <cp:lastModifiedBy>Jennifer</cp:lastModifiedBy>
  <cp:revision>52</cp:revision>
  <dcterms:created xsi:type="dcterms:W3CDTF">2019-05-17T19:47:13Z</dcterms:created>
  <dcterms:modified xsi:type="dcterms:W3CDTF">2019-05-29T02:24:16Z</dcterms:modified>
</cp:coreProperties>
</file>