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4" r:id="rId16"/>
    <p:sldId id="270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2EB5F-6100-492C-8427-E43C22AF730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FD3C5-83BD-43D7-9EAD-01508598E7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37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D3C5-83BD-43D7-9EAD-01508598E70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43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7E90EB-BC1B-49AC-9C53-946194E30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C5EDF87-967A-4FF9-BFF7-9F2154CB90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DEC67C-5697-4FAC-B019-83166AE9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10B35-F136-423D-9E9E-C9D5816C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B0FEB2-E1C8-4248-9717-A1CB9905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51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C5732E-38C6-422E-9F8C-DD7D7D18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DF033C-BE5F-4E2F-84B7-FBFAC3B1D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2A5536-6C5C-4C9E-9B97-E137F54D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FD7DB6-9300-4661-8E6E-A07DB8150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62428E-F0D7-483B-8CB8-30DC3A2F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21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B7B904-0625-4DEE-A938-B1B95FACD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D8668E-EAA8-4DDE-A983-0460A7846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1B8C86-E5EC-44DA-831B-52954EA3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EDD395-395C-477E-A6A8-3FF559B0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F0530-EF6E-4E08-A424-EBBB42AE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61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594F6-D7C5-4069-AA3E-E978900C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EA6DD-921E-4EE7-88BF-A8BF60727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D63C24-362C-487E-97F6-EFE7FF6F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0FEEB-2ADE-4209-97BB-E90DC2EA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72664-0D64-4A05-99E7-D4F9E6FF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D711C-0501-48DD-9A73-F303F40DB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FADD3E-C6F9-4401-91EF-AA60C02BE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A99C43-91E3-4A9E-B8FF-F8B962FB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A28AE1-7615-43E6-B7D7-3BA32984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421385-3938-477D-B3E4-1149A06C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29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5E7CEB-409D-4DD2-9FFD-FEC29C2C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B58516-46F5-417D-A3D3-9EDEC39901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6DEA7A-D59E-4E5F-BC59-EF3DBE4788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72306E-B2A7-445D-8389-CBB32E5D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3B1679-DD9A-4B66-8C2A-243E6922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03BD81-5A8A-4719-8DB2-7BC8B9F9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9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97087-DDCE-419C-AD8A-95162E5D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481CA3-FF33-4B67-A91B-37B0C6FC6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A48D5F-18D2-401B-8F84-19BB9CE63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E54A1B-4D48-4361-A6E3-9A8CABE3E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DE7D2E-6C04-4AEF-9B2E-088CA0C40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0F9459-71A1-45DD-8C1F-F5BB3EC4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0F7E034-44F6-4974-9619-14AFABC9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F5AFC9-A9AD-40B0-9EC8-A0350C1D1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25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46601-313E-4034-9478-221F2046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91C2198-B2FB-4811-9892-F1FC1436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6338B8-8BFD-49B9-BD3B-739658F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A9E3E5-D4FF-4ABE-8992-0DA56F91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E5F8222-C643-4117-87AC-16DD9845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F71BD0C-96C7-49C6-8EA7-31C2FD9B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73733B3-4F96-4E27-A605-27AF7DAE7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6245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E45F0B-F670-41D0-B525-729E66E1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4AC5B0-6D06-4213-BDF1-477E09CA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36E695-A3D8-48B1-AD25-1A395F5DB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3DCE56-98B3-4A8F-A72B-D91013678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C06010-E85C-400F-B295-3EC06951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1C7EFA8-8FE1-440C-BB0D-D6DC8162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36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369F5-1622-486D-A2FF-7F8BCE9CB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6C64F48-87F2-4069-BAD4-F4116DCCEF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5F0BC1-B9FD-4D71-8BB7-91C9EE887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BE7573-EEB6-444A-A0C4-D8114E3C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CD36C49-C432-40C5-8FDC-64DEEE63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2E9880-49C7-425D-B082-77D6C73B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66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2BD76A-6D6F-46AE-8A85-2F86AD9B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10901C-9C63-458C-A651-F9CB27988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25B09-1261-446B-A892-CDAF770103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FD15F-C6A7-4EE1-8208-DD23BB0EBC73}" type="datetimeFigureOut">
              <a:rPr lang="zh-CN" altLang="en-US" smtClean="0"/>
              <a:t>2019/6/5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3CDF59-87CB-4831-B1F3-525A195F5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273C48-D5B5-4250-8DA7-7D4D264C3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216A-1909-48C0-8A87-8997CE2D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5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BD7EF-7E95-482B-8B7C-8E4295A7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252" y="532782"/>
            <a:ext cx="6785496" cy="2387600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Category Alignment Network for Cross-domain Sentiment Classification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1804A32-A147-490E-90E1-250D32514441}"/>
              </a:ext>
            </a:extLst>
          </p:cNvPr>
          <p:cNvSpPr txBox="1"/>
          <p:nvPr/>
        </p:nvSpPr>
        <p:spPr>
          <a:xfrm>
            <a:off x="4117124" y="3279744"/>
            <a:ext cx="4483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Zhikang Zou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 Cheng,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Yang Yang, Pan Zhou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A74E153-9398-4D75-80CD-387C8E3EC955}"/>
              </a:ext>
            </a:extLst>
          </p:cNvPr>
          <p:cNvSpPr txBox="1"/>
          <p:nvPr/>
        </p:nvSpPr>
        <p:spPr>
          <a:xfrm>
            <a:off x="5206904" y="5427542"/>
            <a:ext cx="198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NAACL 2019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6E8AB27-5020-4BD7-8002-DD613A1130B0}"/>
              </a:ext>
            </a:extLst>
          </p:cNvPr>
          <p:cNvCxnSpPr/>
          <p:nvPr/>
        </p:nvCxnSpPr>
        <p:spPr>
          <a:xfrm>
            <a:off x="3942520" y="5981539"/>
            <a:ext cx="40215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01E5327-2B2B-42EB-BE58-C7F486DBD100}"/>
              </a:ext>
            </a:extLst>
          </p:cNvPr>
          <p:cNvCxnSpPr>
            <a:cxnSpLocks/>
          </p:cNvCxnSpPr>
          <p:nvPr/>
        </p:nvCxnSpPr>
        <p:spPr>
          <a:xfrm>
            <a:off x="4462461" y="2509015"/>
            <a:ext cx="14958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25B5DA7-BB95-4677-AAB8-603AB10D4999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5510213" y="1613847"/>
            <a:ext cx="863410" cy="559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910582C-A39E-4533-9310-907BBE11BD2A}"/>
              </a:ext>
            </a:extLst>
          </p:cNvPr>
          <p:cNvSpPr txBox="1"/>
          <p:nvPr/>
        </p:nvSpPr>
        <p:spPr>
          <a:xfrm>
            <a:off x="6373623" y="1413792"/>
            <a:ext cx="261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Sentiment polarity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BDCB41-7DFA-4116-B2B9-5BE20E3CEA90}"/>
              </a:ext>
            </a:extLst>
          </p:cNvPr>
          <p:cNvSpPr txBox="1"/>
          <p:nvPr/>
        </p:nvSpPr>
        <p:spPr>
          <a:xfrm>
            <a:off x="3933640" y="5934844"/>
            <a:ext cx="3320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contributions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E0C1F8B-D395-4707-9229-C3BFFFC0B462}"/>
              </a:ext>
            </a:extLst>
          </p:cNvPr>
          <p:cNvSpPr txBox="1"/>
          <p:nvPr/>
        </p:nvSpPr>
        <p:spPr>
          <a:xfrm>
            <a:off x="4913941" y="4834578"/>
            <a:ext cx="22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xiaoye@hust.edu.cn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F761C87-40B7-4C96-9D39-C53D20A9A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161" y="-19089"/>
            <a:ext cx="2624839" cy="155990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B923224-7AF2-4891-9C37-FC653260D0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905" y="104775"/>
            <a:ext cx="1622152" cy="12344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56A450A-EFCA-4AAB-BF17-6E6CF1BB971B}"/>
              </a:ext>
            </a:extLst>
          </p:cNvPr>
          <p:cNvSpPr txBox="1"/>
          <p:nvPr/>
        </p:nvSpPr>
        <p:spPr>
          <a:xfrm>
            <a:off x="3766353" y="4263512"/>
            <a:ext cx="499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Huazhong University of Science and Technology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0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3"/>
    </mc:Choice>
    <mc:Fallback xmlns="">
      <p:transition spd="slow" advTm="188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D00CE1C-6C79-4F14-A268-12978D2EB5F6}"/>
              </a:ext>
            </a:extLst>
          </p:cNvPr>
          <p:cNvSpPr txBox="1"/>
          <p:nvPr/>
        </p:nvSpPr>
        <p:spPr>
          <a:xfrm>
            <a:off x="4924401" y="475075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EEAA8F-419F-428E-A0E6-F3179266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27" y="1200602"/>
            <a:ext cx="10959746" cy="475052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963A610-80EE-4A9D-85EF-A96CF0500142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10/20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8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43"/>
    </mc:Choice>
    <mc:Fallback xmlns="">
      <p:transition spd="slow" advTm="3524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6E2BB7E-CC29-4D7B-96A0-FB13F4223044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11/20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73744D7-AC19-425D-A49B-50D84A3E5D01}"/>
              </a:ext>
            </a:extLst>
          </p:cNvPr>
          <p:cNvSpPr txBox="1"/>
          <p:nvPr/>
        </p:nvSpPr>
        <p:spPr>
          <a:xfrm>
            <a:off x="4554945" y="419658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F179A5-0DE0-44C7-94A2-097BA47D4C64}"/>
              </a:ext>
            </a:extLst>
          </p:cNvPr>
          <p:cNvSpPr txBox="1"/>
          <p:nvPr/>
        </p:nvSpPr>
        <p:spPr>
          <a:xfrm>
            <a:off x="942108" y="1126836"/>
            <a:ext cx="927330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Distribution Alignment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generator and two classifier to classify the source samples correctly, at the same time,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divergence between the source samples and target samples.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2C73CF-766A-403E-A4FD-A6289FDD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2606415"/>
            <a:ext cx="3762375" cy="19907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8986EE3-1EAE-45CB-A346-8B9AF29F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483" y="2606415"/>
            <a:ext cx="4252910" cy="1990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4DE3E1B-C194-4B35-B542-43C8375A0FC0}"/>
                  </a:ext>
                </a:extLst>
              </p:cNvPr>
              <p:cNvSpPr txBox="1"/>
              <p:nvPr/>
            </p:nvSpPr>
            <p:spPr>
              <a:xfrm>
                <a:off x="1293089" y="4863996"/>
                <a:ext cx="4100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loss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cls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altLang="zh-CN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</a:t>
                </a:r>
                <a:endParaRPr lang="zh-CN" altLang="en-US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4DE3E1B-C194-4B35-B542-43C8375A0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89" y="4863996"/>
                <a:ext cx="4100947" cy="369332"/>
              </a:xfrm>
              <a:prstGeom prst="rect">
                <a:avLst/>
              </a:prstGeom>
              <a:blipFill>
                <a:blip r:embed="rId6"/>
                <a:stretch>
                  <a:fillRect l="-1189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52D17DAE-B57B-40A2-9A8A-3C19971956BF}"/>
              </a:ext>
            </a:extLst>
          </p:cNvPr>
          <p:cNvCxnSpPr>
            <a:cxnSpLocks/>
          </p:cNvCxnSpPr>
          <p:nvPr/>
        </p:nvCxnSpPr>
        <p:spPr>
          <a:xfrm>
            <a:off x="8957393" y="3325088"/>
            <a:ext cx="62071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AF53A54-3CFF-4D59-BAFE-05F1F7809CF8}"/>
              </a:ext>
            </a:extLst>
          </p:cNvPr>
          <p:cNvSpPr txBox="1"/>
          <p:nvPr/>
        </p:nvSpPr>
        <p:spPr>
          <a:xfrm>
            <a:off x="9578109" y="3140422"/>
            <a:ext cx="209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KL-divergence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7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53"/>
    </mc:Choice>
    <mc:Fallback xmlns="">
      <p:transition spd="slow" advTm="5585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B29062D-6BD5-4A6A-90EA-F056269779D6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12/20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9674481-B95D-488A-9797-211ADA375B9C}"/>
              </a:ext>
            </a:extLst>
          </p:cNvPr>
          <p:cNvSpPr txBox="1"/>
          <p:nvPr/>
        </p:nvSpPr>
        <p:spPr>
          <a:xfrm>
            <a:off x="4554945" y="419658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02AC1E8-754B-4DB3-8F8E-348838ADC386}"/>
              </a:ext>
            </a:extLst>
          </p:cNvPr>
          <p:cNvSpPr/>
          <p:nvPr/>
        </p:nvSpPr>
        <p:spPr>
          <a:xfrm>
            <a:off x="986642" y="1156915"/>
            <a:ext cx="9145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ambiguous features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generator, update classifier by maximizing the discrepancy between two classifiers.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04551A-81CA-4D52-9A37-282F59CE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42" y="2602058"/>
            <a:ext cx="3965226" cy="3280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8DFD4C-DA20-4511-B9DF-A58CD9FC0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88" y="2774561"/>
            <a:ext cx="3670320" cy="2926524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BA392299-3564-4BDF-A726-782BBD65F872}"/>
              </a:ext>
            </a:extLst>
          </p:cNvPr>
          <p:cNvSpPr/>
          <p:nvPr/>
        </p:nvSpPr>
        <p:spPr>
          <a:xfrm>
            <a:off x="4849090" y="4099228"/>
            <a:ext cx="1470279" cy="26189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C00678F-066C-489E-8AB0-8CF83E6A10DC}"/>
              </a:ext>
            </a:extLst>
          </p:cNvPr>
          <p:cNvSpPr txBox="1"/>
          <p:nvPr/>
        </p:nvSpPr>
        <p:spPr>
          <a:xfrm>
            <a:off x="4554945" y="3760674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Discrepancy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8BA9C22-7842-4D2C-B110-9B5985281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8" y="5577702"/>
            <a:ext cx="1408835" cy="797924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0049663C-50CB-440C-9B48-768037B088FA}"/>
              </a:ext>
            </a:extLst>
          </p:cNvPr>
          <p:cNvSpPr/>
          <p:nvPr/>
        </p:nvSpPr>
        <p:spPr>
          <a:xfrm rot="1812994">
            <a:off x="7894817" y="4392012"/>
            <a:ext cx="276822" cy="6172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4B8E416-6DDC-4CAC-B6F2-BFCE39F5183C}"/>
              </a:ext>
            </a:extLst>
          </p:cNvPr>
          <p:cNvCxnSpPr/>
          <p:nvPr/>
        </p:nvCxnSpPr>
        <p:spPr>
          <a:xfrm>
            <a:off x="8109527" y="5014791"/>
            <a:ext cx="387928" cy="5629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F0620DEF-E2A9-4222-B039-CC44EAB220CA}"/>
              </a:ext>
            </a:extLst>
          </p:cNvPr>
          <p:cNvSpPr txBox="1"/>
          <p:nvPr/>
        </p:nvSpPr>
        <p:spPr>
          <a:xfrm>
            <a:off x="8368146" y="5601717"/>
            <a:ext cx="323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in high-density region have same sentiment under two classifiers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96DFE51-06EF-4841-AB98-F20ACE87E022}"/>
              </a:ext>
            </a:extLst>
          </p:cNvPr>
          <p:cNvSpPr/>
          <p:nvPr/>
        </p:nvSpPr>
        <p:spPr>
          <a:xfrm rot="1812994">
            <a:off x="2710919" y="4476008"/>
            <a:ext cx="313541" cy="584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F9464E6-2062-4D87-BA14-C3B67DC7F40F}"/>
              </a:ext>
            </a:extLst>
          </p:cNvPr>
          <p:cNvCxnSpPr/>
          <p:nvPr/>
        </p:nvCxnSpPr>
        <p:spPr>
          <a:xfrm>
            <a:off x="3150299" y="4716780"/>
            <a:ext cx="460481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7883CF2-ED76-4AA6-A545-FA9F26DF6DEF}"/>
              </a:ext>
            </a:extLst>
          </p:cNvPr>
          <p:cNvCxnSpPr/>
          <p:nvPr/>
        </p:nvCxnSpPr>
        <p:spPr>
          <a:xfrm flipH="1" flipV="1">
            <a:off x="6446982" y="3260436"/>
            <a:ext cx="498763" cy="500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94BA0E6-AB4F-4831-A152-3B5717D8443C}"/>
              </a:ext>
            </a:extLst>
          </p:cNvPr>
          <p:cNvSpPr txBox="1"/>
          <p:nvPr/>
        </p:nvSpPr>
        <p:spPr>
          <a:xfrm>
            <a:off x="4918598" y="2520963"/>
            <a:ext cx="2801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 more ambiguous features in low-density region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4C195AF-0E8B-4532-B9BD-AD1764803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284" y="5763388"/>
            <a:ext cx="714375" cy="39052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9E7FBCE-2270-4DFC-8C6D-C2F66C011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8438" y="5553372"/>
            <a:ext cx="2324100" cy="733425"/>
          </a:xfrm>
          <a:prstGeom prst="rect">
            <a:avLst/>
          </a:prstGeom>
        </p:spPr>
      </p:pic>
      <p:sp>
        <p:nvSpPr>
          <p:cNvPr id="24" name="箭头: 右 23">
            <a:extLst>
              <a:ext uri="{FF2B5EF4-FFF2-40B4-BE49-F238E27FC236}">
                <a16:creationId xmlns:a16="http://schemas.microsoft.com/office/drawing/2014/main" id="{08E0B43D-82F6-4CEE-9FB6-46C2A58412E8}"/>
              </a:ext>
            </a:extLst>
          </p:cNvPr>
          <p:cNvSpPr/>
          <p:nvPr/>
        </p:nvSpPr>
        <p:spPr>
          <a:xfrm>
            <a:off x="5163302" y="5875632"/>
            <a:ext cx="332335" cy="14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118A9BE-B443-4AD3-BBA8-44CD38FA513D}"/>
                  </a:ext>
                </a:extLst>
              </p:cNvPr>
              <p:cNvSpPr/>
              <p:nvPr/>
            </p:nvSpPr>
            <p:spPr>
              <a:xfrm>
                <a:off x="5551055" y="5764779"/>
                <a:ext cx="1647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cls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5118A9BE-B443-4AD3-BBA8-44CD38FA5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55" y="5764779"/>
                <a:ext cx="1647374" cy="369332"/>
              </a:xfrm>
              <a:prstGeom prst="rect">
                <a:avLst/>
              </a:prstGeom>
              <a:blipFill>
                <a:blip r:embed="rId9"/>
                <a:stretch>
                  <a:fillRect l="-3333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37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58"/>
    </mc:Choice>
    <mc:Fallback xmlns="">
      <p:transition spd="slow" advTm="4895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55CEB3AC-FF3E-4381-A346-D0E4D0F54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28" y="2778348"/>
            <a:ext cx="3123809" cy="28761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5B2F73A-7475-421A-BDAA-772AC19A8549}"/>
              </a:ext>
            </a:extLst>
          </p:cNvPr>
          <p:cNvSpPr txBox="1"/>
          <p:nvPr/>
        </p:nvSpPr>
        <p:spPr>
          <a:xfrm>
            <a:off x="4554945" y="419658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9AB00A-2114-4BFB-82A0-371016EA3418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13/20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3C1455-F325-4F1C-AD94-B6CE93652306}"/>
              </a:ext>
            </a:extLst>
          </p:cNvPr>
          <p:cNvSpPr/>
          <p:nvPr/>
        </p:nvSpPr>
        <p:spPr>
          <a:xfrm>
            <a:off x="960385" y="1118368"/>
            <a:ext cx="916266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Generate more discriminative features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classifier, update generator by minimizing the discrepancy between two classifiers.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features into high-density region where two classifiers have same sentiment prediction.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AE9A56-F4C8-4389-B72C-E984969F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364" y="2944044"/>
            <a:ext cx="3200400" cy="271462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1F1A9D5-15F4-4800-AAB0-81B1E7CE29FE}"/>
              </a:ext>
            </a:extLst>
          </p:cNvPr>
          <p:cNvSpPr txBox="1"/>
          <p:nvPr/>
        </p:nvSpPr>
        <p:spPr>
          <a:xfrm>
            <a:off x="4332432" y="3853037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Discrepancy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E5DEF50F-8707-4024-B00B-832BB5E1D010}"/>
              </a:ext>
            </a:extLst>
          </p:cNvPr>
          <p:cNvSpPr/>
          <p:nvPr/>
        </p:nvSpPr>
        <p:spPr>
          <a:xfrm>
            <a:off x="4622530" y="4182355"/>
            <a:ext cx="1470279" cy="26189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19F143D-8EFB-42E4-8033-518E5F889475}"/>
              </a:ext>
            </a:extLst>
          </p:cNvPr>
          <p:cNvCxnSpPr/>
          <p:nvPr/>
        </p:nvCxnSpPr>
        <p:spPr>
          <a:xfrm flipV="1">
            <a:off x="2050473" y="3186545"/>
            <a:ext cx="5514109" cy="424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F979C40-1746-4C13-9B39-7F8692FC9304}"/>
              </a:ext>
            </a:extLst>
          </p:cNvPr>
          <p:cNvSpPr txBox="1"/>
          <p:nvPr/>
        </p:nvSpPr>
        <p:spPr>
          <a:xfrm rot="21334467">
            <a:off x="3759200" y="2944044"/>
            <a:ext cx="3398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into high-density region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34D7F7F-3F5E-4460-BFF3-BE56E3281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84" y="5763388"/>
            <a:ext cx="714375" cy="3905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2D4DD56-882D-456D-AE03-9F14949DD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8438" y="5553372"/>
            <a:ext cx="2324100" cy="7334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F7B75B6-F21E-45E3-8506-96716430D1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078" y="5577702"/>
            <a:ext cx="1408835" cy="797924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8587E15B-6C80-470C-84F7-62A11CBA1CB9}"/>
              </a:ext>
            </a:extLst>
          </p:cNvPr>
          <p:cNvSpPr/>
          <p:nvPr/>
        </p:nvSpPr>
        <p:spPr>
          <a:xfrm>
            <a:off x="5163302" y="5875632"/>
            <a:ext cx="332335" cy="147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A3C16D3-8A34-4822-B1F5-8A6811E551CE}"/>
                  </a:ext>
                </a:extLst>
              </p:cNvPr>
              <p:cNvSpPr/>
              <p:nvPr/>
            </p:nvSpPr>
            <p:spPr>
              <a:xfrm>
                <a:off x="5551055" y="5764779"/>
                <a:ext cx="17483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cls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1A3C16D3-8A34-4822-B1F5-8A6811E55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055" y="5764779"/>
                <a:ext cx="1748364" cy="369332"/>
              </a:xfrm>
              <a:prstGeom prst="rect">
                <a:avLst/>
              </a:prstGeom>
              <a:blipFill>
                <a:blip r:embed="rId9"/>
                <a:stretch>
                  <a:fillRect l="-3147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5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01"/>
    </mc:Choice>
    <mc:Fallback xmlns="">
      <p:transition spd="slow" advTm="7080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D1A547DB-FA67-48BC-AB33-40B305CA8AF7}"/>
              </a:ext>
            </a:extLst>
          </p:cNvPr>
          <p:cNvSpPr txBox="1"/>
          <p:nvPr/>
        </p:nvSpPr>
        <p:spPr>
          <a:xfrm>
            <a:off x="4554945" y="419658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Steps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90AD48C-1ABA-4C8F-9273-66E439D378CA}"/>
              </a:ext>
            </a:extLst>
          </p:cNvPr>
          <p:cNvSpPr/>
          <p:nvPr/>
        </p:nvSpPr>
        <p:spPr>
          <a:xfrm>
            <a:off x="887495" y="981648"/>
            <a:ext cx="94343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more discriminative features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enhance the feature generator, regularize generator with information of unlabeled target data.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consider the similarity and connections between samples.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3382617-38E8-4233-98D4-15171AD35007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14/20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AF505A-4774-4EA8-A0CE-B996D3815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91" y="2666427"/>
            <a:ext cx="3228975" cy="27051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AC3D4F-2D5C-4506-8944-7DBA7FE0E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163" y="2475927"/>
            <a:ext cx="2952750" cy="2895600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2D5F64FD-BA52-4A3A-94DF-D80C7E43ECD9}"/>
              </a:ext>
            </a:extLst>
          </p:cNvPr>
          <p:cNvSpPr/>
          <p:nvPr/>
        </p:nvSpPr>
        <p:spPr>
          <a:xfrm>
            <a:off x="4328151" y="3661836"/>
            <a:ext cx="1470279" cy="26189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9B03ED3-466B-4671-8E76-9D518515095A}"/>
              </a:ext>
            </a:extLst>
          </p:cNvPr>
          <p:cNvSpPr txBox="1"/>
          <p:nvPr/>
        </p:nvSpPr>
        <p:spPr>
          <a:xfrm>
            <a:off x="4229314" y="3310121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regularize generator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D0451F8-4B22-4EB7-AF6E-B8108D7B1DD8}"/>
              </a:ext>
            </a:extLst>
          </p:cNvPr>
          <p:cNvCxnSpPr>
            <a:cxnSpLocks/>
          </p:cNvCxnSpPr>
          <p:nvPr/>
        </p:nvCxnSpPr>
        <p:spPr>
          <a:xfrm flipV="1">
            <a:off x="7204364" y="2346037"/>
            <a:ext cx="628072" cy="4341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3CE5C59-C5A0-4254-956C-A8047578F9E6}"/>
              </a:ext>
            </a:extLst>
          </p:cNvPr>
          <p:cNvSpPr txBox="1"/>
          <p:nvPr/>
        </p:nvSpPr>
        <p:spPr>
          <a:xfrm>
            <a:off x="7906327" y="2143207"/>
            <a:ext cx="33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the local smoothness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1CFB52-943C-42A1-AB0A-267638B35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166" y="5608506"/>
            <a:ext cx="3645763" cy="65482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81DC4F0-68FC-4E5F-A2E5-828AD47AD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78" y="5577702"/>
            <a:ext cx="1408835" cy="797924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F358BDD-2ADA-472E-84B9-32397B83BFB0}"/>
              </a:ext>
            </a:extLst>
          </p:cNvPr>
          <p:cNvCxnSpPr>
            <a:cxnSpLocks/>
          </p:cNvCxnSpPr>
          <p:nvPr/>
        </p:nvCxnSpPr>
        <p:spPr>
          <a:xfrm flipH="1">
            <a:off x="5798430" y="4722920"/>
            <a:ext cx="575738" cy="9168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B96DE340-B425-4A15-A5F5-753ACD61D3A2}"/>
              </a:ext>
            </a:extLst>
          </p:cNvPr>
          <p:cNvSpPr txBox="1"/>
          <p:nvPr/>
        </p:nvSpPr>
        <p:spPr>
          <a:xfrm>
            <a:off x="4986633" y="4793142"/>
            <a:ext cx="181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 label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FE53A6A-3502-4069-B438-B4A3A5D420AD}"/>
                  </a:ext>
                </a:extLst>
              </p:cNvPr>
              <p:cNvSpPr/>
              <p:nvPr/>
            </p:nvSpPr>
            <p:spPr>
              <a:xfrm>
                <a:off x="8129868" y="5723535"/>
                <a:ext cx="272305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cls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</a:t>
                </a:r>
                <a:r>
                  <a:rPr lang="en-US" altLang="zh-CN" dirty="0">
                    <a:cs typeface="Times New Roman" panose="02020603050405020304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b="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3FE53A6A-3502-4069-B438-B4A3A5D42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868" y="5723535"/>
                <a:ext cx="2723053" cy="646331"/>
              </a:xfrm>
              <a:prstGeom prst="rect">
                <a:avLst/>
              </a:prstGeom>
              <a:blipFill>
                <a:blip r:embed="rId8"/>
                <a:stretch>
                  <a:fillRect l="-2018" t="-66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657EDEBA-172B-44AC-B1C1-68C005E91A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1135" y="5729853"/>
            <a:ext cx="1771650" cy="504825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4AF37C53-82C4-4731-B0DF-CA54DE9E521D}"/>
              </a:ext>
            </a:extLst>
          </p:cNvPr>
          <p:cNvSpPr/>
          <p:nvPr/>
        </p:nvSpPr>
        <p:spPr>
          <a:xfrm>
            <a:off x="5400861" y="5860286"/>
            <a:ext cx="456064" cy="144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6D5DCD21-70A9-4BC6-BD60-C88ED09DFF68}"/>
              </a:ext>
            </a:extLst>
          </p:cNvPr>
          <p:cNvSpPr/>
          <p:nvPr/>
        </p:nvSpPr>
        <p:spPr>
          <a:xfrm>
            <a:off x="7677151" y="5858788"/>
            <a:ext cx="417558" cy="1369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DA7BEF50-FF23-492D-B87D-EB5511629FC1}"/>
              </a:ext>
            </a:extLst>
          </p:cNvPr>
          <p:cNvCxnSpPr/>
          <p:nvPr/>
        </p:nvCxnSpPr>
        <p:spPr>
          <a:xfrm flipV="1">
            <a:off x="10022889" y="5371527"/>
            <a:ext cx="0" cy="35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>
            <a:extLst>
              <a:ext uri="{FF2B5EF4-FFF2-40B4-BE49-F238E27FC236}">
                <a16:creationId xmlns:a16="http://schemas.microsoft.com/office/drawing/2014/main" id="{C6C3FB55-4850-4685-BB61-46111C9023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94079" y="4988544"/>
            <a:ext cx="2703050" cy="32640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9793B66E-8175-4427-855E-CCD9EBE449F6}"/>
              </a:ext>
            </a:extLst>
          </p:cNvPr>
          <p:cNvSpPr txBox="1"/>
          <p:nvPr/>
        </p:nvSpPr>
        <p:spPr>
          <a:xfrm>
            <a:off x="10022889" y="5346869"/>
            <a:ext cx="1987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Pseudo label is not accurate </a:t>
            </a:r>
          </a:p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beginning</a:t>
            </a:r>
            <a:endParaRPr lang="zh-CN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49"/>
    </mc:Choice>
    <mc:Fallback xmlns="">
      <p:transition spd="slow" advTm="6604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FCC57BC-CA53-49E8-A4CE-335863D1E6ED}"/>
              </a:ext>
            </a:extLst>
          </p:cNvPr>
          <p:cNvSpPr txBox="1"/>
          <p:nvPr/>
        </p:nvSpPr>
        <p:spPr>
          <a:xfrm>
            <a:off x="4208716" y="366392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 learning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334831B-E812-433B-839A-0FE630BF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6" y="2303134"/>
            <a:ext cx="10306975" cy="38516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2C4C8F6-BDB2-4E09-99C4-6B7E316B6403}"/>
              </a:ext>
            </a:extLst>
          </p:cNvPr>
          <p:cNvSpPr txBox="1"/>
          <p:nvPr/>
        </p:nvSpPr>
        <p:spPr>
          <a:xfrm>
            <a:off x="994299" y="1056442"/>
            <a:ext cx="940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Maximize discrepancy and minimize discrepancy between two classifiers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B7B35DE-E203-4575-BFF6-521AF522582D}"/>
              </a:ext>
            </a:extLst>
          </p:cNvPr>
          <p:cNvSpPr txBox="1"/>
          <p:nvPr/>
        </p:nvSpPr>
        <p:spPr>
          <a:xfrm>
            <a:off x="3204839" y="6122276"/>
            <a:ext cx="593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process of the whole adversarial learning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11739239-6413-4505-8710-CEA3820D22C3}"/>
              </a:ext>
            </a:extLst>
          </p:cNvPr>
          <p:cNvSpPr/>
          <p:nvPr/>
        </p:nvSpPr>
        <p:spPr>
          <a:xfrm>
            <a:off x="4647459" y="1391774"/>
            <a:ext cx="181993" cy="5248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6E2EDC1-D671-435F-824D-DE512773582C}"/>
              </a:ext>
            </a:extLst>
          </p:cNvPr>
          <p:cNvSpPr/>
          <p:nvPr/>
        </p:nvSpPr>
        <p:spPr>
          <a:xfrm>
            <a:off x="994299" y="1925205"/>
            <a:ext cx="7849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features in low-density region and generate to high-density region 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8F0BC0E-3ABB-4EAC-B841-64EBC47CA2DC}"/>
              </a:ext>
            </a:extLst>
          </p:cNvPr>
          <p:cNvSpPr txBox="1"/>
          <p:nvPr/>
        </p:nvSpPr>
        <p:spPr>
          <a:xfrm>
            <a:off x="4738455" y="1469525"/>
            <a:ext cx="585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by batch, conducting step1, step2, step3 iteratively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87C686E-81F3-48A9-8BB0-313FAA8AD856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15/20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6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8"/>
    </mc:Choice>
    <mc:Fallback xmlns="">
      <p:transition spd="slow" advTm="30018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AA2FCD6-6DEF-44E2-AAD3-816628B4D7AA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16/20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668CA13-F0DA-4058-98F7-DA9F17510476}"/>
              </a:ext>
            </a:extLst>
          </p:cNvPr>
          <p:cNvSpPr txBox="1"/>
          <p:nvPr/>
        </p:nvSpPr>
        <p:spPr>
          <a:xfrm>
            <a:off x="4084429" y="428633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on classification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C115463-34A5-4BCD-8C95-A5A1BA8C0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80837"/>
            <a:ext cx="8181976" cy="35701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019273-51FC-43F8-A743-1B85BCD1FB43}"/>
              </a:ext>
            </a:extLst>
          </p:cNvPr>
          <p:cNvSpPr txBox="1"/>
          <p:nvPr/>
        </p:nvSpPr>
        <p:spPr>
          <a:xfrm>
            <a:off x="1600200" y="1053473"/>
            <a:ext cx="668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 on the Amazon benchmark by 5-fold cross-validation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01E65E7E-1CCF-470C-BA50-B16A5F684536}"/>
              </a:ext>
            </a:extLst>
          </p:cNvPr>
          <p:cNvSpPr/>
          <p:nvPr/>
        </p:nvSpPr>
        <p:spPr>
          <a:xfrm>
            <a:off x="9010650" y="5398625"/>
            <a:ext cx="575310" cy="276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462A4B2-9833-4455-9B37-45AAE47F4612}"/>
              </a:ext>
            </a:extLst>
          </p:cNvPr>
          <p:cNvSpPr txBox="1"/>
          <p:nvPr/>
        </p:nvSpPr>
        <p:spPr>
          <a:xfrm>
            <a:off x="1702190" y="1448972"/>
            <a:ext cx="7119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ACAN obtains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 state-of-the-art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Rising trend from Baseline to ACAN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801A7A5-EAC9-4054-9F92-6DFE2516E7A7}"/>
              </a:ext>
            </a:extLst>
          </p:cNvPr>
          <p:cNvCxnSpPr/>
          <p:nvPr/>
        </p:nvCxnSpPr>
        <p:spPr>
          <a:xfrm>
            <a:off x="6416773" y="5807253"/>
            <a:ext cx="300535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5983BDC-B2C8-481E-B66A-2B162214A52F}"/>
              </a:ext>
            </a:extLst>
          </p:cNvPr>
          <p:cNvCxnSpPr/>
          <p:nvPr/>
        </p:nvCxnSpPr>
        <p:spPr>
          <a:xfrm>
            <a:off x="6250305" y="5688324"/>
            <a:ext cx="0" cy="289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14E9FA6-7E83-4114-BF7B-875F6C7BC6E5}"/>
              </a:ext>
            </a:extLst>
          </p:cNvPr>
          <p:cNvCxnSpPr/>
          <p:nvPr/>
        </p:nvCxnSpPr>
        <p:spPr>
          <a:xfrm>
            <a:off x="9596755" y="5675624"/>
            <a:ext cx="0" cy="289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1A16C9FE-531B-4359-8AD3-3DA33C65836C}"/>
              </a:ext>
            </a:extLst>
          </p:cNvPr>
          <p:cNvSpPr txBox="1"/>
          <p:nvPr/>
        </p:nvSpPr>
        <p:spPr>
          <a:xfrm>
            <a:off x="7096125" y="5804527"/>
            <a:ext cx="2202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Progressive rising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箭头: 上弧形 23">
            <a:extLst>
              <a:ext uri="{FF2B5EF4-FFF2-40B4-BE49-F238E27FC236}">
                <a16:creationId xmlns:a16="http://schemas.microsoft.com/office/drawing/2014/main" id="{05B0C9EA-008C-4ADE-8482-4AFFE90BE2AC}"/>
              </a:ext>
            </a:extLst>
          </p:cNvPr>
          <p:cNvSpPr/>
          <p:nvPr/>
        </p:nvSpPr>
        <p:spPr>
          <a:xfrm>
            <a:off x="6638925" y="2022449"/>
            <a:ext cx="714375" cy="28478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箭头: 上弧形 24">
            <a:extLst>
              <a:ext uri="{FF2B5EF4-FFF2-40B4-BE49-F238E27FC236}">
                <a16:creationId xmlns:a16="http://schemas.microsoft.com/office/drawing/2014/main" id="{D01CD401-AF5B-4A0B-83AD-C96A8A4F5B54}"/>
              </a:ext>
            </a:extLst>
          </p:cNvPr>
          <p:cNvSpPr/>
          <p:nvPr/>
        </p:nvSpPr>
        <p:spPr>
          <a:xfrm>
            <a:off x="7629528" y="2025025"/>
            <a:ext cx="714375" cy="28478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箭头: 上弧形 25">
            <a:extLst>
              <a:ext uri="{FF2B5EF4-FFF2-40B4-BE49-F238E27FC236}">
                <a16:creationId xmlns:a16="http://schemas.microsoft.com/office/drawing/2014/main" id="{2B458C08-AB77-403F-8E92-22B52634C6D6}"/>
              </a:ext>
            </a:extLst>
          </p:cNvPr>
          <p:cNvSpPr/>
          <p:nvPr/>
        </p:nvSpPr>
        <p:spPr>
          <a:xfrm>
            <a:off x="8653462" y="2022449"/>
            <a:ext cx="714375" cy="284789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5533D2C-3140-4E03-876A-BEAEE747C396}"/>
              </a:ext>
            </a:extLst>
          </p:cNvPr>
          <p:cNvSpPr txBox="1"/>
          <p:nvPr/>
        </p:nvSpPr>
        <p:spPr>
          <a:xfrm>
            <a:off x="6315078" y="1737689"/>
            <a:ext cx="1362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KL-divergence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07093ADA-FABF-40C9-A01E-3AF0B05FDEB8}"/>
              </a:ext>
            </a:extLst>
          </p:cNvPr>
          <p:cNvSpPr txBox="1"/>
          <p:nvPr/>
        </p:nvSpPr>
        <p:spPr>
          <a:xfrm>
            <a:off x="7238417" y="1746848"/>
            <a:ext cx="168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alignment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5AF100B-8FAF-41ED-9A80-EF6CD275EE1F}"/>
              </a:ext>
            </a:extLst>
          </p:cNvPr>
          <p:cNvSpPr txBox="1"/>
          <p:nvPr/>
        </p:nvSpPr>
        <p:spPr>
          <a:xfrm>
            <a:off x="8135620" y="1756007"/>
            <a:ext cx="2097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Generator regularization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9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41"/>
    </mc:Choice>
    <mc:Fallback xmlns="">
      <p:transition spd="slow" advTm="38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7" grpId="0"/>
      <p:bldP spid="27" grpId="1"/>
      <p:bldP spid="28" grpId="0"/>
      <p:bldP spid="28" grpId="1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4B1F679-95F7-48E9-9A99-E55CEF5AEC50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17/20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A0307C1-9774-4721-A9D7-539160DBE5DD}"/>
              </a:ext>
            </a:extLst>
          </p:cNvPr>
          <p:cNvSpPr txBox="1"/>
          <p:nvPr/>
        </p:nvSpPr>
        <p:spPr>
          <a:xfrm>
            <a:off x="4773998" y="406002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A57E93-2A34-4932-A3B1-371F3403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7" y="1816927"/>
            <a:ext cx="10750858" cy="41779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2A296CD-4435-4447-983C-747F2D4211D3}"/>
              </a:ext>
            </a:extLst>
          </p:cNvPr>
          <p:cNvSpPr txBox="1"/>
          <p:nvPr/>
        </p:nvSpPr>
        <p:spPr>
          <a:xfrm>
            <a:off x="807868" y="1083076"/>
            <a:ext cx="10824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the top trigrams chosen from 10 most related CNN filters learned on the task B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* denotes a padding. 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domain-specific words are in bold.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583FA18-F943-4E51-B973-F311A4C21448}"/>
              </a:ext>
            </a:extLst>
          </p:cNvPr>
          <p:cNvSpPr txBox="1"/>
          <p:nvPr/>
        </p:nvSpPr>
        <p:spPr>
          <a:xfrm>
            <a:off x="1975189" y="6013219"/>
            <a:ext cx="6116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ACAN is able to extract the domain-specific words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3840378-B3B0-49FE-9FAB-603991B897BB}"/>
              </a:ext>
            </a:extLst>
          </p:cNvPr>
          <p:cNvSpPr/>
          <p:nvPr/>
        </p:nvSpPr>
        <p:spPr>
          <a:xfrm>
            <a:off x="7405688" y="4918229"/>
            <a:ext cx="752891" cy="31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A5E2D94-CF4F-4F3D-B185-BF15AA49EEE7}"/>
              </a:ext>
            </a:extLst>
          </p:cNvPr>
          <p:cNvSpPr/>
          <p:nvPr/>
        </p:nvSpPr>
        <p:spPr>
          <a:xfrm>
            <a:off x="5784057" y="5151369"/>
            <a:ext cx="752891" cy="280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EBF463D6-3D87-4E0E-9B73-B6FD29C8777D}"/>
              </a:ext>
            </a:extLst>
          </p:cNvPr>
          <p:cNvCxnSpPr>
            <a:cxnSpLocks/>
          </p:cNvCxnSpPr>
          <p:nvPr/>
        </p:nvCxnSpPr>
        <p:spPr>
          <a:xfrm flipH="1">
            <a:off x="6350794" y="5233988"/>
            <a:ext cx="1176844" cy="8858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91E4FD7-FD66-44D3-ACE2-E402E09D1C23}"/>
              </a:ext>
            </a:extLst>
          </p:cNvPr>
          <p:cNvCxnSpPr>
            <a:cxnSpLocks/>
          </p:cNvCxnSpPr>
          <p:nvPr/>
        </p:nvCxnSpPr>
        <p:spPr>
          <a:xfrm flipV="1">
            <a:off x="7405688" y="1717427"/>
            <a:ext cx="1235392" cy="10632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8B31605E-63A9-4861-AF3C-2ED5458D70BE}"/>
              </a:ext>
            </a:extLst>
          </p:cNvPr>
          <p:cNvSpPr/>
          <p:nvPr/>
        </p:nvSpPr>
        <p:spPr>
          <a:xfrm>
            <a:off x="6714710" y="2815809"/>
            <a:ext cx="752891" cy="315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B603BEE7-08C6-4E92-B518-985DC1D751A3}"/>
              </a:ext>
            </a:extLst>
          </p:cNvPr>
          <p:cNvSpPr/>
          <p:nvPr/>
        </p:nvSpPr>
        <p:spPr>
          <a:xfrm>
            <a:off x="8519696" y="2593871"/>
            <a:ext cx="752891" cy="3338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258FC3F-90D4-4DC8-8997-7688606D1804}"/>
              </a:ext>
            </a:extLst>
          </p:cNvPr>
          <p:cNvCxnSpPr>
            <a:cxnSpLocks/>
          </p:cNvCxnSpPr>
          <p:nvPr/>
        </p:nvCxnSpPr>
        <p:spPr>
          <a:xfrm flipH="1">
            <a:off x="6096000" y="5514975"/>
            <a:ext cx="64502" cy="5869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E2AE19C-70BE-457E-981D-CBF49C1CED38}"/>
              </a:ext>
            </a:extLst>
          </p:cNvPr>
          <p:cNvCxnSpPr>
            <a:cxnSpLocks/>
          </p:cNvCxnSpPr>
          <p:nvPr/>
        </p:nvCxnSpPr>
        <p:spPr>
          <a:xfrm flipH="1" flipV="1">
            <a:off x="8870584" y="1717427"/>
            <a:ext cx="25558" cy="8143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58FE47FF-72A3-4296-AAA3-E8A4684A51F8}"/>
              </a:ext>
            </a:extLst>
          </p:cNvPr>
          <p:cNvSpPr txBox="1"/>
          <p:nvPr/>
        </p:nvSpPr>
        <p:spPr>
          <a:xfrm>
            <a:off x="6476792" y="1443379"/>
            <a:ext cx="6116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tends to extract the domain-independent words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5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31"/>
    </mc:Choice>
    <mc:Fallback xmlns="">
      <p:transition spd="slow" advTm="520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A431785-050D-483F-BF84-DC0485C84AA0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18/20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3261E6-2C36-4F39-9619-5B21680ECEEE}"/>
              </a:ext>
            </a:extLst>
          </p:cNvPr>
          <p:cNvSpPr txBox="1"/>
          <p:nvPr/>
        </p:nvSpPr>
        <p:spPr>
          <a:xfrm>
            <a:off x="4263293" y="332170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 Visualization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716FC9-2806-4A9B-96C8-31F9C1A65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2783"/>
            <a:ext cx="12192000" cy="420538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6080B7B-221F-4449-81D8-96D5E8257847}"/>
              </a:ext>
            </a:extLst>
          </p:cNvPr>
          <p:cNvSpPr txBox="1"/>
          <p:nvPr/>
        </p:nvSpPr>
        <p:spPr>
          <a:xfrm>
            <a:off x="692729" y="894891"/>
            <a:ext cx="1117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the representation of source training data and target testing data for 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task.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red, blue, green, and black points denote the source positive, source negative, target positive, and target negative examples correspondingly.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6E847E-071B-4FAF-913B-A6B3D2AA1B73}"/>
              </a:ext>
            </a:extLst>
          </p:cNvPr>
          <p:cNvSpPr txBox="1"/>
          <p:nvPr/>
        </p:nvSpPr>
        <p:spPr>
          <a:xfrm>
            <a:off x="2774816" y="5893251"/>
            <a:ext cx="193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ACAN-KL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1CE0C66-7C29-4875-85FB-1EF2E95F653A}"/>
              </a:ext>
            </a:extLst>
          </p:cNvPr>
          <p:cNvSpPr txBox="1"/>
          <p:nvPr/>
        </p:nvSpPr>
        <p:spPr>
          <a:xfrm>
            <a:off x="8898529" y="5886931"/>
            <a:ext cx="193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ACAN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6E7381BA-488A-430D-ADD4-8237D08D6E4E}"/>
              </a:ext>
            </a:extLst>
          </p:cNvPr>
          <p:cNvCxnSpPr>
            <a:cxnSpLocks/>
          </p:cNvCxnSpPr>
          <p:nvPr/>
        </p:nvCxnSpPr>
        <p:spPr>
          <a:xfrm>
            <a:off x="3835153" y="4983486"/>
            <a:ext cx="1244846" cy="9796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94C40AEE-2A33-433D-B795-74AB4AFEC8FE}"/>
              </a:ext>
            </a:extLst>
          </p:cNvPr>
          <p:cNvSpPr/>
          <p:nvPr/>
        </p:nvSpPr>
        <p:spPr>
          <a:xfrm>
            <a:off x="2093482" y="6187276"/>
            <a:ext cx="2617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marginal alignment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000D489-F82E-458C-B3F2-ED0CD46097FE}"/>
              </a:ext>
            </a:extLst>
          </p:cNvPr>
          <p:cNvSpPr txBox="1"/>
          <p:nvPr/>
        </p:nvSpPr>
        <p:spPr>
          <a:xfrm>
            <a:off x="4723639" y="5886931"/>
            <a:ext cx="212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Low-density region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72F4966-2E63-45B8-B58B-3A2FE4C9D2E6}"/>
              </a:ext>
            </a:extLst>
          </p:cNvPr>
          <p:cNvSpPr/>
          <p:nvPr/>
        </p:nvSpPr>
        <p:spPr>
          <a:xfrm>
            <a:off x="8348349" y="6150594"/>
            <a:ext cx="201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alignment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35D24767-A916-4B21-BCE7-461FF8D544B4}"/>
              </a:ext>
            </a:extLst>
          </p:cNvPr>
          <p:cNvCxnSpPr>
            <a:cxnSpLocks/>
          </p:cNvCxnSpPr>
          <p:nvPr/>
        </p:nvCxnSpPr>
        <p:spPr>
          <a:xfrm flipH="1">
            <a:off x="7647709" y="2095220"/>
            <a:ext cx="2826327" cy="3690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44D8C285-3068-4AB9-B993-ECE5C6DE79A5}"/>
              </a:ext>
            </a:extLst>
          </p:cNvPr>
          <p:cNvSpPr txBox="1"/>
          <p:nvPr/>
        </p:nvSpPr>
        <p:spPr>
          <a:xfrm>
            <a:off x="9157855" y="1772054"/>
            <a:ext cx="287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suppress points in low-density region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F85E35A1-04D4-4EB7-95C9-FBB54B3B9D6C}"/>
              </a:ext>
            </a:extLst>
          </p:cNvPr>
          <p:cNvCxnSpPr>
            <a:cxnSpLocks/>
          </p:cNvCxnSpPr>
          <p:nvPr/>
        </p:nvCxnSpPr>
        <p:spPr>
          <a:xfrm>
            <a:off x="2774816" y="2060795"/>
            <a:ext cx="1149114" cy="3902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88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40"/>
    </mc:Choice>
    <mc:Fallback xmlns="">
      <p:transition spd="slow" advTm="4284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0E7D1A1-11E5-48A3-A1EC-FFA084131B7F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19/20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415AA4C-A3D6-4B2E-97A3-D5F9483F810E}"/>
              </a:ext>
            </a:extLst>
          </p:cNvPr>
          <p:cNvSpPr txBox="1"/>
          <p:nvPr/>
        </p:nvSpPr>
        <p:spPr>
          <a:xfrm>
            <a:off x="4854421" y="332170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EE32C53-2249-43BF-A345-560C71B7DE75}"/>
              </a:ext>
            </a:extLst>
          </p:cNvPr>
          <p:cNvSpPr txBox="1"/>
          <p:nvPr/>
        </p:nvSpPr>
        <p:spPr>
          <a:xfrm>
            <a:off x="1089891" y="1006764"/>
            <a:ext cx="894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a new approach for category-level feature alignment.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This adversarial learning method is based on two semi-supervised assumptions.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obtain a state-of-the-art result on cross-domain sentiment classification.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7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7"/>
    </mc:Choice>
    <mc:Fallback xmlns="">
      <p:transition spd="slow" advTm="2455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8769F35-06EA-4E98-8E15-888F539BB1C1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2/20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3605FD-9C58-4AEF-8FC6-FFEB2DA1E642}"/>
              </a:ext>
            </a:extLst>
          </p:cNvPr>
          <p:cNvSpPr txBox="1"/>
          <p:nvPr/>
        </p:nvSpPr>
        <p:spPr>
          <a:xfrm>
            <a:off x="4115997" y="434885"/>
            <a:ext cx="323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C8C511-A4CC-402A-9F0E-4ED96657DFA1}"/>
              </a:ext>
            </a:extLst>
          </p:cNvPr>
          <p:cNvSpPr txBox="1"/>
          <p:nvPr/>
        </p:nvSpPr>
        <p:spPr>
          <a:xfrm>
            <a:off x="798989" y="1047563"/>
            <a:ext cx="9277166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   Cross-domain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domain (Electronics)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Target domain (Books)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 Train a task-specific classifier using both labeled source samples and unlabeled target samples that generalizes well to the target domain. 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8A94947-FDA3-4CC8-98D7-9D69CB74A329}"/>
              </a:ext>
            </a:extLst>
          </p:cNvPr>
          <p:cNvSpPr/>
          <p:nvPr/>
        </p:nvSpPr>
        <p:spPr>
          <a:xfrm>
            <a:off x="798989" y="3276769"/>
            <a:ext cx="5697061" cy="2858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F96E04-7599-4B0B-B29D-194C89E4B49F}"/>
              </a:ext>
            </a:extLst>
          </p:cNvPr>
          <p:cNvSpPr txBox="1"/>
          <p:nvPr/>
        </p:nvSpPr>
        <p:spPr>
          <a:xfrm>
            <a:off x="1054249" y="3250940"/>
            <a:ext cx="14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F28679-2598-40E1-97D9-FD2E96905BDB}"/>
              </a:ext>
            </a:extLst>
          </p:cNvPr>
          <p:cNvSpPr txBox="1"/>
          <p:nvPr/>
        </p:nvSpPr>
        <p:spPr>
          <a:xfrm>
            <a:off x="1054249" y="3620272"/>
            <a:ext cx="101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(labeled)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A40D08-A207-4765-AAEB-2381B66DBA1A}"/>
              </a:ext>
            </a:extLst>
          </p:cNvPr>
          <p:cNvSpPr txBox="1"/>
          <p:nvPr/>
        </p:nvSpPr>
        <p:spPr>
          <a:xfrm>
            <a:off x="905431" y="5119716"/>
            <a:ext cx="116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Target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(unlabeled)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188FC1-2785-45D9-B4C4-110E859CB239}"/>
              </a:ext>
            </a:extLst>
          </p:cNvPr>
          <p:cNvSpPr txBox="1"/>
          <p:nvPr/>
        </p:nvSpPr>
        <p:spPr>
          <a:xfrm>
            <a:off x="2061584" y="3544466"/>
            <a:ext cx="2614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fifth the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blades are built into the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container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1EC7A7E-E868-4325-9D6E-A4E6A5C097E4}"/>
              </a:ext>
            </a:extLst>
          </p:cNvPr>
          <p:cNvSpPr txBox="1"/>
          <p:nvPr/>
        </p:nvSpPr>
        <p:spPr>
          <a:xfrm>
            <a:off x="2140772" y="4991548"/>
            <a:ext cx="2022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other big idea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this one is very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literate and readable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5170687-549F-448A-A0B4-8E77F4983220}"/>
              </a:ext>
            </a:extLst>
          </p:cNvPr>
          <p:cNvSpPr/>
          <p:nvPr/>
        </p:nvSpPr>
        <p:spPr>
          <a:xfrm>
            <a:off x="4851699" y="4261840"/>
            <a:ext cx="1165776" cy="72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连接符: 肘形 17">
            <a:extLst>
              <a:ext uri="{FF2B5EF4-FFF2-40B4-BE49-F238E27FC236}">
                <a16:creationId xmlns:a16="http://schemas.microsoft.com/office/drawing/2014/main" id="{E8FA8DEB-359B-429D-8171-5180583984EC}"/>
              </a:ext>
            </a:extLst>
          </p:cNvPr>
          <p:cNvCxnSpPr>
            <a:cxnSpLocks/>
          </p:cNvCxnSpPr>
          <p:nvPr/>
        </p:nvCxnSpPr>
        <p:spPr>
          <a:xfrm>
            <a:off x="4163627" y="4000465"/>
            <a:ext cx="591253" cy="51289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6BAC4F25-F4D0-4B90-B532-65B364113B8B}"/>
              </a:ext>
            </a:extLst>
          </p:cNvPr>
          <p:cNvCxnSpPr>
            <a:cxnSpLocks/>
          </p:cNvCxnSpPr>
          <p:nvPr/>
        </p:nvCxnSpPr>
        <p:spPr>
          <a:xfrm flipV="1">
            <a:off x="4115997" y="4781550"/>
            <a:ext cx="638883" cy="625498"/>
          </a:xfrm>
          <a:prstGeom prst="bentConnector3">
            <a:avLst>
              <a:gd name="adj1" fmla="val 555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12CBFCE-8B69-483E-AD1C-480017E372A5}"/>
              </a:ext>
            </a:extLst>
          </p:cNvPr>
          <p:cNvSpPr/>
          <p:nvPr/>
        </p:nvSpPr>
        <p:spPr>
          <a:xfrm>
            <a:off x="6915149" y="3276769"/>
            <a:ext cx="4950535" cy="28586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8332995-9AC4-4671-A292-0E2D26C6BBE2}"/>
              </a:ext>
            </a:extLst>
          </p:cNvPr>
          <p:cNvSpPr txBox="1"/>
          <p:nvPr/>
        </p:nvSpPr>
        <p:spPr>
          <a:xfrm>
            <a:off x="7199667" y="3250940"/>
            <a:ext cx="14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7F7E48D-7E8D-4C3F-9FAA-01210B222504}"/>
              </a:ext>
            </a:extLst>
          </p:cNvPr>
          <p:cNvSpPr/>
          <p:nvPr/>
        </p:nvSpPr>
        <p:spPr>
          <a:xfrm>
            <a:off x="7441482" y="5119716"/>
            <a:ext cx="767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4473B9B-B395-487F-A06F-395D337CFF4A}"/>
              </a:ext>
            </a:extLst>
          </p:cNvPr>
          <p:cNvSpPr txBox="1"/>
          <p:nvPr/>
        </p:nvSpPr>
        <p:spPr>
          <a:xfrm>
            <a:off x="6927531" y="4202034"/>
            <a:ext cx="2139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fail to understand the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complaints of two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reviewers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FD3AE594-1802-425D-A8F9-FD4BB5FC3420}"/>
              </a:ext>
            </a:extLst>
          </p:cNvPr>
          <p:cNvSpPr/>
          <p:nvPr/>
        </p:nvSpPr>
        <p:spPr>
          <a:xfrm>
            <a:off x="9360918" y="4261840"/>
            <a:ext cx="1165776" cy="72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1163B222-58DC-4BAB-809D-BB170B22DF23}"/>
              </a:ext>
            </a:extLst>
          </p:cNvPr>
          <p:cNvCxnSpPr>
            <a:cxnSpLocks/>
          </p:cNvCxnSpPr>
          <p:nvPr/>
        </p:nvCxnSpPr>
        <p:spPr>
          <a:xfrm>
            <a:off x="8604250" y="4637012"/>
            <a:ext cx="6836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F118DDB-A2DB-48DC-A31D-11FC1F9FB99F}"/>
              </a:ext>
            </a:extLst>
          </p:cNvPr>
          <p:cNvCxnSpPr/>
          <p:nvPr/>
        </p:nvCxnSpPr>
        <p:spPr>
          <a:xfrm>
            <a:off x="10563028" y="4637012"/>
            <a:ext cx="333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B83BD834-0401-4DE8-A1A5-C78B88CB8D08}"/>
              </a:ext>
            </a:extLst>
          </p:cNvPr>
          <p:cNvSpPr txBox="1"/>
          <p:nvPr/>
        </p:nvSpPr>
        <p:spPr>
          <a:xfrm>
            <a:off x="10854849" y="4331924"/>
            <a:ext cx="96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Positive/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Negative?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形 13" descr="问号">
            <a:extLst>
              <a:ext uri="{FF2B5EF4-FFF2-40B4-BE49-F238E27FC236}">
                <a16:creationId xmlns:a16="http://schemas.microsoft.com/office/drawing/2014/main" id="{217B8CE1-A63C-45F3-8802-08BE57EE6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0854" y="4926697"/>
            <a:ext cx="404319" cy="40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8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36"/>
    </mc:Choice>
    <mc:Fallback xmlns="">
      <p:transition spd="slow" advTm="3423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EC82633-4B52-4D9B-91DC-F360C4F0F71A}"/>
              </a:ext>
            </a:extLst>
          </p:cNvPr>
          <p:cNvSpPr txBox="1"/>
          <p:nvPr/>
        </p:nvSpPr>
        <p:spPr>
          <a:xfrm>
            <a:off x="4627418" y="2505670"/>
            <a:ext cx="504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434F64-0562-4D35-9A8C-11F70FBFDA02}"/>
              </a:ext>
            </a:extLst>
          </p:cNvPr>
          <p:cNvSpPr txBox="1"/>
          <p:nvPr/>
        </p:nvSpPr>
        <p:spPr>
          <a:xfrm>
            <a:off x="5283200" y="4313382"/>
            <a:ext cx="2189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xiaoye@hust.edu.cn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7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"/>
    </mc:Choice>
    <mc:Fallback xmlns="">
      <p:transition spd="slow" advTm="21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C71411E-3D29-453C-99B2-18E646F9CCDC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3/20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D003E4-6ADE-4D90-9C51-6A664FBCCB45}"/>
              </a:ext>
            </a:extLst>
          </p:cNvPr>
          <p:cNvSpPr txBox="1"/>
          <p:nvPr/>
        </p:nvSpPr>
        <p:spPr>
          <a:xfrm>
            <a:off x="3675663" y="456723"/>
            <a:ext cx="416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Challenges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671B05-F19C-4547-8207-419441F3F2EB}"/>
              </a:ext>
            </a:extLst>
          </p:cNvPr>
          <p:cNvSpPr txBox="1"/>
          <p:nvPr/>
        </p:nvSpPr>
        <p:spPr>
          <a:xfrm>
            <a:off x="1168400" y="1210607"/>
            <a:ext cx="787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express emotional tendency vary across domains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76EF523-7B01-42E7-B856-6A4A4776319D}"/>
              </a:ext>
            </a:extLst>
          </p:cNvPr>
          <p:cNvSpPr txBox="1"/>
          <p:nvPr/>
        </p:nvSpPr>
        <p:spPr>
          <a:xfrm>
            <a:off x="1282700" y="21336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Electronics:  incompatible, blurry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Kitchen:  delicious, tasty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箭头: 右弧形 6">
            <a:extLst>
              <a:ext uri="{FF2B5EF4-FFF2-40B4-BE49-F238E27FC236}">
                <a16:creationId xmlns:a16="http://schemas.microsoft.com/office/drawing/2014/main" id="{F3EAA552-0781-4B82-8090-E969A5C92912}"/>
              </a:ext>
            </a:extLst>
          </p:cNvPr>
          <p:cNvSpPr/>
          <p:nvPr/>
        </p:nvSpPr>
        <p:spPr>
          <a:xfrm>
            <a:off x="5575300" y="2387600"/>
            <a:ext cx="368300" cy="889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ED3FEE-7A15-47B1-9A82-3988263D4D89}"/>
              </a:ext>
            </a:extLst>
          </p:cNvPr>
          <p:cNvSpPr txBox="1"/>
          <p:nvPr/>
        </p:nvSpPr>
        <p:spPr>
          <a:xfrm>
            <a:off x="6370636" y="2497857"/>
            <a:ext cx="5942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bridge the divergence?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generalization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94B0980-4258-491E-B4ED-D72F2D98D782}"/>
              </a:ext>
            </a:extLst>
          </p:cNvPr>
          <p:cNvSpPr txBox="1"/>
          <p:nvPr/>
        </p:nvSpPr>
        <p:spPr>
          <a:xfrm>
            <a:off x="1168400" y="4114443"/>
            <a:ext cx="787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unlabeled data to improve the generalization of supervised learning task and better align the features.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箭头: 下 10">
            <a:extLst>
              <a:ext uri="{FF2B5EF4-FFF2-40B4-BE49-F238E27FC236}">
                <a16:creationId xmlns:a16="http://schemas.microsoft.com/office/drawing/2014/main" id="{D145B3D0-219B-4C1B-B388-45DC40938E10}"/>
              </a:ext>
            </a:extLst>
          </p:cNvPr>
          <p:cNvSpPr/>
          <p:nvPr/>
        </p:nvSpPr>
        <p:spPr>
          <a:xfrm>
            <a:off x="8305800" y="2979440"/>
            <a:ext cx="166688" cy="4001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F29877-8470-481F-A370-53702DCC7813}"/>
              </a:ext>
            </a:extLst>
          </p:cNvPr>
          <p:cNvSpPr txBox="1"/>
          <p:nvPr/>
        </p:nvSpPr>
        <p:spPr>
          <a:xfrm>
            <a:off x="6150769" y="3399468"/>
            <a:ext cx="4643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align the source and target features?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59"/>
    </mc:Choice>
    <mc:Fallback xmlns="">
      <p:transition spd="slow" advTm="587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462CA9C-9705-476D-99AE-02268E38A390}"/>
              </a:ext>
            </a:extLst>
          </p:cNvPr>
          <p:cNvSpPr txBox="1"/>
          <p:nvPr/>
        </p:nvSpPr>
        <p:spPr>
          <a:xfrm>
            <a:off x="4367814" y="384442"/>
            <a:ext cx="416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methods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A16026A-FD55-4B7B-AF03-74A801713976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4/20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882AB35-9EB2-4077-842A-8910B7E77C88}"/>
              </a:ext>
            </a:extLst>
          </p:cNvPr>
          <p:cNvSpPr txBox="1"/>
          <p:nvPr/>
        </p:nvSpPr>
        <p:spPr>
          <a:xfrm>
            <a:off x="1041400" y="1130300"/>
            <a:ext cx="9887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Pivot-based works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 the correlation between pivot words and non-pivot words by utilizing multiple pivot prediction tasks. 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278300A-1700-4785-B78D-95612E32C5B5}"/>
              </a:ext>
            </a:extLst>
          </p:cNvPr>
          <p:cNvCxnSpPr>
            <a:cxnSpLocks/>
          </p:cNvCxnSpPr>
          <p:nvPr/>
        </p:nvCxnSpPr>
        <p:spPr>
          <a:xfrm>
            <a:off x="3781885" y="2015232"/>
            <a:ext cx="1216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C28C733-F7DA-4ADA-90D5-21CB7106A78E}"/>
              </a:ext>
            </a:extLst>
          </p:cNvPr>
          <p:cNvCxnSpPr>
            <a:cxnSpLocks/>
          </p:cNvCxnSpPr>
          <p:nvPr/>
        </p:nvCxnSpPr>
        <p:spPr>
          <a:xfrm flipV="1">
            <a:off x="5283693" y="2015232"/>
            <a:ext cx="1649767" cy="14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B7ED4C9-669E-4F4B-B9E4-02B3AD4F1459}"/>
              </a:ext>
            </a:extLst>
          </p:cNvPr>
          <p:cNvCxnSpPr/>
          <p:nvPr/>
        </p:nvCxnSpPr>
        <p:spPr>
          <a:xfrm>
            <a:off x="4367814" y="2015232"/>
            <a:ext cx="0" cy="34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E860E4B0-0B4B-493D-8431-851FABFDAA45}"/>
              </a:ext>
            </a:extLst>
          </p:cNvPr>
          <p:cNvCxnSpPr/>
          <p:nvPr/>
        </p:nvCxnSpPr>
        <p:spPr>
          <a:xfrm>
            <a:off x="6082685" y="2007832"/>
            <a:ext cx="0" cy="346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E6A1E1D-E921-4D28-8C37-9979E9A2884C}"/>
              </a:ext>
            </a:extLst>
          </p:cNvPr>
          <p:cNvSpPr txBox="1"/>
          <p:nvPr/>
        </p:nvSpPr>
        <p:spPr>
          <a:xfrm>
            <a:off x="3570304" y="2347669"/>
            <a:ext cx="214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domain-shared sentiment words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interesting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3D4531-E46F-4261-A9E2-9CCEC246D19F}"/>
              </a:ext>
            </a:extLst>
          </p:cNvPr>
          <p:cNvSpPr txBox="1"/>
          <p:nvPr/>
        </p:nvSpPr>
        <p:spPr>
          <a:xfrm>
            <a:off x="5411683" y="2332431"/>
            <a:ext cx="178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domain-specific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 words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C98F6D2-5E5C-4B6C-96F7-5BDDF6FC3862}"/>
              </a:ext>
            </a:extLst>
          </p:cNvPr>
          <p:cNvSpPr txBox="1"/>
          <p:nvPr/>
        </p:nvSpPr>
        <p:spPr>
          <a:xfrm>
            <a:off x="1041400" y="3524438"/>
            <a:ext cx="9650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domain invariant features           should be similar in source and target domain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discrepancy between domain-specific latent feature representations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design different distance functions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KL-divergence, MMD, CMD, …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A5380A0-63D4-4F71-ABC3-5C37099F6F29}"/>
              </a:ext>
            </a:extLst>
          </p:cNvPr>
          <p:cNvSpPr/>
          <p:nvPr/>
        </p:nvSpPr>
        <p:spPr>
          <a:xfrm>
            <a:off x="4780395" y="3679332"/>
            <a:ext cx="365464" cy="12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F604509F-8921-40E5-B9CE-6CE2E4B38192}"/>
              </a:ext>
            </a:extLst>
          </p:cNvPr>
          <p:cNvSpPr/>
          <p:nvPr/>
        </p:nvSpPr>
        <p:spPr>
          <a:xfrm>
            <a:off x="5240784" y="4498624"/>
            <a:ext cx="145746" cy="674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D782D70A-E28D-4D1D-A85F-53CE66582281}"/>
              </a:ext>
            </a:extLst>
          </p:cNvPr>
          <p:cNvSpPr/>
          <p:nvPr/>
        </p:nvSpPr>
        <p:spPr>
          <a:xfrm>
            <a:off x="9223918" y="2028789"/>
            <a:ext cx="185182" cy="40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C1DE9BF-82AF-4893-85E2-E58C370B06F5}"/>
              </a:ext>
            </a:extLst>
          </p:cNvPr>
          <p:cNvSpPr txBox="1"/>
          <p:nvPr/>
        </p:nvSpPr>
        <p:spPr>
          <a:xfrm>
            <a:off x="7924059" y="2354060"/>
            <a:ext cx="3630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capture the emotional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tendency of non-pivot words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7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42"/>
    </mc:Choice>
    <mc:Fallback xmlns="">
      <p:transition spd="slow" advTm="718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DA7271B-18D5-4B38-9929-E2C88EBB23C8}"/>
              </a:ext>
            </a:extLst>
          </p:cNvPr>
          <p:cNvSpPr txBox="1"/>
          <p:nvPr/>
        </p:nvSpPr>
        <p:spPr>
          <a:xfrm>
            <a:off x="4224044" y="411006"/>
            <a:ext cx="416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methods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E12E620-3E20-4A04-B9AD-B3BD1DDA1615}"/>
              </a:ext>
            </a:extLst>
          </p:cNvPr>
          <p:cNvSpPr txBox="1"/>
          <p:nvPr/>
        </p:nvSpPr>
        <p:spPr>
          <a:xfrm>
            <a:off x="1233996" y="1074198"/>
            <a:ext cx="6587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learning methods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B2F612DA-858B-4042-A8B1-F7A1632B5D6D}"/>
              </a:ext>
            </a:extLst>
          </p:cNvPr>
          <p:cNvSpPr/>
          <p:nvPr/>
        </p:nvSpPr>
        <p:spPr>
          <a:xfrm>
            <a:off x="1331650" y="1651247"/>
            <a:ext cx="559294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F8EE7DE-5A6F-4C69-B13C-31C4E092B282}"/>
              </a:ext>
            </a:extLst>
          </p:cNvPr>
          <p:cNvSpPr txBox="1"/>
          <p:nvPr/>
        </p:nvSpPr>
        <p:spPr>
          <a:xfrm>
            <a:off x="1961966" y="1555357"/>
            <a:ext cx="789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domain classifier to align distributions between two feature domains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548A2E-5AEB-41D0-8A5D-6252057A84C3}"/>
              </a:ext>
            </a:extLst>
          </p:cNvPr>
          <p:cNvSpPr/>
          <p:nvPr/>
        </p:nvSpPr>
        <p:spPr>
          <a:xfrm>
            <a:off x="1233996" y="2122239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adversarial training of neural networks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Ganin</a:t>
            </a:r>
            <a:r>
              <a:rPr lang="en-US" altLang="zh-CN" dirty="0"/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2017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6AF2B6EC-8182-46BF-8192-A69A05AC4DA8}"/>
              </a:ext>
            </a:extLst>
          </p:cNvPr>
          <p:cNvSpPr/>
          <p:nvPr/>
        </p:nvSpPr>
        <p:spPr>
          <a:xfrm>
            <a:off x="1233996" y="3139502"/>
            <a:ext cx="9037468" cy="28586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06C2AC-4E8B-4953-AE39-3262EDFF2162}"/>
              </a:ext>
            </a:extLst>
          </p:cNvPr>
          <p:cNvSpPr txBox="1"/>
          <p:nvPr/>
        </p:nvSpPr>
        <p:spPr>
          <a:xfrm>
            <a:off x="1489256" y="3113673"/>
            <a:ext cx="14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31CB1F-FB8D-4914-ACB5-87CB2959A6CB}"/>
              </a:ext>
            </a:extLst>
          </p:cNvPr>
          <p:cNvSpPr txBox="1"/>
          <p:nvPr/>
        </p:nvSpPr>
        <p:spPr>
          <a:xfrm>
            <a:off x="1489256" y="3483005"/>
            <a:ext cx="101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(labeled)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9CC9C2-98BE-47CD-8549-328EADC6FF43}"/>
              </a:ext>
            </a:extLst>
          </p:cNvPr>
          <p:cNvSpPr txBox="1"/>
          <p:nvPr/>
        </p:nvSpPr>
        <p:spPr>
          <a:xfrm>
            <a:off x="1340438" y="4982449"/>
            <a:ext cx="116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Target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(unlabeled)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8EA5C7-3D04-4A97-B7C9-82BAD9AD2394}"/>
              </a:ext>
            </a:extLst>
          </p:cNvPr>
          <p:cNvSpPr txBox="1"/>
          <p:nvPr/>
        </p:nvSpPr>
        <p:spPr>
          <a:xfrm>
            <a:off x="2496591" y="3407199"/>
            <a:ext cx="26141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quality fifth the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blades are built into the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stainless steel container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A77E98-8494-440B-9280-5CED7A941B18}"/>
              </a:ext>
            </a:extLst>
          </p:cNvPr>
          <p:cNvSpPr txBox="1"/>
          <p:nvPr/>
        </p:nvSpPr>
        <p:spPr>
          <a:xfrm>
            <a:off x="2575779" y="4854281"/>
            <a:ext cx="2022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other big idea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books this one is very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literate and readable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F0D0793-04ED-4AEC-8725-023CA9322C6D}"/>
              </a:ext>
            </a:extLst>
          </p:cNvPr>
          <p:cNvSpPr/>
          <p:nvPr/>
        </p:nvSpPr>
        <p:spPr>
          <a:xfrm>
            <a:off x="6067942" y="3716198"/>
            <a:ext cx="1165776" cy="72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90E47923-6315-496C-A7B3-37B4E236BE3F}"/>
              </a:ext>
            </a:extLst>
          </p:cNvPr>
          <p:cNvSpPr/>
          <p:nvPr/>
        </p:nvSpPr>
        <p:spPr>
          <a:xfrm>
            <a:off x="6070822" y="4769377"/>
            <a:ext cx="1165776" cy="724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85F766BD-B9A2-4BDE-9A7E-24CCF489D01F}"/>
              </a:ext>
            </a:extLst>
          </p:cNvPr>
          <p:cNvSpPr/>
          <p:nvPr/>
        </p:nvSpPr>
        <p:spPr>
          <a:xfrm>
            <a:off x="7315199" y="4013925"/>
            <a:ext cx="559294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080AD0D-C3AC-47D4-AACD-4676CF4ED995}"/>
              </a:ext>
            </a:extLst>
          </p:cNvPr>
          <p:cNvSpPr txBox="1"/>
          <p:nvPr/>
        </p:nvSpPr>
        <p:spPr>
          <a:xfrm>
            <a:off x="7929977" y="3909157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or Negative?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连接符: 肘形 23">
            <a:extLst>
              <a:ext uri="{FF2B5EF4-FFF2-40B4-BE49-F238E27FC236}">
                <a16:creationId xmlns:a16="http://schemas.microsoft.com/office/drawing/2014/main" id="{EDAC32C4-01D6-4053-88E7-10376646E041}"/>
              </a:ext>
            </a:extLst>
          </p:cNvPr>
          <p:cNvCxnSpPr>
            <a:cxnSpLocks/>
          </p:cNvCxnSpPr>
          <p:nvPr/>
        </p:nvCxnSpPr>
        <p:spPr>
          <a:xfrm>
            <a:off x="4551004" y="4071938"/>
            <a:ext cx="1516938" cy="924185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箭头: 右 36">
            <a:extLst>
              <a:ext uri="{FF2B5EF4-FFF2-40B4-BE49-F238E27FC236}">
                <a16:creationId xmlns:a16="http://schemas.microsoft.com/office/drawing/2014/main" id="{DE0B9613-41CD-4903-9801-F39AD857C28C}"/>
              </a:ext>
            </a:extLst>
          </p:cNvPr>
          <p:cNvSpPr/>
          <p:nvPr/>
        </p:nvSpPr>
        <p:spPr>
          <a:xfrm>
            <a:off x="7315199" y="5038081"/>
            <a:ext cx="559294" cy="177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7A4926F-66B1-43A3-9977-518C6C29ABB6}"/>
              </a:ext>
            </a:extLst>
          </p:cNvPr>
          <p:cNvSpPr txBox="1"/>
          <p:nvPr/>
        </p:nvSpPr>
        <p:spPr>
          <a:xfrm>
            <a:off x="7927118" y="4947291"/>
            <a:ext cx="213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or Target?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55533D6F-4936-4982-BE93-F0E23FA7B239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5/20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94B8CDA-81B5-4C22-8965-ED03A546A748}"/>
              </a:ext>
            </a:extLst>
          </p:cNvPr>
          <p:cNvCxnSpPr/>
          <p:nvPr/>
        </p:nvCxnSpPr>
        <p:spPr>
          <a:xfrm>
            <a:off x="4551004" y="3906177"/>
            <a:ext cx="15108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18D00F0-DEB1-4E49-BEFB-1B0FEA38A257}"/>
              </a:ext>
            </a:extLst>
          </p:cNvPr>
          <p:cNvCxnSpPr/>
          <p:nvPr/>
        </p:nvCxnSpPr>
        <p:spPr>
          <a:xfrm>
            <a:off x="4561358" y="5283695"/>
            <a:ext cx="15108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67"/>
    </mc:Choice>
    <mc:Fallback xmlns="">
      <p:transition spd="slow" advTm="3666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57FA91A6-6AF5-4718-B418-DC559151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91" y="4047895"/>
            <a:ext cx="1943143" cy="2171394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3782C9E4-C5F6-4C88-8F07-ADEF5D789D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300" y="3947933"/>
            <a:ext cx="1385544" cy="235899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A2EDF76-D2B9-4CED-BE1E-D27FBCBFB834}"/>
              </a:ext>
            </a:extLst>
          </p:cNvPr>
          <p:cNvSpPr txBox="1"/>
          <p:nvPr/>
        </p:nvSpPr>
        <p:spPr>
          <a:xfrm>
            <a:off x="4442378" y="447445"/>
            <a:ext cx="416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methods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4384D41-31BA-4FE9-B930-9141374ADE85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6/20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CE0112-052E-4ECE-91F1-014311A62EE5}"/>
              </a:ext>
            </a:extLst>
          </p:cNvPr>
          <p:cNvSpPr txBox="1"/>
          <p:nvPr/>
        </p:nvSpPr>
        <p:spPr>
          <a:xfrm>
            <a:off x="1472305" y="1207363"/>
            <a:ext cx="794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exist with the domain classifier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consider task-specific decision boundary between classes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箭头: 下 5">
            <a:extLst>
              <a:ext uri="{FF2B5EF4-FFF2-40B4-BE49-F238E27FC236}">
                <a16:creationId xmlns:a16="http://schemas.microsoft.com/office/drawing/2014/main" id="{AC0D5F9F-F299-405B-9521-D0D98A850DF3}"/>
              </a:ext>
            </a:extLst>
          </p:cNvPr>
          <p:cNvSpPr/>
          <p:nvPr/>
        </p:nvSpPr>
        <p:spPr>
          <a:xfrm>
            <a:off x="4437448" y="1906371"/>
            <a:ext cx="195309" cy="4195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EECF78-DDD1-4B36-A605-629975061746}"/>
              </a:ext>
            </a:extLst>
          </p:cNvPr>
          <p:cNvSpPr txBox="1"/>
          <p:nvPr/>
        </p:nvSpPr>
        <p:spPr>
          <a:xfrm>
            <a:off x="1944354" y="2320491"/>
            <a:ext cx="930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Simply distinguish the features as a source or target  (Global marginal alignment)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E66B04F2-A09F-47DF-9F50-A179214555B7}"/>
              </a:ext>
            </a:extLst>
          </p:cNvPr>
          <p:cNvSpPr/>
          <p:nvPr/>
        </p:nvSpPr>
        <p:spPr>
          <a:xfrm>
            <a:off x="4437448" y="2713038"/>
            <a:ext cx="195309" cy="410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DDB682-84AE-4B22-83F4-AE606660C6AA}"/>
              </a:ext>
            </a:extLst>
          </p:cNvPr>
          <p:cNvSpPr txBox="1"/>
          <p:nvPr/>
        </p:nvSpPr>
        <p:spPr>
          <a:xfrm>
            <a:off x="2164762" y="3132617"/>
            <a:ext cx="656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ambiguous features near class boundary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4379F50-6368-435F-903E-AB14E0E048EE}"/>
              </a:ext>
            </a:extLst>
          </p:cNvPr>
          <p:cNvSpPr txBox="1"/>
          <p:nvPr/>
        </p:nvSpPr>
        <p:spPr>
          <a:xfrm>
            <a:off x="3363250" y="3539597"/>
            <a:ext cx="1731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boundary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7D6A226-EFC7-47B8-81A1-570A2025DFC1}"/>
              </a:ext>
            </a:extLst>
          </p:cNvPr>
          <p:cNvSpPr/>
          <p:nvPr/>
        </p:nvSpPr>
        <p:spPr>
          <a:xfrm>
            <a:off x="6527800" y="4387142"/>
            <a:ext cx="133928" cy="9854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FC3A25C-77D1-45B0-9729-F8E5F550405D}"/>
              </a:ext>
            </a:extLst>
          </p:cNvPr>
          <p:cNvCxnSpPr>
            <a:cxnSpLocks/>
          </p:cNvCxnSpPr>
          <p:nvPr/>
        </p:nvCxnSpPr>
        <p:spPr>
          <a:xfrm>
            <a:off x="6823075" y="5273503"/>
            <a:ext cx="304800" cy="2681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271D0E3-8B25-4D03-AA36-D85DE58C32D7}"/>
              </a:ext>
            </a:extLst>
          </p:cNvPr>
          <p:cNvSpPr txBox="1"/>
          <p:nvPr/>
        </p:nvSpPr>
        <p:spPr>
          <a:xfrm>
            <a:off x="6913106" y="5505932"/>
            <a:ext cx="2018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ambiguous features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B665BCD-DEE4-4C10-B5E0-2FA546541722}"/>
              </a:ext>
            </a:extLst>
          </p:cNvPr>
          <p:cNvCxnSpPr>
            <a:cxnSpLocks/>
          </p:cNvCxnSpPr>
          <p:nvPr/>
        </p:nvCxnSpPr>
        <p:spPr>
          <a:xfrm flipV="1">
            <a:off x="2794635" y="3827527"/>
            <a:ext cx="624840" cy="368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箭头: 下 35">
            <a:extLst>
              <a:ext uri="{FF2B5EF4-FFF2-40B4-BE49-F238E27FC236}">
                <a16:creationId xmlns:a16="http://schemas.microsoft.com/office/drawing/2014/main" id="{BC063E28-D0CD-44AC-BE55-29388FAE7B13}"/>
              </a:ext>
            </a:extLst>
          </p:cNvPr>
          <p:cNvSpPr/>
          <p:nvPr/>
        </p:nvSpPr>
        <p:spPr>
          <a:xfrm rot="16200000">
            <a:off x="4777889" y="4313611"/>
            <a:ext cx="195309" cy="1385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6975CCF-2840-4760-8F33-9358C335096D}"/>
              </a:ext>
            </a:extLst>
          </p:cNvPr>
          <p:cNvSpPr txBox="1"/>
          <p:nvPr/>
        </p:nvSpPr>
        <p:spPr>
          <a:xfrm>
            <a:off x="4172421" y="4633207"/>
            <a:ext cx="2141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adaptation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A349F944-B609-4D8B-99D3-210DEA9363F0}"/>
              </a:ext>
            </a:extLst>
          </p:cNvPr>
          <p:cNvSpPr/>
          <p:nvPr/>
        </p:nvSpPr>
        <p:spPr>
          <a:xfrm>
            <a:off x="6996230" y="3252017"/>
            <a:ext cx="516394" cy="1548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523AE74-F8AC-435F-9E2B-2F55212C7514}"/>
              </a:ext>
            </a:extLst>
          </p:cNvPr>
          <p:cNvSpPr txBox="1"/>
          <p:nvPr/>
        </p:nvSpPr>
        <p:spPr>
          <a:xfrm>
            <a:off x="7620000" y="3132617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hinder the performance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6596875-9318-430F-B496-5543F45E56D2}"/>
              </a:ext>
            </a:extLst>
          </p:cNvPr>
          <p:cNvCxnSpPr>
            <a:cxnSpLocks/>
          </p:cNvCxnSpPr>
          <p:nvPr/>
        </p:nvCxnSpPr>
        <p:spPr>
          <a:xfrm>
            <a:off x="6429375" y="4105275"/>
            <a:ext cx="232353" cy="2076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069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66"/>
    </mc:Choice>
    <mc:Fallback xmlns="">
      <p:transition spd="slow" advTm="61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C0B0974-6234-43C7-9C90-C08F12CB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082" y="3041330"/>
            <a:ext cx="1851624" cy="308039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DF95283-04B3-45C4-92EA-C3C15E85BED6}"/>
              </a:ext>
            </a:extLst>
          </p:cNvPr>
          <p:cNvSpPr txBox="1"/>
          <p:nvPr/>
        </p:nvSpPr>
        <p:spPr>
          <a:xfrm>
            <a:off x="4644530" y="407608"/>
            <a:ext cx="416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motivation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7E86CCE-6398-427F-AA48-F3BAA5E36A18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7/20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DB6947-74BE-4E94-A930-5CDC789F5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615" y="3086100"/>
            <a:ext cx="1806886" cy="299085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5CD2A97-C1DA-4677-95FA-30D767E59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596" y="3086100"/>
            <a:ext cx="1779962" cy="29908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6CF9DFA-A5B8-4E93-8120-9A2804481E8D}"/>
              </a:ext>
            </a:extLst>
          </p:cNvPr>
          <p:cNvSpPr txBox="1"/>
          <p:nvPr/>
        </p:nvSpPr>
        <p:spPr>
          <a:xfrm>
            <a:off x="1615477" y="1080655"/>
            <a:ext cx="73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ambiguous features and boost the adaptation performance</a:t>
            </a:r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6129C386-5E6C-4123-BE21-4A24A26BC3EB}"/>
              </a:ext>
            </a:extLst>
          </p:cNvPr>
          <p:cNvSpPr/>
          <p:nvPr/>
        </p:nvSpPr>
        <p:spPr>
          <a:xfrm>
            <a:off x="4796708" y="1401727"/>
            <a:ext cx="161372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3E071B-1E0A-4299-B008-0B036C259DA8}"/>
              </a:ext>
            </a:extLst>
          </p:cNvPr>
          <p:cNvSpPr txBox="1"/>
          <p:nvPr/>
        </p:nvSpPr>
        <p:spPr>
          <a:xfrm>
            <a:off x="1934792" y="1723512"/>
            <a:ext cx="667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Train two task-specific classifiers as diverse views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D1FD8B8-5954-45E9-8D75-43CB1216D1E4}"/>
              </a:ext>
            </a:extLst>
          </p:cNvPr>
          <p:cNvCxnSpPr>
            <a:cxnSpLocks/>
          </p:cNvCxnSpPr>
          <p:nvPr/>
        </p:nvCxnSpPr>
        <p:spPr>
          <a:xfrm flipV="1">
            <a:off x="4885014" y="2771775"/>
            <a:ext cx="1193699" cy="3143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FF98D16-4210-4EE8-8A1C-3AFB7B420B2A}"/>
              </a:ext>
            </a:extLst>
          </p:cNvPr>
          <p:cNvCxnSpPr/>
          <p:nvPr/>
        </p:nvCxnSpPr>
        <p:spPr>
          <a:xfrm flipV="1">
            <a:off x="5624945" y="2907680"/>
            <a:ext cx="572655" cy="2959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BC77EAD-A436-4395-9133-43AED6958AFA}"/>
              </a:ext>
            </a:extLst>
          </p:cNvPr>
          <p:cNvSpPr txBox="1"/>
          <p:nvPr/>
        </p:nvSpPr>
        <p:spPr>
          <a:xfrm>
            <a:off x="6182311" y="2676567"/>
            <a:ext cx="2428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Locate ambiguous features 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D1855F6B-7F5D-4269-A987-9639A218AF4F}"/>
              </a:ext>
            </a:extLst>
          </p:cNvPr>
          <p:cNvSpPr/>
          <p:nvPr/>
        </p:nvSpPr>
        <p:spPr>
          <a:xfrm rot="21437956">
            <a:off x="5395100" y="3763290"/>
            <a:ext cx="175667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E0F885F-4059-496D-90B1-F8C7A561CE4B}"/>
              </a:ext>
            </a:extLst>
          </p:cNvPr>
          <p:cNvSpPr/>
          <p:nvPr/>
        </p:nvSpPr>
        <p:spPr>
          <a:xfrm>
            <a:off x="1694853" y="2286887"/>
            <a:ext cx="6609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more discriminative features away from the decision boundary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B0459115-EFCB-4129-9724-FB4F1626D2CB}"/>
              </a:ext>
            </a:extLst>
          </p:cNvPr>
          <p:cNvSpPr/>
          <p:nvPr/>
        </p:nvSpPr>
        <p:spPr>
          <a:xfrm>
            <a:off x="4790832" y="2052776"/>
            <a:ext cx="161372" cy="2906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2A582814-B457-45B8-A98F-0F9636C0EA6C}"/>
              </a:ext>
            </a:extLst>
          </p:cNvPr>
          <p:cNvCxnSpPr/>
          <p:nvPr/>
        </p:nvCxnSpPr>
        <p:spPr>
          <a:xfrm>
            <a:off x="8903855" y="3953164"/>
            <a:ext cx="646545" cy="452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C33DF9C-56C9-4991-AA83-F76BE4C29AE4}"/>
              </a:ext>
            </a:extLst>
          </p:cNvPr>
          <p:cNvSpPr txBox="1"/>
          <p:nvPr/>
        </p:nvSpPr>
        <p:spPr>
          <a:xfrm>
            <a:off x="9074485" y="4405745"/>
            <a:ext cx="2914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discriminative features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21"/>
    </mc:Choice>
    <mc:Fallback xmlns="">
      <p:transition spd="slow" advTm="284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A26EAF3-EF78-4B73-8E95-6C56EF2E7506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8/20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832CDD-0774-4FDA-A9DF-734CEB48EC5D}"/>
              </a:ext>
            </a:extLst>
          </p:cNvPr>
          <p:cNvSpPr txBox="1"/>
          <p:nvPr/>
        </p:nvSpPr>
        <p:spPr>
          <a:xfrm>
            <a:off x="3693111" y="539730"/>
            <a:ext cx="501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Goal and assumptions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49EEF72-3DD2-4659-A06A-6FACF9F0E7CA}"/>
              </a:ext>
            </a:extLst>
          </p:cNvPr>
          <p:cNvSpPr txBox="1"/>
          <p:nvPr/>
        </p:nvSpPr>
        <p:spPr>
          <a:xfrm>
            <a:off x="1366981" y="1587122"/>
            <a:ext cx="653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two sentiment classifiers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marginal alignment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ambiguous features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more discriminative features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947CD047-3A8F-4D7D-84D1-A35B470D6F16}"/>
              </a:ext>
            </a:extLst>
          </p:cNvPr>
          <p:cNvCxnSpPr/>
          <p:nvPr/>
        </p:nvCxnSpPr>
        <p:spPr>
          <a:xfrm>
            <a:off x="5121850" y="2290616"/>
            <a:ext cx="766618" cy="138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F9AA9261-C6AC-480A-BD9E-6566446A7272}"/>
              </a:ext>
            </a:extLst>
          </p:cNvPr>
          <p:cNvCxnSpPr>
            <a:cxnSpLocks/>
          </p:cNvCxnSpPr>
          <p:nvPr/>
        </p:nvCxnSpPr>
        <p:spPr>
          <a:xfrm flipV="1">
            <a:off x="5121850" y="2438398"/>
            <a:ext cx="770948" cy="1812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2C9FEE0-EB40-4694-AE03-47BC450A8C9E}"/>
              </a:ext>
            </a:extLst>
          </p:cNvPr>
          <p:cNvSpPr txBox="1"/>
          <p:nvPr/>
        </p:nvSpPr>
        <p:spPr>
          <a:xfrm>
            <a:off x="5967268" y="2244495"/>
            <a:ext cx="2228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alignment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96BF608-BD74-4539-987D-01D8FEEA0324}"/>
              </a:ext>
            </a:extLst>
          </p:cNvPr>
          <p:cNvSpPr txBox="1"/>
          <p:nvPr/>
        </p:nvSpPr>
        <p:spPr>
          <a:xfrm>
            <a:off x="1366981" y="1237674"/>
            <a:ext cx="472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goals: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83DB5F4-2783-4D57-9961-4EF69BAD7998}"/>
              </a:ext>
            </a:extLst>
          </p:cNvPr>
          <p:cNvSpPr txBox="1"/>
          <p:nvPr/>
        </p:nvSpPr>
        <p:spPr>
          <a:xfrm>
            <a:off x="1362364" y="3136899"/>
            <a:ext cx="9213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Semi-supervised assumptions: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assumption: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optimal predictor is constant or smooth on the connected high-density regions.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decision boundary tends to cross low-density region instead of high-density region.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Manifolds assumption: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set data lies on low-dimensional manifolds.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in a local neighborhood is similar. It focuses more on local smoothness.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箭头: 右弧形 14">
            <a:extLst>
              <a:ext uri="{FF2B5EF4-FFF2-40B4-BE49-F238E27FC236}">
                <a16:creationId xmlns:a16="http://schemas.microsoft.com/office/drawing/2014/main" id="{605B8253-16FD-4B38-9F38-1F66EBD92537}"/>
              </a:ext>
            </a:extLst>
          </p:cNvPr>
          <p:cNvSpPr/>
          <p:nvPr/>
        </p:nvSpPr>
        <p:spPr>
          <a:xfrm>
            <a:off x="6392273" y="2679284"/>
            <a:ext cx="327605" cy="6836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2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0"/>
    </mc:Choice>
    <mc:Fallback xmlns="">
      <p:transition spd="slow" advTm="7092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1E01CE-32D3-428C-A150-3EE8507E2B8A}"/>
              </a:ext>
            </a:extLst>
          </p:cNvPr>
          <p:cNvSpPr/>
          <p:nvPr/>
        </p:nvSpPr>
        <p:spPr>
          <a:xfrm>
            <a:off x="0" y="6596109"/>
            <a:ext cx="12192000" cy="26189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Xiaoye Qu (Huazhong University of Science and Technology )                                                                                              June  4, 2019    9/20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BBCC96-7643-4B9D-9B64-8C22D884263A}"/>
              </a:ext>
            </a:extLst>
          </p:cNvPr>
          <p:cNvSpPr txBox="1"/>
          <p:nvPr/>
        </p:nvSpPr>
        <p:spPr>
          <a:xfrm>
            <a:off x="4924401" y="475075"/>
            <a:ext cx="463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3C59D7-95EA-4BDB-B464-6202A347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16" y="1387762"/>
            <a:ext cx="2581275" cy="6096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5C8C62F-2F35-4FB9-A83B-42350F472039}"/>
              </a:ext>
            </a:extLst>
          </p:cNvPr>
          <p:cNvSpPr txBox="1"/>
          <p:nvPr/>
        </p:nvSpPr>
        <p:spPr>
          <a:xfrm>
            <a:off x="3557418" y="1492507"/>
            <a:ext cx="2918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labeled source examples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AEB4F8-B425-4E5E-B375-451909448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16" y="2145721"/>
            <a:ext cx="2133600" cy="571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33E581E-499F-44CC-A5CF-C9D411EE50D7}"/>
              </a:ext>
            </a:extLst>
          </p:cNvPr>
          <p:cNvSpPr txBox="1"/>
          <p:nvPr/>
        </p:nvSpPr>
        <p:spPr>
          <a:xfrm>
            <a:off x="3557418" y="2186774"/>
            <a:ext cx="350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unlabeled target examples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C2C175-210C-4EE3-800E-0F7C3203AA59}"/>
              </a:ext>
            </a:extLst>
          </p:cNvPr>
          <p:cNvSpPr txBox="1"/>
          <p:nvPr/>
        </p:nvSpPr>
        <p:spPr>
          <a:xfrm>
            <a:off x="979054" y="2708564"/>
            <a:ext cx="6908800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		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:   number of different polarities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		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:  feature generator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two different task-specific classifiers</a:t>
            </a:r>
          </a:p>
          <a:p>
            <a:pPr>
              <a:lnSpc>
                <a:spcPct val="150000"/>
              </a:lnSpc>
            </a:pP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p</a:t>
            </a:r>
            <a:r>
              <a:rPr lang="en-US" altLang="zh-CN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(y|x), 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(y|x)       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probabilistic outputs for input sample x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74"/>
    </mc:Choice>
    <mc:Fallback xmlns="">
      <p:transition spd="slow" advTm="3157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6|1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0.9|1.2|0.4|2.2|0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</TotalTime>
  <Words>1178</Words>
  <Application>Microsoft Office PowerPoint</Application>
  <PresentationFormat>宽屏</PresentationFormat>
  <Paragraphs>206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Adversarial Category Alignment Network for Cross-domain Sentiment Classification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Category Alignment Network for Cross-domain Sentiment Classification</dc:title>
  <dc:creator>T121633</dc:creator>
  <cp:lastModifiedBy>XiaoYee</cp:lastModifiedBy>
  <cp:revision>509</cp:revision>
  <dcterms:created xsi:type="dcterms:W3CDTF">2019-05-27T11:21:21Z</dcterms:created>
  <dcterms:modified xsi:type="dcterms:W3CDTF">2019-06-04T19:51:43Z</dcterms:modified>
</cp:coreProperties>
</file>