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58" r:id="rId1"/>
  </p:sldMasterIdLst>
  <p:notesMasterIdLst>
    <p:notesMasterId r:id="rId57"/>
  </p:notesMasterIdLst>
  <p:handoutMasterIdLst>
    <p:handoutMasterId r:id="rId58"/>
  </p:handoutMasterIdLst>
  <p:sldIdLst>
    <p:sldId id="261" r:id="rId2"/>
    <p:sldId id="267" r:id="rId3"/>
    <p:sldId id="281" r:id="rId4"/>
    <p:sldId id="315" r:id="rId5"/>
    <p:sldId id="282" r:id="rId6"/>
    <p:sldId id="316" r:id="rId7"/>
    <p:sldId id="278" r:id="rId8"/>
    <p:sldId id="271" r:id="rId9"/>
    <p:sldId id="328" r:id="rId10"/>
    <p:sldId id="330" r:id="rId11"/>
    <p:sldId id="331" r:id="rId12"/>
    <p:sldId id="280" r:id="rId13"/>
    <p:sldId id="296" r:id="rId14"/>
    <p:sldId id="298" r:id="rId15"/>
    <p:sldId id="299" r:id="rId16"/>
    <p:sldId id="321" r:id="rId17"/>
    <p:sldId id="346" r:id="rId18"/>
    <p:sldId id="341" r:id="rId19"/>
    <p:sldId id="347" r:id="rId20"/>
    <p:sldId id="350" r:id="rId21"/>
    <p:sldId id="333" r:id="rId22"/>
    <p:sldId id="339" r:id="rId23"/>
    <p:sldId id="340" r:id="rId24"/>
    <p:sldId id="320" r:id="rId25"/>
    <p:sldId id="302" r:id="rId26"/>
    <p:sldId id="303" r:id="rId27"/>
    <p:sldId id="304" r:id="rId28"/>
    <p:sldId id="305" r:id="rId29"/>
    <p:sldId id="306" r:id="rId30"/>
    <p:sldId id="307" r:id="rId31"/>
    <p:sldId id="318" r:id="rId32"/>
    <p:sldId id="300" r:id="rId33"/>
    <p:sldId id="334" r:id="rId34"/>
    <p:sldId id="342" r:id="rId35"/>
    <p:sldId id="343" r:id="rId36"/>
    <p:sldId id="329" r:id="rId37"/>
    <p:sldId id="273" r:id="rId38"/>
    <p:sldId id="344" r:id="rId39"/>
    <p:sldId id="310" r:id="rId40"/>
    <p:sldId id="311" r:id="rId41"/>
    <p:sldId id="313" r:id="rId42"/>
    <p:sldId id="345" r:id="rId43"/>
    <p:sldId id="325" r:id="rId44"/>
    <p:sldId id="326" r:id="rId45"/>
    <p:sldId id="283" r:id="rId46"/>
    <p:sldId id="314" r:id="rId47"/>
    <p:sldId id="284" r:id="rId48"/>
    <p:sldId id="337" r:id="rId49"/>
    <p:sldId id="291" r:id="rId50"/>
    <p:sldId id="274" r:id="rId51"/>
    <p:sldId id="317" r:id="rId52"/>
    <p:sldId id="324" r:id="rId53"/>
    <p:sldId id="323" r:id="rId54"/>
    <p:sldId id="286" r:id="rId55"/>
    <p:sldId id="336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>
          <p15:clr>
            <a:srgbClr val="A4A3A4"/>
          </p15:clr>
        </p15:guide>
        <p15:guide id="2" orient="horz" pos="391">
          <p15:clr>
            <a:srgbClr val="A4A3A4"/>
          </p15:clr>
        </p15:guide>
        <p15:guide id="3" orient="horz" pos="3975">
          <p15:clr>
            <a:srgbClr val="A4A3A4"/>
          </p15:clr>
        </p15:guide>
        <p15:guide id="4" orient="horz" pos="1030">
          <p15:clr>
            <a:srgbClr val="A4A3A4"/>
          </p15:clr>
        </p15:guide>
        <p15:guide id="5" pos="7312">
          <p15:clr>
            <a:srgbClr val="A4A3A4"/>
          </p15:clr>
        </p15:guide>
        <p15:guide id="6" pos="3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0" autoAdjust="0"/>
    <p:restoredTop sz="79327" autoAdjust="0"/>
  </p:normalViewPr>
  <p:slideViewPr>
    <p:cSldViewPr snapToGrid="0" showGuides="1">
      <p:cViewPr>
        <p:scale>
          <a:sx n="78" d="100"/>
          <a:sy n="78" d="100"/>
        </p:scale>
        <p:origin x="1032" y="624"/>
      </p:cViewPr>
      <p:guideLst>
        <p:guide orient="horz" pos="936"/>
        <p:guide orient="horz" pos="391"/>
        <p:guide orient="horz" pos="3975"/>
        <p:guide orient="horz" pos="1030"/>
        <p:guide pos="7312"/>
        <p:guide pos="3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0" d="100"/>
        <a:sy n="7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22" d="100"/>
          <a:sy n="122" d="100"/>
        </p:scale>
        <p:origin x="491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F9E11-F642-4BF2-B4DC-AF7D35EA7551}" type="datetimeFigureOut">
              <a:rPr lang="en-GB" smtClean="0"/>
              <a:t>07/06/2019</a:t>
            </a:fld>
            <a:endParaRPr lang="en-GB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371A3-64EC-4735-8565-D99D78279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271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2A38B-F9FA-4036-A084-652409E98F08}" type="datetimeFigureOut">
              <a:rPr lang="en-GB" smtClean="0"/>
              <a:t>07/06/2019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6F85-577F-4A92-A47F-D540A2BCC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110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Gaussian vs. Binary matrix</a:t>
            </a:r>
            <a:r>
              <a:rPr lang="en-GB" baseline="0" dirty="0" smtClean="0"/>
              <a:t> factorisation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951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Gaussian vs. Binary matrix</a:t>
            </a:r>
            <a:r>
              <a:rPr lang="en-GB" baseline="0" dirty="0" smtClean="0"/>
              <a:t> factorisation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917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Gaussian vs. Binary matrix</a:t>
            </a:r>
            <a:r>
              <a:rPr lang="en-GB" baseline="0" dirty="0" smtClean="0"/>
              <a:t> factorisation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928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Gaussian vs. Binary matrix</a:t>
            </a:r>
            <a:r>
              <a:rPr lang="en-GB" baseline="0" dirty="0" smtClean="0"/>
              <a:t> factorisation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7851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Gaussian vs. Binary matrix</a:t>
            </a:r>
            <a:r>
              <a:rPr lang="en-GB" baseline="0" dirty="0" smtClean="0"/>
              <a:t> factorisation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9909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211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Gaussian vs. Binary matrix</a:t>
            </a:r>
            <a:r>
              <a:rPr lang="en-GB" baseline="0" dirty="0" smtClean="0"/>
              <a:t> factorisation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488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Gaussian vs. Binary matrix</a:t>
            </a:r>
            <a:r>
              <a:rPr lang="en-GB" baseline="0" dirty="0" smtClean="0"/>
              <a:t> factorisation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790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9036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572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981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3783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7053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5881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8353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0538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1674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Controlling for genetic relationships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6506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0.6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2909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6943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Long</a:t>
            </a:r>
            <a:r>
              <a:rPr lang="en-GB" b="1" baseline="0" dirty="0" smtClean="0"/>
              <a:t> term goal </a:t>
            </a:r>
            <a:r>
              <a:rPr lang="mr-IN" b="1" baseline="0" dirty="0" smtClean="0"/>
              <a:t>–</a:t>
            </a:r>
            <a:r>
              <a:rPr lang="en-GB" b="1" baseline="0" dirty="0" smtClean="0"/>
              <a:t> interpretable for linguists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855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3957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2486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1828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0052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1818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Controlling for Genetic Relationships -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394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Entries in the Matrix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9675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3733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 out Phonology</a:t>
            </a:r>
          </a:p>
          <a:p>
            <a:r>
              <a:rPr lang="en-US" dirty="0" smtClean="0"/>
              <a:t>Cut down</a:t>
            </a:r>
          </a:p>
          <a:p>
            <a:endParaRPr lang="en-US" dirty="0" smtClean="0"/>
          </a:p>
          <a:p>
            <a:r>
              <a:rPr lang="en-US" dirty="0" smtClean="0"/>
              <a:t>Show Norwegian/Danish language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9897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 out Phonology</a:t>
            </a:r>
          </a:p>
          <a:p>
            <a:r>
              <a:rPr lang="en-US" dirty="0" smtClean="0"/>
              <a:t>Cut down</a:t>
            </a:r>
          </a:p>
          <a:p>
            <a:endParaRPr lang="en-US" dirty="0" smtClean="0"/>
          </a:p>
          <a:p>
            <a:r>
              <a:rPr lang="en-US" dirty="0" smtClean="0"/>
              <a:t>Show Norwegian/Danish language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1461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Pictures for contributions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495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5085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Ideas +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6338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2740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 out Phonology</a:t>
            </a:r>
          </a:p>
          <a:p>
            <a:r>
              <a:rPr lang="en-US" dirty="0" smtClean="0"/>
              <a:t>Cut down</a:t>
            </a:r>
          </a:p>
          <a:p>
            <a:endParaRPr lang="en-US" dirty="0" smtClean="0"/>
          </a:p>
          <a:p>
            <a:r>
              <a:rPr lang="en-US" dirty="0" smtClean="0"/>
              <a:t>Show Norwegian/Danish language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343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360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712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1963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368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81A Order of Subject, Object and Verb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754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r>
              <a:rPr lang="en-US" baseline="0" dirty="0" smtClean="0"/>
              <a:t> with WALS, part of our motivation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Increase label size</a:t>
            </a:r>
          </a:p>
          <a:p>
            <a:endParaRPr lang="en-US" baseline="0" dirty="0" smtClean="0"/>
          </a:p>
          <a:p>
            <a:r>
              <a:rPr lang="en-US" baseline="0" dirty="0" smtClean="0"/>
              <a:t>Sparse: definition</a:t>
            </a:r>
          </a:p>
          <a:p>
            <a:r>
              <a:rPr lang="en-US" baseline="0" dirty="0" smtClean="0"/>
              <a:t>Skewed: definition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848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hyperlink" Target="http://image.ku.dk/lightbox/211/13407586855728741badb20/" TargetMode="External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designguide.ku.dk/ku/skabeloner/powerpoint/praesentationer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6408000" tIns="360000" anchor="ctr" anchorCtr="0"/>
          <a:lstStyle>
            <a:lvl1pPr marL="0" indent="0" algn="l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insert image</a:t>
            </a:r>
          </a:p>
        </p:txBody>
      </p:sp>
      <p:sp>
        <p:nvSpPr>
          <p:cNvPr id="2" name="Titel 2"/>
          <p:cNvSpPr>
            <a:spLocks noGrp="1"/>
          </p:cNvSpPr>
          <p:nvPr>
            <p:ph type="ctrTitle" hasCustomPrompt="1"/>
          </p:nvPr>
        </p:nvSpPr>
        <p:spPr>
          <a:xfrm>
            <a:off x="0" y="691815"/>
            <a:ext cx="5959476" cy="5474035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Johannes Bjerva - A Probabilistic Generative Model of Linguistic Typology - 4 June 2019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2" y="4053600"/>
            <a:ext cx="4946650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2" y="3007285"/>
            <a:ext cx="4946649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29081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588963" y="1635125"/>
            <a:ext cx="11012487" cy="4675188"/>
          </a:xfrm>
          <a:blipFill>
            <a:blip r:embed="rId2"/>
            <a:stretch>
              <a:fillRect/>
            </a:stretch>
          </a:blipFill>
        </p:spPr>
        <p:txBody>
          <a:bodyPr lIns="0" tIns="2304000" rIns="0" anchor="t" anchorCtr="0"/>
          <a:lstStyle>
            <a:lvl1pPr marL="0" indent="0" algn="ctr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2"/>
            <a:ext cx="11012486" cy="865187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Johannes Bjerva - A Probabilistic Generative Model of Linguistic Typology - 4 June 2019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167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ext label right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1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243638" y="4903567"/>
            <a:ext cx="5948362" cy="1398808"/>
          </a:xfrm>
          <a:solidFill>
            <a:srgbClr val="A31D20">
              <a:alpha val="95000"/>
            </a:srgbClr>
          </a:solidFill>
        </p:spPr>
        <p:txBody>
          <a:bodyPr lIns="252000" tIns="144000" rIns="540000" bIns="14400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Johannes Bjerva - A Probabilistic Generative Model of Linguistic Typology - 4 June 2019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550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ext label lef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1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903567"/>
            <a:ext cx="5948362" cy="1398808"/>
          </a:xfrm>
          <a:solidFill>
            <a:srgbClr val="A31D20">
              <a:alpha val="95000"/>
            </a:srgbClr>
          </a:solidFill>
        </p:spPr>
        <p:txBody>
          <a:bodyPr lIns="576000" tIns="144000" rIns="252000" bIns="14400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  <a:br>
              <a:rPr lang="en-GB" dirty="0"/>
            </a:br>
            <a:r>
              <a:rPr lang="en-GB" sz="2400" spc="100" dirty="0">
                <a:solidFill>
                  <a:schemeClr val="bg1"/>
                </a:solidFill>
                <a:latin typeface="+mj-lt"/>
                <a:cs typeface="Microsoft New Tai Lue"/>
              </a:rPr>
              <a:t/>
            </a:r>
            <a:br>
              <a:rPr lang="en-GB" sz="2400" spc="100" dirty="0">
                <a:solidFill>
                  <a:schemeClr val="bg1"/>
                </a:solidFill>
                <a:latin typeface="+mj-lt"/>
                <a:cs typeface="Microsoft New Tai Lue"/>
              </a:rPr>
            </a:br>
            <a:r>
              <a:rPr lang="en-GB" dirty="0"/>
              <a:t>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Johannes Bjerva - A Probabilistic Generative Model of Linguistic Typology - 4 June 2019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4560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label righ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1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Johannes Bjerva - A Probabilistic Generative Model of Linguistic Typology - 4 June 2019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6243638" y="2036763"/>
            <a:ext cx="5948362" cy="4265612"/>
          </a:xfrm>
          <a:solidFill>
            <a:schemeClr val="accent1">
              <a:alpha val="95000"/>
            </a:schemeClr>
          </a:solidFill>
        </p:spPr>
        <p:txBody>
          <a:bodyPr lIns="252000" tIns="144000" rIns="540000" bIns="144000"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  <a:lvl2pPr marL="719138" indent="-357188">
              <a:defRPr>
                <a:solidFill>
                  <a:schemeClr val="bg1"/>
                </a:solidFill>
              </a:defRPr>
            </a:lvl2pPr>
            <a:lvl3pPr marL="719138" indent="-358775">
              <a:defRPr>
                <a:solidFill>
                  <a:schemeClr val="bg1"/>
                </a:solidFill>
              </a:defRPr>
            </a:lvl3pPr>
            <a:lvl4pPr marL="719138" indent="-358775">
              <a:defRPr>
                <a:solidFill>
                  <a:schemeClr val="bg1"/>
                </a:solidFill>
              </a:defRPr>
            </a:lvl4pPr>
            <a:lvl5pPr marL="719138" indent="-35877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58010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label lef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1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6408000" tIns="360000" rIns="0" anchor="ctr" anchorCtr="0"/>
          <a:lstStyle>
            <a:lvl1pPr marL="0" indent="0" algn="l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insert image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Johannes Bjerva - A Probabilistic Generative Model of Linguistic Typology - 4 June 2019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036763"/>
            <a:ext cx="5948362" cy="4265612"/>
          </a:xfrm>
          <a:solidFill>
            <a:schemeClr val="accent1">
              <a:alpha val="95000"/>
            </a:schemeClr>
          </a:solidFill>
        </p:spPr>
        <p:txBody>
          <a:bodyPr lIns="576000" tIns="144000" rIns="252000" bIns="144000"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  <a:lvl2pPr marL="719138" indent="-358775">
              <a:defRPr>
                <a:solidFill>
                  <a:schemeClr val="bg1"/>
                </a:solidFill>
              </a:defRPr>
            </a:lvl2pPr>
            <a:lvl3pPr marL="719138" indent="-358775">
              <a:defRPr>
                <a:solidFill>
                  <a:schemeClr val="bg1"/>
                </a:solidFill>
              </a:defRPr>
            </a:lvl3pPr>
            <a:lvl4pPr marL="719138" indent="-358775">
              <a:defRPr>
                <a:solidFill>
                  <a:schemeClr val="bg1"/>
                </a:solidFill>
              </a:defRPr>
            </a:lvl4pPr>
            <a:lvl5pPr marL="719138" indent="-35877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 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47276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ital bullet list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Johannes Bjerva - A Probabilistic Generative Model of Linguistic Typology - 4 June 2019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588963" y="620713"/>
            <a:ext cx="11012487" cy="5682589"/>
          </a:xfrm>
          <a:noFill/>
        </p:spPr>
        <p:txBody>
          <a:bodyPr lIns="0" tIns="0" rIns="0" bIns="0"/>
          <a:lstStyle>
            <a:lvl1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87839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felt 8"/>
          <p:cNvSpPr txBox="1"/>
          <p:nvPr userDrawn="1"/>
        </p:nvSpPr>
        <p:spPr>
          <a:xfrm>
            <a:off x="421280" y="612884"/>
            <a:ext cx="11676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Johannes Bjerva - A Probabilistic Generative Model of Linguistic Typology - 4 June 2019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588963" y="1628775"/>
            <a:ext cx="11012487" cy="4114799"/>
          </a:xfrm>
          <a:noFill/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2712" y="5934971"/>
            <a:ext cx="11019496" cy="36740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Name, source</a:t>
            </a:r>
          </a:p>
        </p:txBody>
      </p:sp>
    </p:spTree>
    <p:extLst>
      <p:ext uri="{BB962C8B-B14F-4D97-AF65-F5344CB8AC3E}">
        <p14:creationId xmlns:p14="http://schemas.microsoft.com/office/powerpoint/2010/main" val="414296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mirrored tex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Johannes Bjerva - A Probabilistic Generative Model of Linguistic Typology - 4 June 2019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588964" y="1628775"/>
            <a:ext cx="5358535" cy="4674527"/>
          </a:xfrm>
          <a:noFill/>
        </p:spPr>
        <p:txBody>
          <a:bodyPr lIns="0" tIns="0" rIns="0" bIns="0"/>
          <a:lstStyle>
            <a:lvl1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6" hasCustomPrompt="1"/>
          </p:nvPr>
        </p:nvSpPr>
        <p:spPr>
          <a:xfrm>
            <a:off x="6244503" y="1628775"/>
            <a:ext cx="5356948" cy="4674527"/>
          </a:xfr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8635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27308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Johannes Bjerva - A Probabilistic Generative Model of Linguistic Typology - 4 June 2019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1628775"/>
            <a:ext cx="11012487" cy="4673600"/>
          </a:xfrm>
        </p:spPr>
        <p:txBody>
          <a:bodyPr anchor="t" anchorCtr="0"/>
          <a:lstStyle>
            <a:lvl1pPr>
              <a:defRPr sz="6400" b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43884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Johannes Bjerva - A Probabilistic Generative Model of Linguistic Typology - 4 June 2019</a:t>
            </a:r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0930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smal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6408000" tIns="36000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a-DK" sz="32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insert image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Johannes Bjerva - A Probabilistic Generative Model of Linguistic Typology - 4 June 2019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6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42705"/>
            <a:ext cx="4983162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  <a:br>
              <a:rPr lang="en-GB" dirty="0"/>
            </a:br>
            <a:endParaRPr lang="en-GB" dirty="0"/>
          </a:p>
        </p:txBody>
      </p:sp>
      <p:sp>
        <p:nvSpPr>
          <p:cNvPr id="9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67803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Johannes Bjerva - A Probabilistic Generative Model of Linguistic Typology - 4 June 2019</a:t>
            </a:r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545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2507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 userDrawn="1"/>
        </p:nvSpPr>
        <p:spPr>
          <a:xfrm>
            <a:off x="588964" y="613649"/>
            <a:ext cx="11012486" cy="8799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sz="3000" dirty="0">
                <a:solidFill>
                  <a:schemeClr val="tx1"/>
                </a:solidFill>
              </a:rPr>
              <a:t>User guide </a:t>
            </a:r>
            <a:r>
              <a:rPr lang="en-GB" sz="1800" dirty="0">
                <a:solidFill>
                  <a:schemeClr val="tx1"/>
                </a:solidFill>
              </a:rPr>
              <a:t>– delete before use</a:t>
            </a:r>
          </a:p>
        </p:txBody>
      </p:sp>
      <p:sp>
        <p:nvSpPr>
          <p:cNvPr id="46" name="Text Box 48"/>
          <p:cNvSpPr txBox="1">
            <a:spLocks noChangeArrowheads="1"/>
          </p:cNvSpPr>
          <p:nvPr userDrawn="1"/>
        </p:nvSpPr>
        <p:spPr bwMode="auto">
          <a:xfrm>
            <a:off x="587376" y="1640495"/>
            <a:ext cx="1750290" cy="38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UCPH PowerPoint templates</a:t>
            </a:r>
            <a:br>
              <a:rPr lang="en-GB" sz="1000" b="1" noProof="1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8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When you open PowerPoint on your UCPH computer, </a:t>
            </a:r>
            <a:r>
              <a:rPr lang="en-GB" sz="800" kern="1200" dirty="0" smtClean="0">
                <a:solidFill>
                  <a:schemeClr val="tx1"/>
                </a:solidFill>
                <a:effectLst/>
                <a:latin typeface="Arial" charset="0"/>
                <a:ea typeface="Calibri" panose="020F0502020204030204" pitchFamily="34" charset="0"/>
                <a:cs typeface="Times New Roman" panose="02020603050405020304" pitchFamily="18" charset="0"/>
              </a:rPr>
              <a:t>PowerPoint opens </a:t>
            </a:r>
            <a:r>
              <a:rPr lang="en-GB" sz="8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template in 4:3 format with an English UCPH logo.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sz="8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When you click on the UCPH tab in the toolbar, click "Select Template" to choose between templates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Danish and English 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4:3 and 16:9 formats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"full" or "empty" versions (in the full version there is an example of each slide type in the left-hand window)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 well as an example slide with text in English.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If you use a 'full' version, you must delete the slides you do not want to use.</a:t>
            </a:r>
            <a:br>
              <a:rPr lang="en-GB" sz="8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8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8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8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Mac users and others can download PowerPoint templates at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 smtClean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www.designguide.ku.dk/ku/skabeloner/powerpoint/praesentationer/</a:t>
            </a:r>
            <a:endParaRPr lang="en-GB" sz="800" dirty="0">
              <a:solidFill>
                <a:schemeClr val="accent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 Box 48"/>
          <p:cNvSpPr txBox="1">
            <a:spLocks noChangeArrowheads="1"/>
          </p:cNvSpPr>
          <p:nvPr userDrawn="1"/>
        </p:nvSpPr>
        <p:spPr bwMode="auto">
          <a:xfrm>
            <a:off x="2570384" y="3966227"/>
            <a:ext cx="1755548" cy="176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 your unit name (e.g. your department), page numbers and the date</a:t>
            </a:r>
            <a:br>
              <a:rPr lang="en-GB" sz="1000" b="1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8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Click on </a:t>
            </a:r>
            <a:r>
              <a:rPr lang="en-GB" sz="8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Insert</a:t>
            </a:r>
            <a:r>
              <a:rPr lang="en-GB" sz="8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in the top menu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8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Select </a:t>
            </a:r>
            <a:r>
              <a:rPr lang="en-GB" sz="8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Header and Footer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8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Fill in the fields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8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Select </a:t>
            </a:r>
            <a:r>
              <a:rPr lang="en-GB" sz="8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en-GB" sz="8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all </a:t>
            </a:r>
            <a:r>
              <a:rPr lang="en-GB" sz="8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 </a:t>
            </a:r>
            <a:r>
              <a:rPr lang="en-GB" sz="8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en-GB" sz="8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if it is only to be used on a single slide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information goes on the right-hand side of the page in the grey top bar.</a:t>
            </a:r>
            <a:endParaRPr lang="en-GB" sz="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Text Box 48"/>
          <p:cNvSpPr txBox="1">
            <a:spLocks noChangeArrowheads="1"/>
          </p:cNvSpPr>
          <p:nvPr userDrawn="1"/>
        </p:nvSpPr>
        <p:spPr bwMode="auto">
          <a:xfrm>
            <a:off x="587375" y="5688880"/>
            <a:ext cx="18995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new slide (2010 + 2013 and 2016 version) </a:t>
            </a:r>
            <a:br>
              <a:rPr lang="en-GB" sz="1000" b="1" noProof="1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1" noProof="1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800" b="0" noProof="1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800" b="1" noProof="1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endParaRPr lang="en-GB" altLang="da-DK" sz="8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9" name="Billede 4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7637" y="2896656"/>
            <a:ext cx="395416" cy="126627"/>
          </a:xfrm>
          <a:prstGeom prst="rect">
            <a:avLst/>
          </a:prstGeom>
        </p:spPr>
      </p:pic>
      <p:sp>
        <p:nvSpPr>
          <p:cNvPr id="50" name="Text Box 48"/>
          <p:cNvSpPr txBox="1">
            <a:spLocks noChangeArrowheads="1"/>
          </p:cNvSpPr>
          <p:nvPr userDrawn="1"/>
        </p:nvSpPr>
        <p:spPr bwMode="auto">
          <a:xfrm>
            <a:off x="2570384" y="2582327"/>
            <a:ext cx="162424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Replace slide type</a:t>
            </a:r>
            <a:br>
              <a:rPr lang="en-GB" sz="1000" b="1" noProof="1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1" noProof="1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800" noProof="1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800" b="1" noProof="1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800" b="1" baseline="0" noProof="1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800" baseline="0" noProof="1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Select </a:t>
            </a:r>
            <a:r>
              <a:rPr lang="en-GB" altLang="da-DK" sz="800" b="1" baseline="0" noProof="1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en-GB" altLang="da-DK" sz="800" baseline="0" noProof="1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the layout of your current slide.</a:t>
            </a:r>
            <a:endParaRPr lang="en-GB" altLang="da-DK" sz="80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1" name="Text Box 48"/>
          <p:cNvSpPr txBox="1">
            <a:spLocks noChangeArrowheads="1"/>
          </p:cNvSpPr>
          <p:nvPr userDrawn="1"/>
        </p:nvSpPr>
        <p:spPr bwMode="auto">
          <a:xfrm>
            <a:off x="2570384" y="3315092"/>
            <a:ext cx="16346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Font</a:t>
            </a:r>
            <a:br>
              <a:rPr lang="en-GB" sz="1000" b="1" noProof="1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0" noProof="1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UCPH uses the font Microsoft New Tai Lue in PowerPoint.</a:t>
            </a:r>
            <a:endParaRPr lang="en-GB" altLang="da-DK" sz="8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2" name="Text Box 48"/>
          <p:cNvSpPr txBox="1">
            <a:spLocks noChangeArrowheads="1"/>
          </p:cNvSpPr>
          <p:nvPr userDrawn="1"/>
        </p:nvSpPr>
        <p:spPr bwMode="auto">
          <a:xfrm>
            <a:off x="4739114" y="1627125"/>
            <a:ext cx="1634624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Gridliness and Guides</a:t>
            </a:r>
            <a:br>
              <a:rPr lang="en-GB" sz="1000" b="1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see gridlines and guides</a:t>
            </a: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GB" sz="800" b="1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sz="800" b="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Click on </a:t>
            </a:r>
            <a:r>
              <a:rPr lang="en-GB" sz="800" b="1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View</a:t>
            </a: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GB" sz="800" b="1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Select </a:t>
            </a:r>
            <a:r>
              <a:rPr lang="en-GB" sz="800" b="1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Gridlines</a:t>
            </a:r>
            <a:r>
              <a:rPr lang="en-GB" sz="800" b="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and/or </a:t>
            </a:r>
            <a:r>
              <a:rPr lang="en-GB" sz="800" b="1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Guides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establish additional gridlines and guides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sz="800" b="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Hover the mouse over an existing gridline and click on the line (coordinates of the line are displayed)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Hold down the </a:t>
            </a:r>
            <a:r>
              <a:rPr lang="en-GB" sz="800" b="1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CTRL key </a:t>
            </a:r>
            <a:r>
              <a:rPr lang="en-GB" sz="800" b="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while you move the location of the line (adds a new line).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en-GB" sz="800" b="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Press Alt + F9 for a rapid display of gridlines</a:t>
            </a:r>
            <a:endParaRPr lang="en-GB" sz="800" b="0" noProof="1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3" name="Text Box 48"/>
          <p:cNvSpPr txBox="1">
            <a:spLocks noChangeArrowheads="1"/>
          </p:cNvSpPr>
          <p:nvPr userDrawn="1"/>
        </p:nvSpPr>
        <p:spPr bwMode="auto">
          <a:xfrm>
            <a:off x="4728822" y="4141417"/>
            <a:ext cx="163462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 picture</a:t>
            </a:r>
            <a:br>
              <a:rPr lang="en-GB" sz="1000" b="1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On layouts with picture placeholders: Click the icon and select </a:t>
            </a:r>
            <a:r>
              <a:rPr lang="en-GB" sz="800" b="1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text  ”Clik here to insert image” will not be visible in presentation mode.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You can find UCPH-images, which are adapted to and minimised to the 4:3 and 16:9 format via this link: </a:t>
            </a:r>
            <a:br>
              <a:rPr lang="en-GB" sz="800" b="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800" b="0" noProof="1" smtClean="0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/>
              </a:rPr>
              <a:t>http://image.ku.dk/lightbox/211/13407586855728741badb20/</a:t>
            </a:r>
            <a:r>
              <a:rPr lang="en-GB" sz="800" b="0" baseline="0" noProof="1" smtClean="0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/>
              </a:rPr>
              <a:t> </a:t>
            </a:r>
            <a:endParaRPr lang="en-GB" sz="800" b="0" noProof="1" smtClean="0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Select slide show-view to activate the link.</a:t>
            </a:r>
            <a:endParaRPr lang="en-GB" sz="800" b="0" noProof="1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4" name="Text Box 48"/>
          <p:cNvSpPr txBox="1">
            <a:spLocks noChangeArrowheads="1"/>
          </p:cNvSpPr>
          <p:nvPr userDrawn="1"/>
        </p:nvSpPr>
        <p:spPr bwMode="auto">
          <a:xfrm>
            <a:off x="6691561" y="1640495"/>
            <a:ext cx="16346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Image sizes</a:t>
            </a:r>
            <a:br>
              <a:rPr lang="en-GB" sz="1000" b="1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optimal picture sizes are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4:3-format: 1.500 x 1.073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16:9-format: 1.500 x 818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Save the images in 72 dpi and in "jpg medium quality"</a:t>
            </a:r>
            <a:endParaRPr lang="en-GB" sz="800" b="0" noProof="1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5" name="Text Box 48"/>
          <p:cNvSpPr txBox="1">
            <a:spLocks noChangeArrowheads="1"/>
          </p:cNvSpPr>
          <p:nvPr userDrawn="1"/>
        </p:nvSpPr>
        <p:spPr bwMode="auto">
          <a:xfrm>
            <a:off x="6691561" y="2720006"/>
            <a:ext cx="1634624" cy="19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Trimming pictures</a:t>
            </a:r>
            <a:br>
              <a:rPr lang="en-GB" sz="1000" b="1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1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en-GB" sz="800" b="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Click</a:t>
            </a:r>
            <a:r>
              <a:rPr lang="en-GB" sz="800" b="1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Crop </a:t>
            </a:r>
            <a:r>
              <a:rPr lang="en-GB" sz="800" b="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change the image focus/size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If you want to scale the picture, hold the </a:t>
            </a:r>
            <a:r>
              <a:rPr lang="en-GB" sz="800" b="1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SHIFT</a:t>
            </a:r>
            <a:r>
              <a:rPr lang="en-GB" sz="800" b="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button down while dragging in the image corners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GB" sz="800" b="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Right-click on the picture and select </a:t>
            </a:r>
            <a:r>
              <a:rPr lang="en-GB" sz="800" b="1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Send to back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en-GB" sz="800" b="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If you delete the picture and inserts a new, the picture may be in front of text and graphics. If this happens, you must select the image, right-click and select </a:t>
            </a:r>
            <a:r>
              <a:rPr lang="en-GB" sz="800" b="1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Send to back</a:t>
            </a:r>
            <a:endParaRPr lang="en-GB" sz="800" b="1" noProof="1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6" name="Text Box 48"/>
          <p:cNvSpPr txBox="1">
            <a:spLocks noChangeArrowheads="1"/>
          </p:cNvSpPr>
          <p:nvPr userDrawn="1"/>
        </p:nvSpPr>
        <p:spPr bwMode="auto">
          <a:xfrm>
            <a:off x="6691561" y="4765322"/>
            <a:ext cx="1634624" cy="99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Template colors</a:t>
            </a:r>
            <a:br>
              <a:rPr lang="en-GB" sz="1000" b="1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You can choose between a range of colors for backgrounds and graphs.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Right-click on the surface of which you want to change the color and then click on the paint can icon</a:t>
            </a:r>
            <a:endParaRPr lang="en-GB" sz="800" b="0" noProof="1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7" name="Text Box 48"/>
          <p:cNvSpPr txBox="1">
            <a:spLocks noChangeArrowheads="1"/>
          </p:cNvSpPr>
          <p:nvPr userDrawn="1"/>
        </p:nvSpPr>
        <p:spPr bwMode="auto">
          <a:xfrm>
            <a:off x="6691561" y="5815137"/>
            <a:ext cx="16346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Further information</a:t>
            </a:r>
            <a:br>
              <a:rPr lang="en-GB" sz="1000" b="1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See</a:t>
            </a:r>
            <a:r>
              <a:rPr lang="en-GB" sz="800" b="0" baseline="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br>
              <a:rPr lang="en-GB" sz="800" b="0" baseline="0" noProof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 smtClean="0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  <a:t>www.designguide.ku.dk/ku/</a:t>
            </a:r>
            <a:br>
              <a:rPr lang="en-GB" sz="800" b="0" noProof="1" smtClean="0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</a:br>
            <a:r>
              <a:rPr lang="en-GB" sz="800" b="0" noProof="1" smtClean="0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  <a:t>skabeloner/powerpoint/</a:t>
            </a:r>
            <a:br>
              <a:rPr lang="en-GB" sz="800" b="0" noProof="1" smtClean="0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</a:br>
            <a:r>
              <a:rPr lang="en-GB" sz="800" b="0" noProof="1" smtClean="0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  <a:t>praesentationer/</a:t>
            </a:r>
            <a:endParaRPr lang="en-GB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8" name="Billede 2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68044" y="4201412"/>
            <a:ext cx="257327" cy="275280"/>
          </a:xfrm>
          <a:prstGeom prst="rect">
            <a:avLst/>
          </a:prstGeom>
        </p:spPr>
      </p:pic>
      <p:pic>
        <p:nvPicPr>
          <p:cNvPr id="59" name="Billede 3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23538" y="2795378"/>
            <a:ext cx="288708" cy="275280"/>
          </a:xfrm>
          <a:prstGeom prst="rect">
            <a:avLst/>
          </a:prstGeom>
        </p:spPr>
      </p:pic>
      <p:pic>
        <p:nvPicPr>
          <p:cNvPr id="60" name="Billede 3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41826" y="3187789"/>
            <a:ext cx="223122" cy="228843"/>
          </a:xfrm>
          <a:prstGeom prst="rect">
            <a:avLst/>
          </a:prstGeom>
        </p:spPr>
      </p:pic>
      <p:sp>
        <p:nvSpPr>
          <p:cNvPr id="61" name="Text Box 48"/>
          <p:cNvSpPr txBox="1">
            <a:spLocks noChangeArrowheads="1"/>
          </p:cNvSpPr>
          <p:nvPr userDrawn="1"/>
        </p:nvSpPr>
        <p:spPr bwMode="auto">
          <a:xfrm>
            <a:off x="2570384" y="1666128"/>
            <a:ext cx="17681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800" b="1" baseline="0" noProof="1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800" baseline="0" noProof="1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Under the </a:t>
            </a:r>
            <a:r>
              <a:rPr lang="en-GB" altLang="da-DK" sz="800" b="1" baseline="0" noProof="1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800" baseline="0" noProof="1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 Click on the top part of the button to create a slide identical to the one selected. Click on the bottom part of the button to see a selection of possible layout choices</a:t>
            </a:r>
            <a:endParaRPr lang="en-GB" altLang="da-DK" sz="8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271879" y="1743737"/>
            <a:ext cx="243186" cy="43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9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lar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8804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</a:t>
            </a:r>
            <a:br>
              <a:rPr lang="en-GB" dirty="0"/>
            </a:br>
            <a:r>
              <a:rPr lang="en-GB" dirty="0"/>
              <a:t> </a:t>
            </a:r>
          </a:p>
        </p:txBody>
      </p:sp>
      <p:sp>
        <p:nvSpPr>
          <p:cNvPr id="2" name="Titel 2"/>
          <p:cNvSpPr>
            <a:spLocks noGrp="1"/>
          </p:cNvSpPr>
          <p:nvPr>
            <p:ph type="ctrTitle" hasCustomPrompt="1"/>
          </p:nvPr>
        </p:nvSpPr>
        <p:spPr>
          <a:xfrm>
            <a:off x="6243638" y="691815"/>
            <a:ext cx="5948362" cy="5474035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164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Johannes Bjerva - A Probabilistic Generative Model of Linguistic Typology - 4 June 2019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164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164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6622257" y="3007285"/>
            <a:ext cx="4979193" cy="72643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0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6622257" y="1020200"/>
            <a:ext cx="4977606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03454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smal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Johannes Bjerva - A Probabilistic Generative Model of Linguistic Typology - 4 June 2019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6243638" y="2271092"/>
            <a:ext cx="5948362" cy="3895200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2448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10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6622258" y="2610941"/>
            <a:ext cx="4962920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29679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eal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1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Johannes Bjerva - A Probabilistic Generative Model of Linguistic Typology - 4 June 2019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 hasCustomPrompt="1"/>
          </p:nvPr>
        </p:nvSpPr>
        <p:spPr>
          <a:xfrm>
            <a:off x="0" y="691815"/>
            <a:ext cx="5959476" cy="5474035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ct val="9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37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4" y="3007285"/>
            <a:ext cx="4946648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3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8179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eal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1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Johannes Bjerva - A Probabilistic Generative Model of Linguistic Typology - 4 June 2019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  <a:br>
              <a:rPr lang="en-GB" dirty="0"/>
            </a:br>
            <a:endParaRPr lang="en-GB" dirty="0"/>
          </a:p>
        </p:txBody>
      </p:sp>
      <p:sp>
        <p:nvSpPr>
          <p:cNvPr id="10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9068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620714"/>
            <a:ext cx="11012488" cy="865186"/>
          </a:xfrm>
        </p:spPr>
        <p:txBody>
          <a:bodyPr/>
          <a:lstStyle/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588963" y="1635125"/>
            <a:ext cx="11012488" cy="4675188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 marL="719138" indent="0">
              <a:buNone/>
              <a:defRPr/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Johannes Bjerva - A Probabilistic Generative Model of Linguistic Typology - 4 June 2019</a:t>
            </a:r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685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865186"/>
          </a:xfrm>
        </p:spPr>
        <p:txBody>
          <a:bodyPr/>
          <a:lstStyle/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35125"/>
            <a:ext cx="5358535" cy="4675187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endParaRPr lang="en-GB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6244502" y="1635125"/>
            <a:ext cx="5356948" cy="4675187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 marL="719138" indent="0">
              <a:buNone/>
              <a:defRPr lang="da-DK" dirty="0" smtClean="0"/>
            </a:lvl4pPr>
            <a:lvl5pPr>
              <a:defRPr lang="da-DK" dirty="0"/>
            </a:lvl5pPr>
            <a:lvl8pPr marL="719138" indent="0">
              <a:buNone/>
              <a:defRPr/>
            </a:lvl8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Johannes Bjerva - A Probabilistic Generative Model of Linguistic Typology - 4 June 2019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4967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6243639" y="1635125"/>
            <a:ext cx="5357812" cy="4675187"/>
          </a:xfrm>
          <a:blipFill>
            <a:blip r:embed="rId2"/>
            <a:stretch>
              <a:fillRect/>
            </a:stretch>
          </a:blipFill>
        </p:spPr>
        <p:txBody>
          <a:bodyPr lIns="0" tIns="2304000" rIns="0" anchor="t" anchorCtr="0"/>
          <a:lstStyle>
            <a:lvl1pPr marL="0" indent="0" algn="ctr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/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35125"/>
            <a:ext cx="5359398" cy="4675188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Johannes Bjerva - A Probabilistic Generative Model of Linguistic Typology - 4 June 2019</a:t>
            </a:r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7783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emf"/><Relationship Id="rId2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588965" y="620714"/>
            <a:ext cx="11012486" cy="8651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title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88964" y="1635125"/>
            <a:ext cx="11012487" cy="46751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  <a:p>
            <a:pPr lvl="1"/>
            <a:r>
              <a:rPr lang="da-DK" dirty="0"/>
              <a:t>2</a:t>
            </a:r>
          </a:p>
          <a:p>
            <a:pPr lvl="2"/>
            <a:r>
              <a:rPr lang="da-DK" dirty="0"/>
              <a:t>3</a:t>
            </a:r>
          </a:p>
          <a:p>
            <a:pPr lvl="3"/>
            <a:r>
              <a:rPr lang="da-DK" dirty="0"/>
              <a:t>4</a:t>
            </a:r>
          </a:p>
          <a:p>
            <a:pPr lvl="4"/>
            <a:r>
              <a:rPr lang="da-DK" dirty="0"/>
              <a:t>5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7" name="Rectangle 19"/>
          <p:cNvSpPr/>
          <p:nvPr userDrawn="1"/>
        </p:nvSpPr>
        <p:spPr>
          <a:xfrm>
            <a:off x="0" y="2"/>
            <a:ext cx="12192000" cy="33265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EEFEE">
                  <a:alpha val="93000"/>
                </a:srgbClr>
              </a:gs>
            </a:gsLst>
            <a:lin ang="5400000" scaled="0"/>
            <a:tileRect/>
          </a:gradFill>
          <a:ln w="381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236495" y="85745"/>
            <a:ext cx="6981162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11219691" y="85745"/>
            <a:ext cx="381759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10329111" y="85745"/>
            <a:ext cx="814976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a-DK" smtClean="0"/>
              <a:t>Johannes Bjerva - A Probabilistic Generative Model of Linguistic Typology - 4 June 2019</a:t>
            </a:r>
            <a:endParaRPr lang="da-DK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43" t="11448" r="17199" b="13844"/>
          <a:stretch/>
        </p:blipFill>
        <p:spPr>
          <a:xfrm>
            <a:off x="335534" y="63578"/>
            <a:ext cx="166516" cy="211296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94" y="96467"/>
            <a:ext cx="2332648" cy="15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2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4" r:id="rId2"/>
    <p:sldLayoutId id="2147483673" r:id="rId3"/>
    <p:sldLayoutId id="2147483671" r:id="rId4"/>
    <p:sldLayoutId id="2147483659" r:id="rId5"/>
    <p:sldLayoutId id="2147483672" r:id="rId6"/>
    <p:sldLayoutId id="2147483660" r:id="rId7"/>
    <p:sldLayoutId id="2147483662" r:id="rId8"/>
    <p:sldLayoutId id="2147483684" r:id="rId9"/>
    <p:sldLayoutId id="2147483685" r:id="rId10"/>
    <p:sldLayoutId id="2147483677" r:id="rId11"/>
    <p:sldLayoutId id="2147483675" r:id="rId12"/>
    <p:sldLayoutId id="2147483676" r:id="rId13"/>
    <p:sldLayoutId id="2147483678" r:id="rId14"/>
    <p:sldLayoutId id="2147483681" r:id="rId15"/>
    <p:sldLayoutId id="2147483682" r:id="rId16"/>
    <p:sldLayoutId id="2147483683" r:id="rId17"/>
    <p:sldLayoutId id="2147483687" r:id="rId18"/>
    <p:sldLayoutId id="2147483664" r:id="rId19"/>
    <p:sldLayoutId id="2147483665" r:id="rId20"/>
    <p:sldLayoutId id="2147483689" r:id="rId21"/>
    <p:sldLayoutId id="2147483688" r:id="rId22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kern="1200" spc="6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lang="da-DK" sz="2400" kern="1200" spc="60" baseline="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719138" marR="0" indent="-358775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da-DK" sz="2000" kern="1200" spc="60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073150" indent="-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719138" indent="354013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lang="da-DK" sz="1800" kern="1200" spc="60" baseline="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7307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935" userDrawn="1">
          <p15:clr>
            <a:srgbClr val="F26B43"/>
          </p15:clr>
        </p15:guide>
        <p15:guide id="5" pos="371" userDrawn="1">
          <p15:clr>
            <a:srgbClr val="F26B43"/>
          </p15:clr>
        </p15:guide>
        <p15:guide id="6" pos="7308" userDrawn="1">
          <p15:clr>
            <a:srgbClr val="F26B43"/>
          </p15:clr>
        </p15:guide>
        <p15:guide id="7" orient="horz" pos="1026" userDrawn="1">
          <p15:clr>
            <a:srgbClr val="F26B43"/>
          </p15:clr>
        </p15:guide>
        <p15:guide id="8" orient="horz" pos="39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tiff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tiff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tiff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tiff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tiff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5" Type="http://schemas.openxmlformats.org/officeDocument/2006/relationships/image" Target="../media/image26.tiff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47.png"/><Relationship Id="rId5" Type="http://schemas.openxmlformats.org/officeDocument/2006/relationships/image" Target="../media/image50.jpg"/><Relationship Id="rId6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27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0.jpg"/><Relationship Id="rId11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27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0.jpg"/><Relationship Id="rId11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Relationship Id="rId3" Type="http://schemas.openxmlformats.org/officeDocument/2006/relationships/image" Target="../media/image5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4.tiff"/><Relationship Id="rId5" Type="http://schemas.openxmlformats.org/officeDocument/2006/relationships/image" Target="../media/image25.tiff"/><Relationship Id="rId6" Type="http://schemas.openxmlformats.org/officeDocument/2006/relationships/image" Target="../media/image26.tiff"/><Relationship Id="rId7" Type="http://schemas.openxmlformats.org/officeDocument/2006/relationships/image" Target="../media/image27.png"/><Relationship Id="rId8" Type="http://schemas.openxmlformats.org/officeDocument/2006/relationships/image" Target="../media/image29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4" Type="http://schemas.openxmlformats.org/officeDocument/2006/relationships/image" Target="../media/image61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Relationship Id="rId11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4" Type="http://schemas.openxmlformats.org/officeDocument/2006/relationships/image" Target="../media/image70.png"/><Relationship Id="rId5" Type="http://schemas.openxmlformats.org/officeDocument/2006/relationships/image" Target="../media/image60.tiff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Relationship Id="rId3" Type="http://schemas.openxmlformats.org/officeDocument/2006/relationships/image" Target="../media/image50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3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9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9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5" Type="http://schemas.openxmlformats.org/officeDocument/2006/relationships/image" Target="../media/image26.tiff"/><Relationship Id="rId6" Type="http://schemas.openxmlformats.org/officeDocument/2006/relationships/image" Target="../media/image28.tiff"/><Relationship Id="rId7" Type="http://schemas.openxmlformats.org/officeDocument/2006/relationships/image" Target="../media/image30.tiff"/><Relationship Id="rId8" Type="http://schemas.openxmlformats.org/officeDocument/2006/relationships/image" Target="../media/image31.png"/><Relationship Id="rId9" Type="http://schemas.openxmlformats.org/officeDocument/2006/relationships/image" Target="../media/image27.png"/><Relationship Id="rId10" Type="http://schemas.openxmlformats.org/officeDocument/2006/relationships/image" Target="../media/image29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2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5" Type="http://schemas.openxmlformats.org/officeDocument/2006/relationships/image" Target="../media/image26.tiff"/><Relationship Id="rId6" Type="http://schemas.openxmlformats.org/officeDocument/2006/relationships/image" Target="../media/image30.tiff"/><Relationship Id="rId7" Type="http://schemas.openxmlformats.org/officeDocument/2006/relationships/image" Target="../media/image31.png"/><Relationship Id="rId8" Type="http://schemas.openxmlformats.org/officeDocument/2006/relationships/image" Target="../media/image27.png"/><Relationship Id="rId9" Type="http://schemas.openxmlformats.org/officeDocument/2006/relationships/image" Target="../media/image29.tiff"/><Relationship Id="rId10" Type="http://schemas.openxmlformats.org/officeDocument/2006/relationships/image" Target="../media/image28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0.tiff"/><Relationship Id="rId5" Type="http://schemas.openxmlformats.org/officeDocument/2006/relationships/image" Target="../media/image31.png"/><Relationship Id="rId6" Type="http://schemas.openxmlformats.org/officeDocument/2006/relationships/image" Target="../media/image25.tiff"/><Relationship Id="rId7" Type="http://schemas.openxmlformats.org/officeDocument/2006/relationships/image" Target="../media/image26.tiff"/><Relationship Id="rId8" Type="http://schemas.openxmlformats.org/officeDocument/2006/relationships/image" Target="../media/image27.png"/><Relationship Id="rId9" Type="http://schemas.openxmlformats.org/officeDocument/2006/relationships/image" Target="../media/image29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88963" y="4089991"/>
            <a:ext cx="4946649" cy="1094192"/>
          </a:xfrm>
        </p:spPr>
        <p:txBody>
          <a:bodyPr/>
          <a:lstStyle/>
          <a:p>
            <a:r>
              <a:rPr lang="en-GB" b="1" dirty="0" smtClean="0"/>
              <a:t>Johannes Bjerva</a:t>
            </a:r>
            <a:r>
              <a:rPr lang="en-GB" dirty="0" smtClean="0"/>
              <a:t> </a:t>
            </a:r>
          </a:p>
          <a:p>
            <a:r>
              <a:rPr lang="en-GB" dirty="0" err="1"/>
              <a:t>Yova</a:t>
            </a:r>
            <a:r>
              <a:rPr lang="en-GB" dirty="0"/>
              <a:t> </a:t>
            </a:r>
            <a:r>
              <a:rPr lang="en-GB" dirty="0" err="1"/>
              <a:t>Kementchedjhieva</a:t>
            </a:r>
            <a:endParaRPr lang="en-GB" dirty="0"/>
          </a:p>
          <a:p>
            <a:r>
              <a:rPr lang="en-GB" dirty="0" smtClean="0"/>
              <a:t>Ryan </a:t>
            </a:r>
            <a:r>
              <a:rPr lang="en-GB" dirty="0" err="1" smtClean="0"/>
              <a:t>Cotterell</a:t>
            </a:r>
            <a:endParaRPr lang="en-GB" dirty="0" smtClean="0"/>
          </a:p>
          <a:p>
            <a:r>
              <a:rPr lang="en-GB" dirty="0" smtClean="0"/>
              <a:t>Isabelle Augenstein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 Probabilistic Generative Model of Linguistic Typology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smtClean="0"/>
              <a:t>Johannes Bjerva - A Probabilistic Generative Model of Linguistic Typology - 4 June 2019</a:t>
            </a:r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1" y="2887094"/>
            <a:ext cx="2333624" cy="222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Contributions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/>
              <a:t>Greenberg’s universals are binary </a:t>
            </a:r>
            <a:r>
              <a:rPr lang="mr-IN" sz="2800" dirty="0" smtClean="0"/>
              <a:t>–</a:t>
            </a:r>
            <a:r>
              <a:rPr lang="en-GB" sz="2800" dirty="0" smtClean="0"/>
              <a:t> However, correlations are rarely 100%, so we implement a </a:t>
            </a:r>
            <a:r>
              <a:rPr lang="en-GB" sz="2800" b="1" dirty="0" smtClean="0"/>
              <a:t>probabilisation of typology</a:t>
            </a:r>
            <a:br>
              <a:rPr lang="en-GB" sz="2800" b="1" dirty="0" smtClean="0"/>
            </a:br>
            <a:endParaRPr lang="en-GB" sz="2800" b="1" dirty="0" smtClean="0"/>
          </a:p>
          <a:p>
            <a:r>
              <a:rPr lang="en-GB" sz="2800" dirty="0" smtClean="0"/>
              <a:t>Framed as typological collaborative filtering, </a:t>
            </a:r>
            <a:br>
              <a:rPr lang="en-GB" sz="2800" dirty="0" smtClean="0"/>
            </a:br>
            <a:r>
              <a:rPr lang="en-GB" sz="2800" b="1" dirty="0" smtClean="0"/>
              <a:t>exploiting correlations between languages and features</a:t>
            </a:r>
            <a:br>
              <a:rPr lang="en-GB" sz="2800" b="1" dirty="0" smtClean="0"/>
            </a:br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48670" y="85745"/>
            <a:ext cx="5395417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532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Contributions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/>
              <a:t>Greenberg’s universals are binary </a:t>
            </a:r>
            <a:r>
              <a:rPr lang="mr-IN" sz="2800" dirty="0" smtClean="0"/>
              <a:t>–</a:t>
            </a:r>
            <a:r>
              <a:rPr lang="en-GB" sz="2800" dirty="0" smtClean="0"/>
              <a:t> However, correlations are rarely 100%, so we implement a </a:t>
            </a:r>
            <a:r>
              <a:rPr lang="en-GB" sz="2800" b="1" dirty="0" smtClean="0"/>
              <a:t>probabilisation of typology</a:t>
            </a:r>
            <a:br>
              <a:rPr lang="en-GB" sz="2800" b="1" dirty="0" smtClean="0"/>
            </a:br>
            <a:endParaRPr lang="en-GB" sz="2800" b="1" dirty="0" smtClean="0"/>
          </a:p>
          <a:p>
            <a:r>
              <a:rPr lang="en-GB" sz="2800" dirty="0" smtClean="0"/>
              <a:t>Framed as typological collaborative filtering, </a:t>
            </a:r>
            <a:br>
              <a:rPr lang="en-GB" sz="2800" dirty="0" smtClean="0"/>
            </a:br>
            <a:r>
              <a:rPr lang="en-GB" sz="2800" b="1" dirty="0" smtClean="0"/>
              <a:t>exploiting </a:t>
            </a:r>
            <a:r>
              <a:rPr lang="en-GB" sz="2800" b="1" dirty="0"/>
              <a:t>correlations between languages and </a:t>
            </a:r>
            <a:r>
              <a:rPr lang="en-GB" sz="2800" b="1" dirty="0" smtClean="0"/>
              <a:t>features</a:t>
            </a:r>
            <a:br>
              <a:rPr lang="en-GB" sz="2800" b="1" dirty="0" smtClean="0"/>
            </a:br>
            <a:endParaRPr lang="en-GB" sz="2800" b="1" dirty="0" smtClean="0"/>
          </a:p>
          <a:p>
            <a:r>
              <a:rPr lang="en-GB" sz="2800" dirty="0" smtClean="0"/>
              <a:t>We exploit raw linguistic data by adding a </a:t>
            </a:r>
            <a:r>
              <a:rPr lang="en-GB" sz="2800" b="1" dirty="0" smtClean="0"/>
              <a:t>semi-supervised extension</a:t>
            </a:r>
          </a:p>
          <a:p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48670" y="85745"/>
            <a:ext cx="5395417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496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World Atlas of Language Structure (WALS)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3143" y="85745"/>
            <a:ext cx="5410944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12</a:t>
            </a:fld>
            <a:endParaRPr lang="en-GB" dirty="0"/>
          </a:p>
        </p:txBody>
      </p:sp>
      <p:pic>
        <p:nvPicPr>
          <p:cNvPr id="1027" name="Picture 3" descr="https://lh6.googleusercontent.com/CoEVdjescX01wRTpicvh0wldzOYG53R-i1wwmMRLDaQK30lYCxs5QvkO6kVKOfeJ2zRGzZ7RQwIuOnl3Y7lOIgZkhc_rCG7JRQjDI-aVE4Q8euJOOCrMOyIh-hRxvl5DUG3qrTwOSU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6438" y="-2245863"/>
            <a:ext cx="3999361" cy="20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6.googleusercontent.com/9hUgzIIJ7cv_hYmr15iDZbadhsYjLL5iRlHtGTrPMkwOZRzyVosFFOXRLeb9rTXho31wyZKXFWQt84o21QfQdr9TSrHLXWt6CO2codEqWwfNPfzz3s_vueD-FWbxvOHqw3qkF7cUyb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41370" y="1072699"/>
            <a:ext cx="7728857" cy="578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s://lh4.googleusercontent.com/fb1yurs1cwXW8GZQO4n4rVspL_EyFa3Ve93M-cL-OooNi7pF23DQqS2T7xK6ube6SmIV2TqZkcJSYgJYGIvydl01aUDknUtusnVw6Okwn-REMJiIBO-abXyIijMN49fJ69dXhXcerF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29" y="3916965"/>
            <a:ext cx="4403241" cy="279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08815" y="6361797"/>
            <a:ext cx="65614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Feature 81A </a:t>
            </a:r>
            <a:r>
              <a:rPr lang="mr-IN" sz="2200" b="1" dirty="0" smtClean="0"/>
              <a:t>–</a:t>
            </a:r>
            <a:r>
              <a:rPr lang="en-US" sz="2200" b="1" dirty="0" smtClean="0"/>
              <a:t> Order of Subject, Object and Verb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8890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World Atlas of Language Structure (WALS)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3143" y="85745"/>
            <a:ext cx="5410944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13</a:t>
            </a:fld>
            <a:endParaRPr lang="en-GB" dirty="0"/>
          </a:p>
        </p:txBody>
      </p:sp>
      <p:pic>
        <p:nvPicPr>
          <p:cNvPr id="1027" name="Picture 3" descr="https://lh6.googleusercontent.com/CoEVdjescX01wRTpicvh0wldzOYG53R-i1wwmMRLDaQK30lYCxs5QvkO6kVKOfeJ2zRGzZ7RQwIuOnl3Y7lOIgZkhc_rCG7JRQjDI-aVE4Q8euJOOCrMOyIh-hRxvl5DUG3qrTwOSU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6438" y="-2245863"/>
            <a:ext cx="3999361" cy="20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3017" y="1766499"/>
            <a:ext cx="42883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charset="2"/>
              <a:buChar char="Ø"/>
            </a:pPr>
            <a:r>
              <a:rPr lang="en-US" sz="3600" b="1" dirty="0" smtClean="0">
                <a:solidFill>
                  <a:schemeClr val="accent1"/>
                </a:solidFill>
              </a:rPr>
              <a:t>2,500 languages</a:t>
            </a:r>
          </a:p>
          <a:p>
            <a:pPr marL="571500" indent="-571500">
              <a:buFont typeface="Wingdings" charset="2"/>
              <a:buChar char="Ø"/>
            </a:pPr>
            <a:r>
              <a:rPr lang="en-US" sz="3600" b="1" dirty="0">
                <a:solidFill>
                  <a:schemeClr val="accent1"/>
                </a:solidFill>
              </a:rPr>
              <a:t>192 </a:t>
            </a:r>
            <a:r>
              <a:rPr lang="en-US" sz="3600" b="1" dirty="0" smtClean="0">
                <a:solidFill>
                  <a:schemeClr val="accent1"/>
                </a:solidFill>
              </a:rPr>
              <a:t>features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pic>
        <p:nvPicPr>
          <p:cNvPr id="11" name="Picture 4" descr="https://lh6.googleusercontent.com/9hUgzIIJ7cv_hYmr15iDZbadhsYjLL5iRlHtGTrPMkwOZRzyVosFFOXRLeb9rTXho31wyZKXFWQt84o21QfQdr9TSrHLXWt6CO2codEqWwfNPfzz3s_vueD-FWbxvOHqw3qkF7cUyb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41370" y="1072699"/>
            <a:ext cx="7728857" cy="578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s://lh4.googleusercontent.com/fb1yurs1cwXW8GZQO4n4rVspL_EyFa3Ve93M-cL-OooNi7pF23DQqS2T7xK6ube6SmIV2TqZkcJSYgJYGIvydl01aUDknUtusnVw6Okwn-REMJiIBO-abXyIijMN49fJ69dXhXcerF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29" y="3916965"/>
            <a:ext cx="4403241" cy="279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08815" y="6361797"/>
            <a:ext cx="65614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Feature 81A </a:t>
            </a:r>
            <a:r>
              <a:rPr lang="mr-IN" sz="2200" b="1" dirty="0" smtClean="0"/>
              <a:t>–</a:t>
            </a:r>
            <a:r>
              <a:rPr lang="en-US" sz="2200" b="1" dirty="0" smtClean="0"/>
              <a:t> Order of Subject, Object and Verb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41591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WALS is Sparse and Skewed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3143" y="85745"/>
            <a:ext cx="5410944" cy="176797"/>
          </a:xfrm>
        </p:spPr>
        <p:txBody>
          <a:bodyPr/>
          <a:lstStyle/>
          <a:p>
            <a:r>
              <a:rPr lang="da-DK" dirty="0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14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534" y="1064425"/>
            <a:ext cx="8588466" cy="57935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3017" y="1766499"/>
            <a:ext cx="377753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charset="2"/>
              <a:buChar char="Ø"/>
            </a:pPr>
            <a:r>
              <a:rPr lang="en-US" sz="2400" b="1" dirty="0" smtClean="0">
                <a:solidFill>
                  <a:schemeClr val="accent1"/>
                </a:solidFill>
              </a:rPr>
              <a:t>Sparse: </a:t>
            </a:r>
            <a:br>
              <a:rPr lang="en-US" sz="2400" b="1" dirty="0" smtClean="0">
                <a:solidFill>
                  <a:schemeClr val="accent1"/>
                </a:solidFill>
              </a:rPr>
            </a:br>
            <a:r>
              <a:rPr lang="en-US" sz="2400" b="1" dirty="0" smtClean="0">
                <a:solidFill>
                  <a:schemeClr val="accent1"/>
                </a:solidFill>
              </a:rPr>
              <a:t>Most languages are covered by only a handful of features</a:t>
            </a:r>
            <a:br>
              <a:rPr lang="en-US" sz="2400" b="1" dirty="0" smtClean="0">
                <a:solidFill>
                  <a:schemeClr val="accent1"/>
                </a:solidFill>
              </a:rPr>
            </a:br>
            <a:r>
              <a:rPr lang="en-US" sz="2400" b="1" dirty="0" smtClean="0">
                <a:solidFill>
                  <a:schemeClr val="accent1"/>
                </a:solidFill>
              </a:rPr>
              <a:t/>
            </a:r>
            <a:br>
              <a:rPr lang="en-US" sz="2400" b="1" dirty="0" smtClean="0">
                <a:solidFill>
                  <a:schemeClr val="accent1"/>
                </a:solidFill>
              </a:rPr>
            </a:br>
            <a:endParaRPr lang="en-US" sz="2400" b="1" dirty="0" smtClean="0">
              <a:solidFill>
                <a:schemeClr val="accent1"/>
              </a:solidFill>
            </a:endParaRPr>
          </a:p>
          <a:p>
            <a:pPr marL="571500" indent="-571500">
              <a:buFont typeface="Wingdings" charset="2"/>
              <a:buChar char="Ø"/>
            </a:pPr>
            <a:r>
              <a:rPr lang="en-US" sz="2400" b="1" dirty="0" smtClean="0">
                <a:solidFill>
                  <a:schemeClr val="accent1"/>
                </a:solidFill>
              </a:rPr>
              <a:t>Skewed: </a:t>
            </a:r>
            <a:br>
              <a:rPr lang="en-US" sz="2400" b="1" dirty="0" smtClean="0">
                <a:solidFill>
                  <a:schemeClr val="accent1"/>
                </a:solidFill>
              </a:rPr>
            </a:br>
            <a:r>
              <a:rPr lang="en-US" sz="2400" b="1" dirty="0" smtClean="0">
                <a:solidFill>
                  <a:schemeClr val="accent1"/>
                </a:solidFill>
              </a:rPr>
              <a:t>A few features have much wider coverage than others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4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World Atlas of Language Structure (WALS)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3143" y="85745"/>
            <a:ext cx="5410944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15</a:t>
            </a:fld>
            <a:endParaRPr lang="en-GB" dirty="0"/>
          </a:p>
        </p:txBody>
      </p:sp>
      <p:pic>
        <p:nvPicPr>
          <p:cNvPr id="1027" name="Picture 3" descr="https://lh6.googleusercontent.com/CoEVdjescX01wRTpicvh0wldzOYG53R-i1wwmMRLDaQK30lYCxs5QvkO6kVKOfeJ2zRGzZ7RQwIuOnl3Y7lOIgZkhc_rCG7JRQjDI-aVE4Q8euJOOCrMOyIh-hRxvl5DUG3qrTwOSU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6438" y="-2245863"/>
            <a:ext cx="3999361" cy="20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3017" y="1766499"/>
            <a:ext cx="407034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charset="2"/>
              <a:buChar char="Ø"/>
            </a:pPr>
            <a:r>
              <a:rPr lang="en-US" sz="3600" strike="sngStrike" dirty="0" smtClean="0">
                <a:solidFill>
                  <a:schemeClr val="accent1"/>
                </a:solidFill>
              </a:rPr>
              <a:t>2,500 languages</a:t>
            </a:r>
            <a:br>
              <a:rPr lang="en-US" sz="3600" strike="sngStrike" dirty="0" smtClean="0">
                <a:solidFill>
                  <a:schemeClr val="accent1"/>
                </a:solidFill>
              </a:rPr>
            </a:br>
            <a:r>
              <a:rPr lang="en-US" sz="3600" b="1" dirty="0" smtClean="0">
                <a:solidFill>
                  <a:schemeClr val="accent1"/>
                </a:solidFill>
              </a:rPr>
              <a:t>800 languages</a:t>
            </a:r>
          </a:p>
          <a:p>
            <a:pPr marL="571500" indent="-571500">
              <a:buFont typeface="Wingdings" charset="2"/>
              <a:buChar char="Ø"/>
            </a:pPr>
            <a:r>
              <a:rPr lang="en-US" sz="3600" strike="sngStrike" dirty="0">
                <a:solidFill>
                  <a:schemeClr val="accent1"/>
                </a:solidFill>
              </a:rPr>
              <a:t>192 </a:t>
            </a:r>
            <a:r>
              <a:rPr lang="en-US" sz="3600" strike="sngStrike" dirty="0" smtClean="0">
                <a:solidFill>
                  <a:schemeClr val="accent1"/>
                </a:solidFill>
              </a:rPr>
              <a:t>features</a:t>
            </a:r>
            <a:br>
              <a:rPr lang="en-US" sz="3600" strike="sngStrike" dirty="0" smtClean="0">
                <a:solidFill>
                  <a:schemeClr val="accent1"/>
                </a:solidFill>
              </a:rPr>
            </a:br>
            <a:r>
              <a:rPr lang="en-US" sz="3600" b="1" dirty="0" smtClean="0">
                <a:solidFill>
                  <a:schemeClr val="accent1"/>
                </a:solidFill>
              </a:rPr>
              <a:t>160 features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6629" y="2818649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b="1" dirty="0">
              <a:solidFill>
                <a:schemeClr val="accent1"/>
              </a:solidFill>
            </a:endParaRPr>
          </a:p>
        </p:txBody>
      </p:sp>
      <p:pic>
        <p:nvPicPr>
          <p:cNvPr id="11" name="Picture 4" descr="https://lh6.googleusercontent.com/9hUgzIIJ7cv_hYmr15iDZbadhsYjLL5iRlHtGTrPMkwOZRzyVosFFOXRLeb9rTXho31wyZKXFWQt84o21QfQdr9TSrHLXWt6CO2codEqWwfNPfzz3s_vueD-FWbxvOHqw3qkF7cUyb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41370" y="1072699"/>
            <a:ext cx="7728857" cy="578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s://lh4.googleusercontent.com/fb1yurs1cwXW8GZQO4n4rVspL_EyFa3Ve93M-cL-OooNi7pF23DQqS2T7xK6ube6SmIV2TqZkcJSYgJYGIvydl01aUDknUtusnVw6Okwn-REMJiIBO-abXyIijMN49fJ69dXhXcerF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29" y="3916965"/>
            <a:ext cx="4403241" cy="279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08815" y="6361797"/>
            <a:ext cx="65614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Feature 81A </a:t>
            </a:r>
            <a:r>
              <a:rPr lang="mr-IN" sz="2200" b="1" dirty="0" smtClean="0"/>
              <a:t>–</a:t>
            </a:r>
            <a:r>
              <a:rPr lang="en-US" sz="2200" b="1" dirty="0" smtClean="0"/>
              <a:t> Order of Subject, Object and Verb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88993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Probabilistic Typology as Matrix Factorisation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3143" y="85745"/>
            <a:ext cx="5410944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810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2 2"/>
          <p:cNvSpPr/>
          <p:nvPr/>
        </p:nvSpPr>
        <p:spPr>
          <a:xfrm rot="20297226">
            <a:off x="2081337" y="2531203"/>
            <a:ext cx="8322280" cy="2976137"/>
          </a:xfrm>
          <a:prstGeom prst="irregularSeal2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Probabilistic Typology as Matrix Factorisation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3143" y="85745"/>
            <a:ext cx="5410944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17</a:t>
            </a:fld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292664" y="3609813"/>
            <a:ext cx="1359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4"/>
                </a:solidFill>
              </a:rPr>
              <a:t>Users</a:t>
            </a:r>
            <a:endParaRPr lang="en-US" sz="3600" b="1" dirty="0">
              <a:solidFill>
                <a:schemeClr val="accent4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93016" y="1485900"/>
            <a:ext cx="1744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4"/>
                </a:solidFill>
              </a:rPr>
              <a:t>Movies</a:t>
            </a:r>
            <a:endParaRPr lang="en-US" sz="3600" b="1" dirty="0">
              <a:solidFill>
                <a:schemeClr val="accent4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966" y="1328059"/>
            <a:ext cx="1318977" cy="6894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140505">
            <a:off x="3552775" y="3572072"/>
            <a:ext cx="5194051" cy="830997"/>
          </a:xfrm>
          <a:prstGeom prst="rect">
            <a:avLst/>
          </a:prstGeom>
          <a:noFill/>
          <a:effectLst>
            <a:glow>
              <a:schemeClr val="accent1"/>
            </a:glow>
            <a:softEdge rad="0"/>
          </a:effectLst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4"/>
                </a:solidFill>
              </a:rPr>
              <a:t>Netflix Challenge</a:t>
            </a:r>
            <a:endParaRPr lang="en-US" sz="4800" b="1" dirty="0">
              <a:solidFill>
                <a:schemeClr val="accent4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5937">
            <a:off x="190703" y="1440949"/>
            <a:ext cx="2209923" cy="124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3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Probabilistic Typology as Matrix Factorisation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3143" y="85745"/>
            <a:ext cx="5410944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18</a:t>
            </a:fld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2544184" y="3979611"/>
            <a:ext cx="1359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4"/>
                </a:solidFill>
              </a:rPr>
              <a:t>Users</a:t>
            </a:r>
            <a:endParaRPr lang="en-US" sz="3600" b="1" dirty="0">
              <a:solidFill>
                <a:schemeClr val="accent4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966" y="1328059"/>
            <a:ext cx="1318977" cy="6894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5937">
            <a:off x="190703" y="1440949"/>
            <a:ext cx="2209923" cy="12430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935" y="3195724"/>
            <a:ext cx="794165" cy="7941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5921" y="3961438"/>
            <a:ext cx="794165" cy="7941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935" y="4697016"/>
            <a:ext cx="794165" cy="7941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202" y="5472979"/>
            <a:ext cx="794165" cy="7941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432681">
            <a:off x="7386677" y="2500521"/>
            <a:ext cx="3220695" cy="9231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2454">
            <a:off x="4788877" y="2697727"/>
            <a:ext cx="3256030" cy="578834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 rot="16200000">
            <a:off x="-273740" y="4480034"/>
            <a:ext cx="10697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3000" b="1" dirty="0" smtClean="0">
                <a:solidFill>
                  <a:srgbClr val="37AAED"/>
                </a:solidFill>
                <a:latin typeface="Calibri"/>
                <a:ea typeface="ＭＳ Ｐゴシック" charset="0"/>
                <a:cs typeface="Times New Roman"/>
                <a:sym typeface="Arial"/>
                <a:rtl val="0"/>
              </a:rPr>
              <a:t>Users</a:t>
            </a:r>
            <a:endParaRPr lang="en-US" sz="3000" b="1" dirty="0">
              <a:solidFill>
                <a:srgbClr val="37AAED"/>
              </a:solidFill>
              <a:latin typeface="Calibri"/>
              <a:ea typeface="ＭＳ Ｐゴシック" charset="0"/>
              <a:cs typeface="Times New Roman"/>
              <a:sym typeface="Arial"/>
              <a:rtl val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527806" y="1065694"/>
            <a:ext cx="13524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3000" b="1" dirty="0" smtClean="0">
                <a:solidFill>
                  <a:srgbClr val="FF0000"/>
                </a:solidFill>
                <a:latin typeface="Calibri"/>
                <a:ea typeface="ＭＳ Ｐゴシック" charset="0"/>
                <a:cs typeface="Times New Roman"/>
                <a:sym typeface="Arial"/>
                <a:rtl val="0"/>
              </a:rPr>
              <a:t>Movies</a:t>
            </a:r>
            <a:endParaRPr lang="en-US" sz="3000" b="1" dirty="0">
              <a:solidFill>
                <a:srgbClr val="FF0000"/>
              </a:solidFill>
              <a:latin typeface="Calibri"/>
              <a:ea typeface="ＭＳ Ｐゴシック" charset="0"/>
              <a:cs typeface="Times New Roman"/>
              <a:sym typeface="Arial"/>
              <a:rtl val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527806" y="4354596"/>
            <a:ext cx="13578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3000" b="1" dirty="0" smtClean="0">
                <a:solidFill>
                  <a:srgbClr val="7030A0"/>
                </a:solidFill>
                <a:latin typeface="Calibri"/>
                <a:ea typeface="ＭＳ Ｐゴシック" charset="0"/>
                <a:cs typeface="Times New Roman"/>
                <a:sym typeface="Arial"/>
                <a:rtl val="0"/>
              </a:rPr>
              <a:t>Ratings</a:t>
            </a:r>
            <a:endParaRPr lang="en-US" sz="3000" b="1" dirty="0">
              <a:solidFill>
                <a:srgbClr val="7030A0"/>
              </a:solidFill>
              <a:latin typeface="Calibri"/>
              <a:ea typeface="ＭＳ Ｐゴシック" charset="0"/>
              <a:cs typeface="Times New Roman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89899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Probabilistic Typology as Matrix Factorisation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3143" y="85745"/>
            <a:ext cx="5410944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19</a:t>
            </a:fld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2544184" y="3979611"/>
            <a:ext cx="1359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4"/>
                </a:solidFill>
              </a:rPr>
              <a:t>Users</a:t>
            </a:r>
            <a:endParaRPr lang="en-US" sz="3600" b="1" dirty="0">
              <a:solidFill>
                <a:schemeClr val="accent4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966" y="1328059"/>
            <a:ext cx="1318977" cy="6894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5937">
            <a:off x="190703" y="1440949"/>
            <a:ext cx="2209923" cy="12430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935" y="3195724"/>
            <a:ext cx="794165" cy="7941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5921" y="3961438"/>
            <a:ext cx="794165" cy="7941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935" y="4697016"/>
            <a:ext cx="794165" cy="7941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202" y="5472979"/>
            <a:ext cx="794165" cy="7941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432681">
            <a:off x="7386677" y="2500521"/>
            <a:ext cx="3220695" cy="9231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2454">
            <a:off x="4788877" y="2697727"/>
            <a:ext cx="3256030" cy="57883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893641" y="3468545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-37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57947" y="3485248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29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68142" y="3468545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19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06569" y="3468544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29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93641" y="4071943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-36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40600" y="4082618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67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50984" y="4095054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77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90260" y="4095054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22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68474" y="4826379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-24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15038" y="4813609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74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806569" y="4826379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12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79771" y="5577203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-79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68474" y="5577203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-52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767750" y="5577203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-39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741342" y="3468544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-20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879676" y="4095053"/>
            <a:ext cx="43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-5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891018" y="5577202"/>
            <a:ext cx="43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-9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827973" y="345831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2</a:t>
            </a: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9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774869" y="4803374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1</a:t>
            </a: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4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883073" y="5566968"/>
            <a:ext cx="43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-3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51" name="TextBox 50"/>
          <p:cNvSpPr txBox="1"/>
          <p:nvPr/>
        </p:nvSpPr>
        <p:spPr>
          <a:xfrm rot="16200000">
            <a:off x="-267877" y="4480034"/>
            <a:ext cx="10579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3000" dirty="0" smtClean="0">
                <a:solidFill>
                  <a:srgbClr val="37AAED"/>
                </a:solidFill>
                <a:latin typeface="Calibri"/>
                <a:ea typeface="ＭＳ Ｐゴシック" charset="0"/>
                <a:cs typeface="Times New Roman"/>
                <a:sym typeface="Arial"/>
                <a:rtl val="0"/>
              </a:rPr>
              <a:t>Users</a:t>
            </a:r>
            <a:endParaRPr lang="en-US" sz="3000" dirty="0">
              <a:solidFill>
                <a:srgbClr val="37AAED"/>
              </a:solidFill>
              <a:latin typeface="Calibri"/>
              <a:ea typeface="ＭＳ Ｐゴシック" charset="0"/>
              <a:cs typeface="Times New Roman"/>
              <a:sym typeface="Arial"/>
              <a:rtl val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527806" y="1065694"/>
            <a:ext cx="13524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3000" b="1" dirty="0" smtClean="0">
                <a:solidFill>
                  <a:srgbClr val="FF0000"/>
                </a:solidFill>
                <a:latin typeface="Calibri"/>
                <a:ea typeface="ＭＳ Ｐゴシック" charset="0"/>
                <a:cs typeface="Times New Roman"/>
                <a:sym typeface="Arial"/>
                <a:rtl val="0"/>
              </a:rPr>
              <a:t>Movies</a:t>
            </a:r>
            <a:endParaRPr lang="en-US" sz="3000" b="1" dirty="0">
              <a:solidFill>
                <a:srgbClr val="FF0000"/>
              </a:solidFill>
              <a:latin typeface="Calibri"/>
              <a:ea typeface="ＭＳ Ｐゴシック" charset="0"/>
              <a:cs typeface="Times New Roman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84937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Languages are different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5742709" y="85745"/>
            <a:ext cx="5401378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318" y="1414675"/>
            <a:ext cx="7146454" cy="49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0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Probabilistic Typology as Matrix Factorisation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3143" y="85745"/>
            <a:ext cx="5410944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20</a:t>
            </a:fld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2544184" y="3979611"/>
            <a:ext cx="1359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4"/>
                </a:solidFill>
              </a:rPr>
              <a:t>Users</a:t>
            </a:r>
            <a:endParaRPr lang="en-US" sz="3600" b="1" dirty="0">
              <a:solidFill>
                <a:schemeClr val="accent4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966" y="1328059"/>
            <a:ext cx="1318977" cy="6894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5937">
            <a:off x="190703" y="1440949"/>
            <a:ext cx="2209923" cy="12430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935" y="3195724"/>
            <a:ext cx="794165" cy="7941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5921" y="3961438"/>
            <a:ext cx="794165" cy="7941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935" y="4697016"/>
            <a:ext cx="794165" cy="7941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202" y="5472979"/>
            <a:ext cx="794165" cy="7941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432681">
            <a:off x="7386677" y="2500521"/>
            <a:ext cx="3220695" cy="9231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2454">
            <a:off x="4788877" y="2697727"/>
            <a:ext cx="3256030" cy="57883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893641" y="3468545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-37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57947" y="3485248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29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68142" y="3468545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19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06569" y="3468544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29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93641" y="4071943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-36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40600" y="4082618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67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50984" y="4095054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77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90260" y="4095054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22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68474" y="4826379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-24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15038" y="4813609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74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806569" y="4826379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12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79771" y="5577203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-79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68474" y="5577203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-52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767750" y="5577203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-39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741342" y="3468544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-20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879676" y="4095053"/>
            <a:ext cx="43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-5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891018" y="5577202"/>
            <a:ext cx="43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-9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827973" y="345831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2</a:t>
            </a: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9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774869" y="4803374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1</a:t>
            </a: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4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883073" y="5566968"/>
            <a:ext cx="43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-3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51" name="TextBox 50"/>
          <p:cNvSpPr txBox="1"/>
          <p:nvPr/>
        </p:nvSpPr>
        <p:spPr>
          <a:xfrm rot="16200000">
            <a:off x="-267877" y="4480034"/>
            <a:ext cx="10579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3000" dirty="0" smtClean="0">
                <a:solidFill>
                  <a:srgbClr val="37AAED"/>
                </a:solidFill>
                <a:latin typeface="Calibri"/>
                <a:ea typeface="ＭＳ Ｐゴシック" charset="0"/>
                <a:cs typeface="Times New Roman"/>
                <a:sym typeface="Arial"/>
                <a:rtl val="0"/>
              </a:rPr>
              <a:t>Users</a:t>
            </a:r>
            <a:endParaRPr lang="en-US" sz="3000" dirty="0">
              <a:solidFill>
                <a:srgbClr val="37AAED"/>
              </a:solidFill>
              <a:latin typeface="Calibri"/>
              <a:ea typeface="ＭＳ Ｐゴシック" charset="0"/>
              <a:cs typeface="Times New Roman"/>
              <a:sym typeface="Arial"/>
              <a:rtl val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258902" y="1645305"/>
            <a:ext cx="9895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-6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-3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2</a:t>
            </a:r>
            <a:endParaRPr lang="en-US" sz="2200" dirty="0">
              <a:solidFill>
                <a:srgbClr val="9C0001">
                  <a:lumMod val="60000"/>
                  <a:lumOff val="40000"/>
                </a:srgbClr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54" name="TextBox 53"/>
          <p:cNvSpPr txBox="1"/>
          <p:nvPr/>
        </p:nvSpPr>
        <p:spPr>
          <a:xfrm rot="5400000">
            <a:off x="4757120" y="1242089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516668" y="1647567"/>
            <a:ext cx="9965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 9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-2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1</a:t>
            </a:r>
            <a:endParaRPr lang="en-US" sz="2200" dirty="0">
              <a:solidFill>
                <a:srgbClr val="9C0001">
                  <a:lumMod val="60000"/>
                  <a:lumOff val="40000"/>
                </a:srgbClr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56" name="TextBox 55"/>
          <p:cNvSpPr txBox="1"/>
          <p:nvPr/>
        </p:nvSpPr>
        <p:spPr>
          <a:xfrm rot="5400000">
            <a:off x="6018886" y="1232373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204454" y="1664743"/>
            <a:ext cx="9783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 9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-7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2</a:t>
            </a:r>
            <a:endParaRPr lang="en-US" sz="2200" dirty="0">
              <a:solidFill>
                <a:srgbClr val="9C0001">
                  <a:lumMod val="60000"/>
                  <a:lumOff val="40000"/>
                </a:srgbClr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58" name="TextBox 57"/>
          <p:cNvSpPr txBox="1"/>
          <p:nvPr/>
        </p:nvSpPr>
        <p:spPr>
          <a:xfrm rot="5400000">
            <a:off x="7672368" y="1242089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59" name="TextBox 58"/>
          <p:cNvSpPr txBox="1"/>
          <p:nvPr/>
        </p:nvSpPr>
        <p:spPr>
          <a:xfrm rot="5400000">
            <a:off x="8780442" y="1235465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527806" y="1065694"/>
            <a:ext cx="13204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30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Times New Roman"/>
                <a:sym typeface="Arial"/>
                <a:rtl val="0"/>
              </a:rPr>
              <a:t>Movies</a:t>
            </a:r>
            <a:endParaRPr lang="en-US" sz="3000" dirty="0">
              <a:solidFill>
                <a:srgbClr val="FF0000"/>
              </a:solidFill>
              <a:latin typeface="Calibri"/>
              <a:ea typeface="ＭＳ Ｐゴシック" charset="0"/>
              <a:cs typeface="Times New Roman"/>
              <a:sym typeface="Arial"/>
              <a:rtl val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291475" y="1650659"/>
            <a:ext cx="974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 4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3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-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2</a:t>
            </a:r>
            <a:endParaRPr lang="en-US" sz="2200" dirty="0">
              <a:solidFill>
                <a:srgbClr val="9C0001">
                  <a:lumMod val="60000"/>
                  <a:lumOff val="40000"/>
                </a:srgbClr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3425" y="3458310"/>
            <a:ext cx="11288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hangingPunct="1">
              <a:spcBef>
                <a:spcPct val="0"/>
              </a:spcBef>
              <a:buClrTx/>
              <a:buSzTx/>
              <a:buFontTx/>
              <a:buNone/>
              <a:tabLst>
                <a:tab pos="225425" algn="l"/>
              </a:tabLst>
            </a:pPr>
            <a:r>
              <a:rPr lang="en-US" sz="2200" dirty="0" smtClean="0">
                <a:solidFill>
                  <a:srgbClr val="0C5986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[ 4  1 -5]</a:t>
            </a:r>
          </a:p>
          <a:p>
            <a:pPr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2200" dirty="0">
              <a:solidFill>
                <a:srgbClr val="0C5986">
                  <a:lumMod val="60000"/>
                  <a:lumOff val="40000"/>
                </a:srgbClr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13788" y="4197177"/>
            <a:ext cx="11288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 smtClean="0">
                <a:solidFill>
                  <a:srgbClr val="0C5986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[ 7 -2  0]</a:t>
            </a:r>
            <a:endParaRPr lang="en-US" sz="2200" dirty="0">
              <a:solidFill>
                <a:srgbClr val="0C5986">
                  <a:lumMod val="60000"/>
                  <a:lumOff val="40000"/>
                </a:srgbClr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0276" y="4948745"/>
            <a:ext cx="11288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 smtClean="0">
                <a:solidFill>
                  <a:srgbClr val="37AAED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[ 6 -2  3]</a:t>
            </a:r>
          </a:p>
          <a:p>
            <a:pPr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2200" dirty="0">
              <a:solidFill>
                <a:srgbClr val="37AAED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21141" y="5607980"/>
            <a:ext cx="11288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 smtClean="0">
                <a:solidFill>
                  <a:srgbClr val="0C5986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[-9  1  4]</a:t>
            </a:r>
            <a:endParaRPr lang="en-US" sz="2200" dirty="0">
              <a:solidFill>
                <a:srgbClr val="0C5986">
                  <a:lumMod val="60000"/>
                  <a:lumOff val="40000"/>
                </a:srgbClr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48" name="TextBox 47"/>
          <p:cNvSpPr txBox="1"/>
          <p:nvPr/>
        </p:nvSpPr>
        <p:spPr>
          <a:xfrm rot="5400000">
            <a:off x="9728779" y="1224432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239812" y="1639626"/>
            <a:ext cx="974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 4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3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-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2</a:t>
            </a:r>
            <a:endParaRPr lang="en-US" sz="2200" dirty="0">
              <a:solidFill>
                <a:srgbClr val="9C0001">
                  <a:lumMod val="60000"/>
                  <a:lumOff val="40000"/>
                </a:srgbClr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50" name="TextBox 49"/>
          <p:cNvSpPr txBox="1"/>
          <p:nvPr/>
        </p:nvSpPr>
        <p:spPr>
          <a:xfrm rot="5400000">
            <a:off x="6829901" y="1242089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340934" y="1657283"/>
            <a:ext cx="974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 4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3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-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2</a:t>
            </a:r>
            <a:endParaRPr lang="en-US" sz="2200" dirty="0">
              <a:solidFill>
                <a:srgbClr val="9C0001">
                  <a:lumMod val="60000"/>
                  <a:lumOff val="40000"/>
                </a:srgbClr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66" name="TextBox 65"/>
          <p:cNvSpPr txBox="1"/>
          <p:nvPr/>
        </p:nvSpPr>
        <p:spPr>
          <a:xfrm rot="5400000">
            <a:off x="5470669" y="1242089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981702" y="1657283"/>
            <a:ext cx="974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 4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3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-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2</a:t>
            </a:r>
            <a:endParaRPr lang="en-US" sz="2200" dirty="0">
              <a:solidFill>
                <a:srgbClr val="9C0001">
                  <a:lumMod val="60000"/>
                  <a:lumOff val="40000"/>
                </a:srgbClr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69" name="TextBox 68"/>
          <p:cNvSpPr txBox="1"/>
          <p:nvPr/>
        </p:nvSpPr>
        <p:spPr>
          <a:xfrm rot="16200000">
            <a:off x="9679943" y="2727185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70" name="TextBox 69"/>
          <p:cNvSpPr txBox="1"/>
          <p:nvPr/>
        </p:nvSpPr>
        <p:spPr>
          <a:xfrm rot="16200000">
            <a:off x="8731030" y="2749928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71" name="TextBox 70"/>
          <p:cNvSpPr txBox="1"/>
          <p:nvPr/>
        </p:nvSpPr>
        <p:spPr>
          <a:xfrm rot="16200000">
            <a:off x="7655551" y="2795689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72" name="TextBox 71"/>
          <p:cNvSpPr txBox="1"/>
          <p:nvPr/>
        </p:nvSpPr>
        <p:spPr>
          <a:xfrm rot="16200000">
            <a:off x="6773850" y="2795689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73" name="TextBox 72"/>
          <p:cNvSpPr txBox="1"/>
          <p:nvPr/>
        </p:nvSpPr>
        <p:spPr>
          <a:xfrm rot="16200000">
            <a:off x="6007064" y="2749928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74" name="TextBox 73"/>
          <p:cNvSpPr txBox="1"/>
          <p:nvPr/>
        </p:nvSpPr>
        <p:spPr>
          <a:xfrm rot="16200000">
            <a:off x="5434454" y="2771700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75" name="TextBox 74"/>
          <p:cNvSpPr txBox="1"/>
          <p:nvPr/>
        </p:nvSpPr>
        <p:spPr>
          <a:xfrm rot="16200000">
            <a:off x="4748301" y="2749927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</p:spTree>
    <p:extLst>
      <p:ext uri="{BB962C8B-B14F-4D97-AF65-F5344CB8AC3E}">
        <p14:creationId xmlns:p14="http://schemas.microsoft.com/office/powerpoint/2010/main" val="113651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Matrix Completion: Collaborative Filtering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39543" y="52037"/>
            <a:ext cx="5004544" cy="210506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21</a:t>
            </a:fld>
            <a:endParaRPr lang="en-GB" dirty="0"/>
          </a:p>
        </p:txBody>
      </p:sp>
      <p:sp>
        <p:nvSpPr>
          <p:cNvPr id="16" name="Oval 15"/>
          <p:cNvSpPr/>
          <p:nvPr/>
        </p:nvSpPr>
        <p:spPr>
          <a:xfrm>
            <a:off x="3524826" y="1592288"/>
            <a:ext cx="1964863" cy="84282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3000" dirty="0" smtClean="0">
                <a:solidFill>
                  <a:srgbClr val="37AAED"/>
                </a:solidFill>
                <a:sym typeface="Arial"/>
                <a:rtl val="0"/>
              </a:rPr>
              <a:t>[1,-4,3]</a:t>
            </a:r>
            <a:endParaRPr lang="en-US" sz="3000" dirty="0">
              <a:solidFill>
                <a:srgbClr val="000000"/>
              </a:solidFill>
              <a:latin typeface="Cambria"/>
              <a:cs typeface="Cambria"/>
              <a:sym typeface="Arial"/>
              <a:rtl val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644090" y="1592288"/>
            <a:ext cx="1964863" cy="84282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3000" dirty="0" smtClean="0">
                <a:solidFill>
                  <a:srgbClr val="9C0001">
                    <a:lumMod val="60000"/>
                    <a:lumOff val="40000"/>
                  </a:srgbClr>
                </a:solidFill>
                <a:sym typeface="Arial"/>
                <a:rtl val="0"/>
              </a:rPr>
              <a:t>[-5,2,1]</a:t>
            </a:r>
            <a:endParaRPr lang="en-US" sz="3000" dirty="0">
              <a:solidFill>
                <a:srgbClr val="9C0001">
                  <a:lumMod val="60000"/>
                  <a:lumOff val="40000"/>
                </a:srgbClr>
              </a:solidFill>
              <a:latin typeface="Cambria"/>
              <a:cs typeface="Cambria"/>
              <a:sym typeface="Arial"/>
              <a:rtl val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033923" y="3003789"/>
            <a:ext cx="1964863" cy="84282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4500" dirty="0" smtClean="0">
                <a:solidFill>
                  <a:srgbClr val="660075">
                    <a:lumMod val="60000"/>
                    <a:lumOff val="40000"/>
                  </a:srgbClr>
                </a:solidFill>
                <a:cs typeface="Calibri"/>
                <a:sym typeface="Arial"/>
                <a:rtl val="0"/>
              </a:rPr>
              <a:t> -10</a:t>
            </a:r>
            <a:endParaRPr lang="en-US" sz="4500" dirty="0">
              <a:solidFill>
                <a:srgbClr val="660075">
                  <a:lumMod val="60000"/>
                  <a:lumOff val="40000"/>
                </a:srgbClr>
              </a:solidFill>
              <a:cs typeface="Calibri"/>
              <a:sym typeface="Arial"/>
              <a:rtl val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548254" y="2356367"/>
            <a:ext cx="450533" cy="78830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928821" y="2356367"/>
            <a:ext cx="560868" cy="78830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10350" y="2356367"/>
            <a:ext cx="1505540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/>
                <a:ea typeface="ＭＳ Ｐゴシック" charset="0"/>
                <a:cs typeface="Cambria"/>
                <a:sym typeface="Arial"/>
                <a:rtl val="0"/>
              </a:rPr>
              <a:t>Dot Product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ambria"/>
              <a:ea typeface="ＭＳ Ｐゴシック" charset="0"/>
              <a:cs typeface="Cambria"/>
              <a:sym typeface="Arial"/>
              <a:rtl val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490" y="1640946"/>
            <a:ext cx="794165" cy="7941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432681">
            <a:off x="8834201" y="1804874"/>
            <a:ext cx="1858306" cy="53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7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Probabilistic Typology as Matrix Factorisation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3143" y="85745"/>
            <a:ext cx="5410944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22</a:t>
            </a:fld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2544184" y="3979611"/>
            <a:ext cx="1359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4"/>
                </a:solidFill>
              </a:rPr>
              <a:t>Users</a:t>
            </a:r>
            <a:endParaRPr lang="en-US" sz="3600" b="1" dirty="0">
              <a:solidFill>
                <a:schemeClr val="accent4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966" y="1328059"/>
            <a:ext cx="1318977" cy="6894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5937">
            <a:off x="190703" y="1440949"/>
            <a:ext cx="2209923" cy="12430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935" y="3195724"/>
            <a:ext cx="794165" cy="7941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5921" y="3961438"/>
            <a:ext cx="794165" cy="7941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935" y="4697016"/>
            <a:ext cx="794165" cy="7941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202" y="5472979"/>
            <a:ext cx="794165" cy="7941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432681">
            <a:off x="7386677" y="2500521"/>
            <a:ext cx="3220695" cy="9231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2454">
            <a:off x="4788877" y="2697727"/>
            <a:ext cx="3256030" cy="57883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893641" y="3468545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-37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57947" y="3485248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29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68142" y="3468545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19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06569" y="3468544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29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93641" y="4071943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-36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40600" y="4082618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67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50984" y="4095054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77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90260" y="4095054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22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68474" y="4826379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-24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15038" y="4813609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74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806569" y="4826379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12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79771" y="5577203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-79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68474" y="5577203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-52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767750" y="5577203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-39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741342" y="3468544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-20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879676" y="4095053"/>
            <a:ext cx="43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-5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891018" y="5577202"/>
            <a:ext cx="43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-9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827973" y="345831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2</a:t>
            </a: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9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774869" y="4803374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1</a:t>
            </a: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4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883073" y="5566968"/>
            <a:ext cx="43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-3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51" name="TextBox 50"/>
          <p:cNvSpPr txBox="1"/>
          <p:nvPr/>
        </p:nvSpPr>
        <p:spPr>
          <a:xfrm rot="16200000">
            <a:off x="-267877" y="4480034"/>
            <a:ext cx="10579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3000" dirty="0" smtClean="0">
                <a:solidFill>
                  <a:srgbClr val="37AAED"/>
                </a:solidFill>
                <a:latin typeface="Calibri"/>
                <a:ea typeface="ＭＳ Ｐゴシック" charset="0"/>
                <a:cs typeface="Times New Roman"/>
                <a:sym typeface="Arial"/>
                <a:rtl val="0"/>
              </a:rPr>
              <a:t>Users</a:t>
            </a:r>
            <a:endParaRPr lang="en-US" sz="3000" dirty="0">
              <a:solidFill>
                <a:srgbClr val="37AAED"/>
              </a:solidFill>
              <a:latin typeface="Calibri"/>
              <a:ea typeface="ＭＳ Ｐゴシック" charset="0"/>
              <a:cs typeface="Times New Roman"/>
              <a:sym typeface="Arial"/>
              <a:rtl val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258902" y="1645305"/>
            <a:ext cx="9895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-6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-3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2</a:t>
            </a:r>
            <a:endParaRPr lang="en-US" sz="2200" dirty="0">
              <a:solidFill>
                <a:srgbClr val="9C0001">
                  <a:lumMod val="60000"/>
                  <a:lumOff val="40000"/>
                </a:srgbClr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54" name="TextBox 53"/>
          <p:cNvSpPr txBox="1"/>
          <p:nvPr/>
        </p:nvSpPr>
        <p:spPr>
          <a:xfrm rot="5400000">
            <a:off x="4757120" y="1242089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516668" y="1647567"/>
            <a:ext cx="9965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 9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-2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1</a:t>
            </a:r>
            <a:endParaRPr lang="en-US" sz="2200" dirty="0">
              <a:solidFill>
                <a:srgbClr val="9C0001">
                  <a:lumMod val="60000"/>
                  <a:lumOff val="40000"/>
                </a:srgbClr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56" name="TextBox 55"/>
          <p:cNvSpPr txBox="1"/>
          <p:nvPr/>
        </p:nvSpPr>
        <p:spPr>
          <a:xfrm rot="5400000">
            <a:off x="6018886" y="1232373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204454" y="1664743"/>
            <a:ext cx="9783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 9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-7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2</a:t>
            </a:r>
            <a:endParaRPr lang="en-US" sz="2200" dirty="0">
              <a:solidFill>
                <a:srgbClr val="9C0001">
                  <a:lumMod val="60000"/>
                  <a:lumOff val="40000"/>
                </a:srgbClr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58" name="TextBox 57"/>
          <p:cNvSpPr txBox="1"/>
          <p:nvPr/>
        </p:nvSpPr>
        <p:spPr>
          <a:xfrm rot="5400000">
            <a:off x="7672368" y="1242089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59" name="TextBox 58"/>
          <p:cNvSpPr txBox="1"/>
          <p:nvPr/>
        </p:nvSpPr>
        <p:spPr>
          <a:xfrm rot="5400000">
            <a:off x="8780442" y="1235465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527806" y="1065694"/>
            <a:ext cx="13204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30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Times New Roman"/>
                <a:sym typeface="Arial"/>
                <a:rtl val="0"/>
              </a:rPr>
              <a:t>Movies</a:t>
            </a:r>
            <a:endParaRPr lang="en-US" sz="3000" dirty="0">
              <a:solidFill>
                <a:srgbClr val="FF0000"/>
              </a:solidFill>
              <a:latin typeface="Calibri"/>
              <a:ea typeface="ＭＳ Ｐゴシック" charset="0"/>
              <a:cs typeface="Times New Roman"/>
              <a:sym typeface="Arial"/>
              <a:rtl val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291475" y="1650659"/>
            <a:ext cx="974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 4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3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-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2</a:t>
            </a:r>
            <a:endParaRPr lang="en-US" sz="2200" dirty="0">
              <a:solidFill>
                <a:srgbClr val="9C0001">
                  <a:lumMod val="60000"/>
                  <a:lumOff val="40000"/>
                </a:srgbClr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3425" y="3458310"/>
            <a:ext cx="11288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hangingPunct="1">
              <a:spcBef>
                <a:spcPct val="0"/>
              </a:spcBef>
              <a:buClrTx/>
              <a:buSzTx/>
              <a:buFontTx/>
              <a:buNone/>
              <a:tabLst>
                <a:tab pos="225425" algn="l"/>
              </a:tabLst>
            </a:pPr>
            <a:r>
              <a:rPr lang="en-US" sz="2200" dirty="0" smtClean="0">
                <a:solidFill>
                  <a:srgbClr val="0C5986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[ 4  1 -5]</a:t>
            </a:r>
          </a:p>
          <a:p>
            <a:pPr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2200" dirty="0">
              <a:solidFill>
                <a:srgbClr val="0C5986">
                  <a:lumMod val="60000"/>
                  <a:lumOff val="40000"/>
                </a:srgbClr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13788" y="4197177"/>
            <a:ext cx="11288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 smtClean="0">
                <a:solidFill>
                  <a:srgbClr val="0C5986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[ 7 -2  0]</a:t>
            </a:r>
            <a:endParaRPr lang="en-US" sz="2200" dirty="0">
              <a:solidFill>
                <a:srgbClr val="0C5986">
                  <a:lumMod val="60000"/>
                  <a:lumOff val="40000"/>
                </a:srgbClr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0276" y="4948745"/>
            <a:ext cx="11288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 smtClean="0">
                <a:solidFill>
                  <a:srgbClr val="37AAED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[ 6 -2  3]</a:t>
            </a:r>
          </a:p>
          <a:p>
            <a:pPr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2200" dirty="0">
              <a:solidFill>
                <a:srgbClr val="37AAED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21141" y="5607980"/>
            <a:ext cx="11288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 smtClean="0">
                <a:solidFill>
                  <a:srgbClr val="0C5986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[-9  1  4]</a:t>
            </a:r>
            <a:endParaRPr lang="en-US" sz="2200" dirty="0">
              <a:solidFill>
                <a:srgbClr val="0C5986">
                  <a:lumMod val="60000"/>
                  <a:lumOff val="40000"/>
                </a:srgbClr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48" name="TextBox 47"/>
          <p:cNvSpPr txBox="1"/>
          <p:nvPr/>
        </p:nvSpPr>
        <p:spPr>
          <a:xfrm rot="5400000">
            <a:off x="9728779" y="1224432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239812" y="1639626"/>
            <a:ext cx="974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 4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3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-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2</a:t>
            </a:r>
            <a:endParaRPr lang="en-US" sz="2200" dirty="0">
              <a:solidFill>
                <a:srgbClr val="9C0001">
                  <a:lumMod val="60000"/>
                  <a:lumOff val="40000"/>
                </a:srgbClr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50" name="TextBox 49"/>
          <p:cNvSpPr txBox="1"/>
          <p:nvPr/>
        </p:nvSpPr>
        <p:spPr>
          <a:xfrm rot="5400000">
            <a:off x="6829901" y="1242089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340934" y="1657283"/>
            <a:ext cx="974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 4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3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-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2</a:t>
            </a:r>
            <a:endParaRPr lang="en-US" sz="2200" dirty="0">
              <a:solidFill>
                <a:srgbClr val="9C0001">
                  <a:lumMod val="60000"/>
                  <a:lumOff val="40000"/>
                </a:srgbClr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66" name="TextBox 65"/>
          <p:cNvSpPr txBox="1"/>
          <p:nvPr/>
        </p:nvSpPr>
        <p:spPr>
          <a:xfrm rot="5400000">
            <a:off x="5470669" y="1242089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981702" y="1657283"/>
            <a:ext cx="974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 4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3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-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2</a:t>
            </a:r>
            <a:endParaRPr lang="en-US" sz="2200" dirty="0">
              <a:solidFill>
                <a:srgbClr val="9C0001">
                  <a:lumMod val="60000"/>
                  <a:lumOff val="40000"/>
                </a:srgbClr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69" name="TextBox 68"/>
          <p:cNvSpPr txBox="1"/>
          <p:nvPr/>
        </p:nvSpPr>
        <p:spPr>
          <a:xfrm rot="16200000">
            <a:off x="9679943" y="2727185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70" name="TextBox 69"/>
          <p:cNvSpPr txBox="1"/>
          <p:nvPr/>
        </p:nvSpPr>
        <p:spPr>
          <a:xfrm rot="16200000">
            <a:off x="8731030" y="2749928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71" name="TextBox 70"/>
          <p:cNvSpPr txBox="1"/>
          <p:nvPr/>
        </p:nvSpPr>
        <p:spPr>
          <a:xfrm rot="16200000">
            <a:off x="7655551" y="2795689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72" name="TextBox 71"/>
          <p:cNvSpPr txBox="1"/>
          <p:nvPr/>
        </p:nvSpPr>
        <p:spPr>
          <a:xfrm rot="16200000">
            <a:off x="6773850" y="2795689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73" name="TextBox 72"/>
          <p:cNvSpPr txBox="1"/>
          <p:nvPr/>
        </p:nvSpPr>
        <p:spPr>
          <a:xfrm rot="16200000">
            <a:off x="6007064" y="2749928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74" name="TextBox 73"/>
          <p:cNvSpPr txBox="1"/>
          <p:nvPr/>
        </p:nvSpPr>
        <p:spPr>
          <a:xfrm rot="16200000">
            <a:off x="5434454" y="2771700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75" name="TextBox 74"/>
          <p:cNvSpPr txBox="1"/>
          <p:nvPr/>
        </p:nvSpPr>
        <p:spPr>
          <a:xfrm rot="16200000">
            <a:off x="4748301" y="2749927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</p:spTree>
    <p:extLst>
      <p:ext uri="{BB962C8B-B14F-4D97-AF65-F5344CB8AC3E}">
        <p14:creationId xmlns:p14="http://schemas.microsoft.com/office/powerpoint/2010/main" val="107247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Probabilistic Typology as Matrix Factorisation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3143" y="85745"/>
            <a:ext cx="5410944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23</a:t>
            </a:fld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2544184" y="3979611"/>
            <a:ext cx="1359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4"/>
                </a:solidFill>
              </a:rPr>
              <a:t>Users</a:t>
            </a:r>
            <a:endParaRPr lang="en-US" sz="3600" b="1" dirty="0">
              <a:solidFill>
                <a:schemeClr val="accent4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966" y="1328059"/>
            <a:ext cx="1318977" cy="6894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5937">
            <a:off x="190703" y="1440949"/>
            <a:ext cx="2209923" cy="12430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935" y="3195724"/>
            <a:ext cx="794165" cy="7941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5921" y="3961438"/>
            <a:ext cx="794165" cy="7941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935" y="4697016"/>
            <a:ext cx="794165" cy="7941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202" y="5472979"/>
            <a:ext cx="794165" cy="7941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432681">
            <a:off x="7386677" y="2500521"/>
            <a:ext cx="3220695" cy="9231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2454">
            <a:off x="4788877" y="2697727"/>
            <a:ext cx="3256030" cy="57883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893641" y="3468545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-37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57947" y="3485248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29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68142" y="3468545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19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06569" y="3468544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29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93641" y="4071943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-36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40600" y="4082618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67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50984" y="4095054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77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90260" y="4095054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22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68474" y="4826379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-24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74347" y="4813609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1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61</a:t>
            </a:r>
            <a:endParaRPr lang="en-US" sz="2400" b="1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15038" y="4813609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74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806569" y="4826379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12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79771" y="5577203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-79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759281" y="5577202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1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-41</a:t>
            </a:r>
            <a:endParaRPr lang="en-US" sz="2400" b="1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68474" y="5577203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-52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767750" y="5577203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-39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741342" y="3468544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-20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879676" y="4095053"/>
            <a:ext cx="43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-5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82814" y="4813608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1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70</a:t>
            </a:r>
            <a:endParaRPr lang="en-US" sz="2400" b="1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891018" y="5577202"/>
            <a:ext cx="43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-9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827973" y="3458310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2</a:t>
            </a: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9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716239" y="4084819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1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-21</a:t>
            </a:r>
            <a:endParaRPr lang="en-US" sz="2400" b="1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774869" y="4803374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1</a:t>
            </a: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4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883073" y="5566968"/>
            <a:ext cx="43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7030A0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-3</a:t>
            </a:r>
            <a:endParaRPr lang="en-US" sz="2400" dirty="0">
              <a:solidFill>
                <a:srgbClr val="7030A0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51" name="TextBox 50"/>
          <p:cNvSpPr txBox="1"/>
          <p:nvPr/>
        </p:nvSpPr>
        <p:spPr>
          <a:xfrm rot="16200000">
            <a:off x="-267877" y="4480034"/>
            <a:ext cx="10579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3000" dirty="0" smtClean="0">
                <a:solidFill>
                  <a:srgbClr val="37AAED"/>
                </a:solidFill>
                <a:latin typeface="Calibri"/>
                <a:ea typeface="ＭＳ Ｐゴシック" charset="0"/>
                <a:cs typeface="Times New Roman"/>
                <a:sym typeface="Arial"/>
                <a:rtl val="0"/>
              </a:rPr>
              <a:t>Users</a:t>
            </a:r>
            <a:endParaRPr lang="en-US" sz="3000" dirty="0">
              <a:solidFill>
                <a:srgbClr val="37AAED"/>
              </a:solidFill>
              <a:latin typeface="Calibri"/>
              <a:ea typeface="ＭＳ Ｐゴシック" charset="0"/>
              <a:cs typeface="Times New Roman"/>
              <a:sym typeface="Arial"/>
              <a:rtl val="0"/>
            </a:endParaRPr>
          </a:p>
        </p:txBody>
      </p:sp>
      <p:sp>
        <p:nvSpPr>
          <p:cNvPr id="54" name="TextBox 53"/>
          <p:cNvSpPr txBox="1"/>
          <p:nvPr/>
        </p:nvSpPr>
        <p:spPr>
          <a:xfrm rot="5400000">
            <a:off x="4757120" y="1242089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56" name="TextBox 55"/>
          <p:cNvSpPr txBox="1"/>
          <p:nvPr/>
        </p:nvSpPr>
        <p:spPr>
          <a:xfrm rot="5400000">
            <a:off x="6018886" y="1232373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58" name="TextBox 57"/>
          <p:cNvSpPr txBox="1"/>
          <p:nvPr/>
        </p:nvSpPr>
        <p:spPr>
          <a:xfrm rot="5400000">
            <a:off x="7693121" y="1249637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59" name="TextBox 58"/>
          <p:cNvSpPr txBox="1"/>
          <p:nvPr/>
        </p:nvSpPr>
        <p:spPr>
          <a:xfrm rot="5400000">
            <a:off x="8780442" y="1235465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527806" y="1065694"/>
            <a:ext cx="13204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30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Times New Roman"/>
                <a:sym typeface="Arial"/>
                <a:rtl val="0"/>
              </a:rPr>
              <a:t>Movies</a:t>
            </a:r>
            <a:endParaRPr lang="en-US" sz="3000" dirty="0">
              <a:solidFill>
                <a:srgbClr val="FF0000"/>
              </a:solidFill>
              <a:latin typeface="Calibri"/>
              <a:ea typeface="ＭＳ Ｐゴシック" charset="0"/>
              <a:cs typeface="Times New Roman"/>
              <a:sym typeface="Arial"/>
              <a:rtl val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3425" y="3458310"/>
            <a:ext cx="11288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hangingPunct="1">
              <a:spcBef>
                <a:spcPct val="0"/>
              </a:spcBef>
              <a:buClrTx/>
              <a:buSzTx/>
              <a:buFontTx/>
              <a:buNone/>
              <a:tabLst>
                <a:tab pos="225425" algn="l"/>
              </a:tabLst>
            </a:pPr>
            <a:r>
              <a:rPr lang="en-US" sz="2200" dirty="0" smtClean="0">
                <a:solidFill>
                  <a:srgbClr val="0C5986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[ 4  1 -5]</a:t>
            </a:r>
          </a:p>
          <a:p>
            <a:pPr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2200" dirty="0">
              <a:solidFill>
                <a:srgbClr val="0C5986">
                  <a:lumMod val="60000"/>
                  <a:lumOff val="40000"/>
                </a:srgbClr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13788" y="4197177"/>
            <a:ext cx="11288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 smtClean="0">
                <a:solidFill>
                  <a:srgbClr val="0C5986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[ 7 -2  0]</a:t>
            </a:r>
            <a:endParaRPr lang="en-US" sz="2200" dirty="0">
              <a:solidFill>
                <a:srgbClr val="0C5986">
                  <a:lumMod val="60000"/>
                  <a:lumOff val="40000"/>
                </a:srgbClr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0276" y="4948745"/>
            <a:ext cx="11288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 smtClean="0">
                <a:solidFill>
                  <a:srgbClr val="37AAED"/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[ 6 -2  3]</a:t>
            </a:r>
          </a:p>
          <a:p>
            <a:pPr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2200" dirty="0">
              <a:solidFill>
                <a:srgbClr val="37AAED"/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21141" y="5607980"/>
            <a:ext cx="11288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 smtClean="0">
                <a:solidFill>
                  <a:srgbClr val="0C5986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[-9  1  4]</a:t>
            </a:r>
            <a:endParaRPr lang="en-US" sz="2200" dirty="0">
              <a:solidFill>
                <a:srgbClr val="0C5986">
                  <a:lumMod val="60000"/>
                  <a:lumOff val="40000"/>
                </a:srgbClr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258902" y="1645305"/>
            <a:ext cx="9895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-6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-3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2</a:t>
            </a:r>
            <a:endParaRPr lang="en-US" sz="2200" dirty="0">
              <a:solidFill>
                <a:srgbClr val="9C0001">
                  <a:lumMod val="60000"/>
                  <a:lumOff val="40000"/>
                </a:srgbClr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516668" y="1647567"/>
            <a:ext cx="9965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 9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-2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1</a:t>
            </a:r>
            <a:endParaRPr lang="en-US" sz="2200" dirty="0">
              <a:solidFill>
                <a:srgbClr val="9C0001">
                  <a:lumMod val="60000"/>
                  <a:lumOff val="40000"/>
                </a:srgbClr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204454" y="1664743"/>
            <a:ext cx="9783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 9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-7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2</a:t>
            </a:r>
            <a:endParaRPr lang="en-US" sz="2200" dirty="0">
              <a:solidFill>
                <a:srgbClr val="9C0001">
                  <a:lumMod val="60000"/>
                  <a:lumOff val="40000"/>
                </a:srgbClr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291475" y="1650659"/>
            <a:ext cx="974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 4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3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-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2</a:t>
            </a:r>
            <a:endParaRPr lang="en-US" sz="2200" dirty="0">
              <a:solidFill>
                <a:srgbClr val="9C0001">
                  <a:lumMod val="60000"/>
                  <a:lumOff val="40000"/>
                </a:srgbClr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9239812" y="1639626"/>
            <a:ext cx="974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 4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3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-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2</a:t>
            </a:r>
            <a:endParaRPr lang="en-US" sz="2200" dirty="0">
              <a:solidFill>
                <a:srgbClr val="9C0001">
                  <a:lumMod val="60000"/>
                  <a:lumOff val="40000"/>
                </a:srgbClr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340934" y="1657283"/>
            <a:ext cx="974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 4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3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-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2</a:t>
            </a:r>
            <a:endParaRPr lang="en-US" sz="2200" dirty="0">
              <a:solidFill>
                <a:srgbClr val="9C0001">
                  <a:lumMod val="60000"/>
                  <a:lumOff val="40000"/>
                </a:srgbClr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981702" y="1657283"/>
            <a:ext cx="974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 4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3</a:t>
            </a:r>
          </a:p>
          <a:p>
            <a:pPr lvl="1" algn="r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 -</a:t>
            </a:r>
            <a:r>
              <a:rPr lang="en-US" sz="2200" dirty="0" smtClean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2</a:t>
            </a:r>
            <a:endParaRPr lang="en-US" sz="2200" dirty="0">
              <a:solidFill>
                <a:srgbClr val="9C0001">
                  <a:lumMod val="60000"/>
                  <a:lumOff val="40000"/>
                </a:srgbClr>
              </a:solidFill>
              <a:latin typeface="Calibri" charset="0"/>
              <a:ea typeface="ＭＳ Ｐゴシック" charset="0"/>
              <a:cs typeface="ＭＳ Ｐゴシック" charset="0"/>
              <a:sym typeface="Arial"/>
              <a:rtl val="0"/>
            </a:endParaRPr>
          </a:p>
        </p:txBody>
      </p:sp>
      <p:sp>
        <p:nvSpPr>
          <p:cNvPr id="72" name="TextBox 71"/>
          <p:cNvSpPr txBox="1"/>
          <p:nvPr/>
        </p:nvSpPr>
        <p:spPr>
          <a:xfrm rot="16200000">
            <a:off x="9679943" y="2727185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73" name="TextBox 72"/>
          <p:cNvSpPr txBox="1"/>
          <p:nvPr/>
        </p:nvSpPr>
        <p:spPr>
          <a:xfrm rot="16200000">
            <a:off x="8731030" y="2749928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74" name="TextBox 73"/>
          <p:cNvSpPr txBox="1"/>
          <p:nvPr/>
        </p:nvSpPr>
        <p:spPr>
          <a:xfrm rot="16200000">
            <a:off x="6007064" y="2749928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75" name="TextBox 74"/>
          <p:cNvSpPr txBox="1"/>
          <p:nvPr/>
        </p:nvSpPr>
        <p:spPr>
          <a:xfrm rot="16200000">
            <a:off x="5434454" y="2771700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76" name="TextBox 75"/>
          <p:cNvSpPr txBox="1"/>
          <p:nvPr/>
        </p:nvSpPr>
        <p:spPr>
          <a:xfrm rot="16200000">
            <a:off x="4748301" y="2749927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77" name="TextBox 76"/>
          <p:cNvSpPr txBox="1"/>
          <p:nvPr/>
        </p:nvSpPr>
        <p:spPr>
          <a:xfrm rot="16200000">
            <a:off x="7660825" y="2846453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78" name="TextBox 77"/>
          <p:cNvSpPr txBox="1"/>
          <p:nvPr/>
        </p:nvSpPr>
        <p:spPr>
          <a:xfrm rot="16200000">
            <a:off x="6779081" y="2814185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79" name="TextBox 78"/>
          <p:cNvSpPr txBox="1"/>
          <p:nvPr/>
        </p:nvSpPr>
        <p:spPr>
          <a:xfrm rot="5400000">
            <a:off x="9722536" y="1193001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80" name="TextBox 79"/>
          <p:cNvSpPr txBox="1"/>
          <p:nvPr/>
        </p:nvSpPr>
        <p:spPr>
          <a:xfrm rot="5400000">
            <a:off x="6817158" y="1204320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  <p:sp>
        <p:nvSpPr>
          <p:cNvPr id="81" name="TextBox 80"/>
          <p:cNvSpPr txBox="1"/>
          <p:nvPr/>
        </p:nvSpPr>
        <p:spPr>
          <a:xfrm rot="5400000">
            <a:off x="5477512" y="1253926"/>
            <a:ext cx="685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200" dirty="0">
                <a:solidFill>
                  <a:srgbClr val="9C0001">
                    <a:lumMod val="60000"/>
                    <a:lumOff val="40000"/>
                  </a:srgbClr>
                </a:solidFill>
                <a:latin typeface="Calibri" charset="0"/>
                <a:ea typeface="ＭＳ Ｐゴシック" charset="0"/>
                <a:cs typeface="ＭＳ Ｐゴシック" charset="0"/>
                <a:sym typeface="Arial"/>
                <a:rtl val="0"/>
              </a:rPr>
              <a:t>[</a:t>
            </a:r>
          </a:p>
        </p:txBody>
      </p:sp>
    </p:spTree>
    <p:extLst>
      <p:ext uri="{BB962C8B-B14F-4D97-AF65-F5344CB8AC3E}">
        <p14:creationId xmlns:p14="http://schemas.microsoft.com/office/powerpoint/2010/main" val="35583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Probabilistic Typology as Matrix Factorisation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3143" y="85745"/>
            <a:ext cx="5410944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24</a:t>
            </a:fld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277204" y="3609813"/>
            <a:ext cx="2499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Languages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16535" y="1485900"/>
            <a:ext cx="4666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1"/>
                </a:solidFill>
              </a:rPr>
              <a:t>Typological Features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966" y="1328059"/>
            <a:ext cx="1318977" cy="6894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140505">
            <a:off x="3661735" y="3544776"/>
            <a:ext cx="49215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1"/>
                </a:solidFill>
              </a:rPr>
              <a:t>WALS Challenge</a:t>
            </a:r>
            <a:endParaRPr lang="en-US" sz="4800" b="1" dirty="0">
              <a:solidFill>
                <a:schemeClr val="accent1"/>
              </a:solidFill>
            </a:endParaRPr>
          </a:p>
        </p:txBody>
      </p:sp>
      <p:sp>
        <p:nvSpPr>
          <p:cNvPr id="10" name="Explosion 2 9"/>
          <p:cNvSpPr/>
          <p:nvPr/>
        </p:nvSpPr>
        <p:spPr>
          <a:xfrm rot="20297226">
            <a:off x="2081337" y="2531203"/>
            <a:ext cx="8322280" cy="2976137"/>
          </a:xfrm>
          <a:prstGeom prst="irregularSeal2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02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Probabilistic Typology as Matrix Factorisation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3143" y="85745"/>
            <a:ext cx="5410944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25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424" y="1371602"/>
            <a:ext cx="1248148" cy="6894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966" y="1328059"/>
            <a:ext cx="1318977" cy="12990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6535" y="1485900"/>
            <a:ext cx="4666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1"/>
                </a:solidFill>
              </a:rPr>
              <a:t>Typological Features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0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Probabilistic Typology as Matrix Factorisation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3143" y="85745"/>
            <a:ext cx="5410944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26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424" y="1371602"/>
            <a:ext cx="1248148" cy="6894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966" y="1328058"/>
            <a:ext cx="1318977" cy="19957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6535" y="1485900"/>
            <a:ext cx="4666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1"/>
                </a:solidFill>
              </a:rPr>
              <a:t>Typological Features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1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Probabilistic Typology as Matrix Factorisation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3143" y="85745"/>
            <a:ext cx="5410944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27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424" y="1371602"/>
            <a:ext cx="1248148" cy="6894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966" y="1328058"/>
            <a:ext cx="1318977" cy="28520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6535" y="1485900"/>
            <a:ext cx="4666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1"/>
                </a:solidFill>
              </a:rPr>
              <a:t>Typological Features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0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Probabilistic Typology as Matrix Factorisation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3143" y="85745"/>
            <a:ext cx="5410944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28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424" y="1371602"/>
            <a:ext cx="1248148" cy="689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80"/>
          <a:stretch/>
        </p:blipFill>
        <p:spPr>
          <a:xfrm>
            <a:off x="345600" y="1342571"/>
            <a:ext cx="1318977" cy="49856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6535" y="1485900"/>
            <a:ext cx="4666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1"/>
                </a:solidFill>
              </a:rPr>
              <a:t>Typological Features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74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Probabilistic Typology as Matrix Factorisation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3143" y="85745"/>
            <a:ext cx="5410944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29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423" y="1371602"/>
            <a:ext cx="5210547" cy="6894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80"/>
          <a:stretch/>
        </p:blipFill>
        <p:spPr>
          <a:xfrm>
            <a:off x="345600" y="1342571"/>
            <a:ext cx="1318977" cy="498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1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Languages are different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5742709" y="85745"/>
            <a:ext cx="5401378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</a:t>
            </a:fld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1661" y="1146540"/>
            <a:ext cx="4513546" cy="249031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05585" y="3610992"/>
            <a:ext cx="42954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200" dirty="0" smtClean="0">
                <a:solidFill>
                  <a:schemeClr val="accent6"/>
                </a:solidFill>
              </a:rPr>
              <a:t>eat</a:t>
            </a:r>
            <a:r>
              <a:rPr lang="en-GB" sz="4200" dirty="0" smtClean="0"/>
              <a:t>      </a:t>
            </a:r>
            <a:r>
              <a:rPr lang="en-GB" sz="4200" dirty="0" smtClean="0">
                <a:solidFill>
                  <a:schemeClr val="accent1"/>
                </a:solidFill>
              </a:rPr>
              <a:t>an apple</a:t>
            </a:r>
            <a:endParaRPr lang="en-GB" sz="4200" dirty="0">
              <a:solidFill>
                <a:schemeClr val="accent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3580" y="4662145"/>
            <a:ext cx="1291245" cy="1332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3518" y="4518748"/>
            <a:ext cx="1318760" cy="15289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309" y="2881500"/>
            <a:ext cx="1472817" cy="69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Probabilistic Typology as Matrix Factorisation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3143" y="85745"/>
            <a:ext cx="5410944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30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423" y="1371602"/>
            <a:ext cx="11451691" cy="689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80"/>
          <a:stretch/>
        </p:blipFill>
        <p:spPr>
          <a:xfrm>
            <a:off x="345600" y="1342571"/>
            <a:ext cx="1318977" cy="498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7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Probabilistic Typology as Matrix Factorisation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3143" y="85745"/>
            <a:ext cx="5410944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31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9803" y="1575693"/>
            <a:ext cx="9686832" cy="5831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80"/>
          <a:stretch/>
        </p:blipFill>
        <p:spPr>
          <a:xfrm>
            <a:off x="2301195" y="1489388"/>
            <a:ext cx="1356146" cy="51261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95" y="3430164"/>
            <a:ext cx="1917700" cy="622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819" y="1053307"/>
            <a:ext cx="20828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Typological Feature Prediction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3143" y="85745"/>
            <a:ext cx="5410944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32</a:t>
            </a:fld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2361962" y="1918493"/>
            <a:ext cx="9239488" cy="3946732"/>
            <a:chOff x="2341495" y="1485900"/>
            <a:chExt cx="9259960" cy="419064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1495" y="1485900"/>
              <a:ext cx="9259960" cy="412258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8920" y="5102989"/>
              <a:ext cx="764180" cy="57355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8920" y="2632889"/>
              <a:ext cx="791396" cy="52663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8633" y="2144846"/>
              <a:ext cx="791684" cy="39584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8920" y="3206099"/>
              <a:ext cx="764180" cy="45850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8917" y="4547891"/>
              <a:ext cx="764180" cy="50852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8919" y="3992790"/>
              <a:ext cx="764180" cy="508527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95" y="3430164"/>
            <a:ext cx="1917700" cy="6223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819" y="1053307"/>
            <a:ext cx="2082800" cy="7239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624943" y="2911887"/>
            <a:ext cx="2918097" cy="10585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7364187" y="3430164"/>
            <a:ext cx="3683744" cy="540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7364187" y="2439420"/>
            <a:ext cx="3683744" cy="540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04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Probabilistic Typology as Matrix Factorisation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3143" y="85745"/>
            <a:ext cx="5410944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33</a:t>
            </a:fld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028"/>
          <a:stretch/>
        </p:blipFill>
        <p:spPr>
          <a:xfrm>
            <a:off x="4017814" y="2246148"/>
            <a:ext cx="681030" cy="6784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237"/>
          <a:stretch/>
        </p:blipFill>
        <p:spPr>
          <a:xfrm>
            <a:off x="7008626" y="2126820"/>
            <a:ext cx="775835" cy="790765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3294849" y="2209800"/>
            <a:ext cx="1964863" cy="84282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3000" dirty="0">
              <a:solidFill>
                <a:srgbClr val="000000"/>
              </a:solidFill>
              <a:latin typeface="Cambria"/>
              <a:cs typeface="Cambria"/>
              <a:sym typeface="Arial"/>
              <a:rtl val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414113" y="2209800"/>
            <a:ext cx="1964863" cy="84282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sz="3000" dirty="0">
              <a:solidFill>
                <a:srgbClr val="9C0001">
                  <a:lumMod val="60000"/>
                  <a:lumOff val="40000"/>
                </a:srgbClr>
              </a:solidFill>
              <a:latin typeface="Cambria"/>
              <a:cs typeface="Cambria"/>
              <a:sym typeface="Arial"/>
              <a:rtl val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803946" y="3621301"/>
            <a:ext cx="1964863" cy="84282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4500" dirty="0" smtClean="0">
                <a:solidFill>
                  <a:srgbClr val="660075">
                    <a:lumMod val="60000"/>
                    <a:lumOff val="40000"/>
                  </a:srgbClr>
                </a:solidFill>
                <a:cs typeface="Calibri"/>
                <a:sym typeface="Arial"/>
                <a:rtl val="0"/>
              </a:rPr>
              <a:t> </a:t>
            </a:r>
            <a:r>
              <a:rPr lang="en-US" sz="4500" dirty="0">
                <a:solidFill>
                  <a:srgbClr val="660075">
                    <a:lumMod val="60000"/>
                    <a:lumOff val="40000"/>
                  </a:srgbClr>
                </a:solidFill>
                <a:cs typeface="Calibri"/>
                <a:sym typeface="Arial"/>
                <a:rtl val="0"/>
              </a:rPr>
              <a:t> </a:t>
            </a:r>
            <a:r>
              <a:rPr lang="en-US" sz="4500" dirty="0" smtClean="0">
                <a:solidFill>
                  <a:srgbClr val="660075">
                    <a:lumMod val="60000"/>
                    <a:lumOff val="40000"/>
                  </a:srgbClr>
                </a:solidFill>
                <a:cs typeface="Calibri"/>
                <a:sym typeface="Arial"/>
                <a:rtl val="0"/>
              </a:rPr>
              <a:t>4</a:t>
            </a:r>
            <a:endParaRPr lang="en-US" sz="4500" dirty="0">
              <a:solidFill>
                <a:srgbClr val="660075">
                  <a:lumMod val="60000"/>
                  <a:lumOff val="40000"/>
                </a:srgbClr>
              </a:solidFill>
              <a:cs typeface="Calibri"/>
              <a:sym typeface="Arial"/>
              <a:rtl val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803946" y="5295573"/>
            <a:ext cx="1964863" cy="84282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4500" dirty="0">
                <a:solidFill>
                  <a:srgbClr val="660075">
                    <a:lumMod val="60000"/>
                    <a:lumOff val="40000"/>
                  </a:srgbClr>
                </a:solidFill>
                <a:cs typeface="Calibri"/>
                <a:sym typeface="Arial"/>
                <a:rtl val="0"/>
              </a:rPr>
              <a:t> </a:t>
            </a:r>
            <a:r>
              <a:rPr lang="en-US" sz="4500" dirty="0" smtClean="0">
                <a:solidFill>
                  <a:srgbClr val="660075">
                    <a:lumMod val="60000"/>
                    <a:lumOff val="40000"/>
                  </a:srgbClr>
                </a:solidFill>
                <a:cs typeface="Calibri"/>
                <a:sym typeface="Arial"/>
                <a:rtl val="0"/>
              </a:rPr>
              <a:t>0.9</a:t>
            </a:r>
            <a:endParaRPr lang="en-US" sz="4500" dirty="0">
              <a:solidFill>
                <a:srgbClr val="660075">
                  <a:lumMod val="60000"/>
                  <a:lumOff val="40000"/>
                </a:srgbClr>
              </a:solidFill>
              <a:cs typeface="Calibri"/>
              <a:sym typeface="Arial"/>
              <a:rtl val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6318277" y="2973879"/>
            <a:ext cx="450533" cy="78830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698844" y="2973879"/>
            <a:ext cx="560868" cy="78830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786378" y="4464124"/>
            <a:ext cx="0" cy="831449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980373" y="2973879"/>
            <a:ext cx="1505540" cy="40011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mbria"/>
                <a:ea typeface="ＭＳ Ｐゴシック" charset="0"/>
                <a:cs typeface="Cambria"/>
                <a:sym typeface="Arial"/>
                <a:rtl val="0"/>
              </a:rPr>
              <a:t>Dot Product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Cambria"/>
              <a:ea typeface="ＭＳ Ｐゴシック" charset="0"/>
              <a:cs typeface="Cambria"/>
              <a:sym typeface="Arial"/>
              <a:rtl val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94896" y="4526770"/>
            <a:ext cx="982961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 defTabSz="45720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dirty="0" smtClean="0">
                <a:solidFill>
                  <a:srgbClr val="595959"/>
                </a:solidFill>
                <a:latin typeface="Cambria"/>
                <a:ea typeface="ＭＳ Ｐゴシック" charset="0"/>
                <a:cs typeface="Cambria"/>
                <a:sym typeface="Arial"/>
                <a:rtl val="0"/>
              </a:rPr>
              <a:t>Sigmoid</a:t>
            </a:r>
            <a:endParaRPr lang="en-US" dirty="0">
              <a:solidFill>
                <a:srgbClr val="595959"/>
              </a:solidFill>
              <a:latin typeface="Cambria"/>
              <a:ea typeface="ＭＳ Ｐゴシック" charset="0"/>
              <a:cs typeface="Cambria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04053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7" grpId="0" animBg="1"/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Typological Feature Prediction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3143" y="85745"/>
            <a:ext cx="5410944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34</a:t>
            </a:fld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2361962" y="1918493"/>
            <a:ext cx="9239488" cy="3946732"/>
            <a:chOff x="2341495" y="1485900"/>
            <a:chExt cx="9259960" cy="419064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1495" y="1485900"/>
              <a:ext cx="9259960" cy="412258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8920" y="5102989"/>
              <a:ext cx="764180" cy="57355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8920" y="2632889"/>
              <a:ext cx="791396" cy="52663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8633" y="2144846"/>
              <a:ext cx="791684" cy="39584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8920" y="3206099"/>
              <a:ext cx="764180" cy="45850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8917" y="4547891"/>
              <a:ext cx="764180" cy="50852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8919" y="3992790"/>
              <a:ext cx="764180" cy="508527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95" y="3430164"/>
            <a:ext cx="1917700" cy="6223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819" y="1053307"/>
            <a:ext cx="20828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Semi-supervised Extension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6901" y="85745"/>
            <a:ext cx="5057186" cy="176797"/>
          </a:xfrm>
        </p:spPr>
        <p:txBody>
          <a:bodyPr/>
          <a:lstStyle/>
          <a:p>
            <a:r>
              <a:rPr lang="da-DK" smtClean="0"/>
              <a:t>Johannes Bjerva - A Probabilistic Generative Model of Linguistic Typology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35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575360" y="2181015"/>
            <a:ext cx="4026090" cy="1871449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accent1"/>
                </a:solidFill>
              </a:rPr>
              <a:t>Typological Feature Prediction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5494" y="1411941"/>
            <a:ext cx="2082800" cy="723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3377" y="2805589"/>
            <a:ext cx="19177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7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Semi-supervised Extension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6901" y="85745"/>
            <a:ext cx="5057186" cy="176797"/>
          </a:xfrm>
        </p:spPr>
        <p:txBody>
          <a:bodyPr/>
          <a:lstStyle/>
          <a:p>
            <a:r>
              <a:rPr lang="da-DK" smtClean="0"/>
              <a:t>Johannes Bjerva - A Probabilistic Generative Model of Linguistic Typology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36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575360" y="2181015"/>
            <a:ext cx="4026090" cy="1871449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accent1"/>
                </a:solidFill>
              </a:rPr>
              <a:t>Typological Feature Prediction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8963" y="2181015"/>
            <a:ext cx="4026090" cy="1871449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accent4"/>
                </a:solidFill>
              </a:rPr>
              <a:t>Multilingual Language Modelling</a:t>
            </a:r>
            <a:endParaRPr lang="en-GB" sz="2400" b="1" dirty="0">
              <a:solidFill>
                <a:schemeClr val="accent4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5494" y="1411941"/>
            <a:ext cx="2082800" cy="723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3377" y="2805589"/>
            <a:ext cx="1917700" cy="622300"/>
          </a:xfrm>
          <a:prstGeom prst="rect">
            <a:avLst/>
          </a:prstGeom>
        </p:spPr>
      </p:pic>
      <p:cxnSp>
        <p:nvCxnSpPr>
          <p:cNvPr id="12" name="Elbow Connector 11"/>
          <p:cNvCxnSpPr>
            <a:stCxn id="7" idx="2"/>
          </p:cNvCxnSpPr>
          <p:nvPr/>
        </p:nvCxnSpPr>
        <p:spPr>
          <a:xfrm rot="5400000" flipH="1" flipV="1">
            <a:off x="3891511" y="2208926"/>
            <a:ext cx="554034" cy="3133041"/>
          </a:xfrm>
          <a:prstGeom prst="bentConnector4">
            <a:avLst>
              <a:gd name="adj1" fmla="val -238667"/>
              <a:gd name="adj2" fmla="val 99866"/>
            </a:avLst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68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Representing Languages </a:t>
            </a:r>
            <a:r>
              <a:rPr lang="mr-IN" dirty="0" smtClean="0"/>
              <a:t>–</a:t>
            </a:r>
            <a:r>
              <a:rPr lang="en-GB" dirty="0" smtClean="0"/>
              <a:t> Semi-supervised </a:t>
            </a:r>
            <a:r>
              <a:rPr lang="en-GB" dirty="0"/>
              <a:t>E</a:t>
            </a:r>
            <a:r>
              <a:rPr lang="en-GB" dirty="0" smtClean="0"/>
              <a:t>xtension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963" y="1635124"/>
            <a:ext cx="4970008" cy="4156075"/>
          </a:xfrm>
        </p:spPr>
        <p:txBody>
          <a:bodyPr/>
          <a:lstStyle/>
          <a:p>
            <a:pPr lvl="1"/>
            <a:r>
              <a:rPr lang="en-GB" sz="2400" dirty="0" smtClean="0"/>
              <a:t>Language embeddings from multilingual language modelling (</a:t>
            </a:r>
            <a:r>
              <a:rPr lang="en-GB" sz="2400" dirty="0" err="1" smtClean="0"/>
              <a:t>Östling</a:t>
            </a:r>
            <a:r>
              <a:rPr lang="en-GB" sz="2400" dirty="0" smtClean="0"/>
              <a:t> and Tiedemann, 2017)</a:t>
            </a:r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3143" y="85745"/>
            <a:ext cx="5410944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37</a:t>
            </a:fld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5733142" y="1682593"/>
            <a:ext cx="6458858" cy="3987896"/>
            <a:chOff x="5733142" y="1682593"/>
            <a:chExt cx="6458858" cy="398789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15965" y="2098623"/>
              <a:ext cx="5813093" cy="2871374"/>
            </a:xfrm>
            <a:prstGeom prst="rect">
              <a:avLst/>
            </a:prstGeom>
          </p:spPr>
        </p:pic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6347684" y="1682593"/>
              <a:ext cx="5538368" cy="41603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da-DK" sz="2400" kern="1200" spc="6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19138" marR="0" indent="-358775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lang="da-DK" sz="2000" kern="1200" spc="6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3150" indent="-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9138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da-DK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9138" indent="354013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spc="6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60363" lvl="1" indent="0">
                <a:buNone/>
              </a:pPr>
              <a:r>
                <a:rPr lang="en-GB" sz="2400" b="1" dirty="0"/>
                <a:t>k</a:t>
              </a:r>
              <a:r>
                <a:rPr lang="en-GB" sz="2400" b="1" dirty="0" smtClean="0"/>
                <a:t>                   a                    t</a:t>
              </a:r>
              <a:endParaRPr lang="en-GB" sz="2400" b="1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33142" y="4969997"/>
              <a:ext cx="1132353" cy="70049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59313" y="4969997"/>
              <a:ext cx="1132353" cy="70049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94185" y="4969997"/>
              <a:ext cx="1132353" cy="700492"/>
            </a:xfrm>
            <a:prstGeom prst="rect">
              <a:avLst/>
            </a:prstGeom>
          </p:spPr>
        </p:pic>
        <p:sp>
          <p:nvSpPr>
            <p:cNvPr id="23" name="Content Placeholder 2"/>
            <p:cNvSpPr txBox="1">
              <a:spLocks/>
            </p:cNvSpPr>
            <p:nvPr/>
          </p:nvSpPr>
          <p:spPr>
            <a:xfrm>
              <a:off x="6653632" y="4978250"/>
              <a:ext cx="5538368" cy="41603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da-DK" sz="2400" kern="1200" spc="6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19138" marR="0" indent="-358775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lang="da-DK" sz="2000" kern="1200" spc="6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3150" indent="-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9138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da-DK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9138" indent="354013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spc="6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60363" lvl="1" indent="0">
                <a:buNone/>
              </a:pPr>
              <a:r>
                <a:rPr lang="en-GB" sz="2400" b="1" dirty="0" smtClean="0"/>
                <a:t>&lt;s&gt;                 k                    a</a:t>
              </a:r>
              <a:endParaRPr lang="en-GB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6696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Representing Languages </a:t>
            </a:r>
            <a:r>
              <a:rPr lang="mr-IN" dirty="0" smtClean="0"/>
              <a:t>–</a:t>
            </a:r>
            <a:r>
              <a:rPr lang="en-GB" dirty="0" smtClean="0"/>
              <a:t> Semi-supervised </a:t>
            </a:r>
            <a:r>
              <a:rPr lang="en-GB" dirty="0"/>
              <a:t>E</a:t>
            </a:r>
            <a:r>
              <a:rPr lang="en-GB" dirty="0" smtClean="0"/>
              <a:t>xtension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963" y="1635124"/>
            <a:ext cx="4970008" cy="4156075"/>
          </a:xfrm>
        </p:spPr>
        <p:txBody>
          <a:bodyPr/>
          <a:lstStyle/>
          <a:p>
            <a:pPr lvl="1"/>
            <a:r>
              <a:rPr lang="en-GB" sz="2400" dirty="0" smtClean="0"/>
              <a:t>Language embeddings from multilingual language modelling (</a:t>
            </a:r>
            <a:r>
              <a:rPr lang="en-GB" sz="2400" dirty="0" err="1" smtClean="0"/>
              <a:t>Östling</a:t>
            </a:r>
            <a:r>
              <a:rPr lang="en-GB" sz="2400" dirty="0" smtClean="0"/>
              <a:t> and Tiedemann, 2017)</a:t>
            </a:r>
          </a:p>
          <a:p>
            <a:pPr lvl="1"/>
            <a:r>
              <a:rPr lang="en-GB" sz="2400" dirty="0" smtClean="0"/>
              <a:t>Trained on massively multilingual corpora</a:t>
            </a:r>
          </a:p>
          <a:p>
            <a:pPr lvl="2"/>
            <a:r>
              <a:rPr lang="en-GB" sz="2400" dirty="0"/>
              <a:t>~</a:t>
            </a:r>
            <a:r>
              <a:rPr lang="en-GB" sz="2400" dirty="0" smtClean="0"/>
              <a:t>975 languages</a:t>
            </a:r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3143" y="85745"/>
            <a:ext cx="5410944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38</a:t>
            </a:fld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5733142" y="1682593"/>
            <a:ext cx="6458858" cy="3987896"/>
            <a:chOff x="5733142" y="1682593"/>
            <a:chExt cx="6458858" cy="398789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15965" y="2098623"/>
              <a:ext cx="5813093" cy="2871374"/>
            </a:xfrm>
            <a:prstGeom prst="rect">
              <a:avLst/>
            </a:prstGeom>
          </p:spPr>
        </p:pic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6347684" y="1682593"/>
              <a:ext cx="5538368" cy="41603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da-DK" sz="2400" kern="1200" spc="6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19138" marR="0" indent="-358775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lang="da-DK" sz="2000" kern="1200" spc="6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3150" indent="-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9138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da-DK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9138" indent="354013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spc="6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60363" lvl="1" indent="0">
                <a:buNone/>
              </a:pPr>
              <a:r>
                <a:rPr lang="en-GB" sz="2400" b="1" dirty="0"/>
                <a:t>k</a:t>
              </a:r>
              <a:r>
                <a:rPr lang="en-GB" sz="2400" b="1" dirty="0" smtClean="0"/>
                <a:t>                   a                    t</a:t>
              </a:r>
              <a:endParaRPr lang="en-GB" sz="2400" b="1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33142" y="4969997"/>
              <a:ext cx="1132353" cy="70049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59313" y="4969997"/>
              <a:ext cx="1132353" cy="70049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94185" y="4969997"/>
              <a:ext cx="1132353" cy="700492"/>
            </a:xfrm>
            <a:prstGeom prst="rect">
              <a:avLst/>
            </a:prstGeom>
          </p:spPr>
        </p:pic>
        <p:sp>
          <p:nvSpPr>
            <p:cNvPr id="23" name="Content Placeholder 2"/>
            <p:cNvSpPr txBox="1">
              <a:spLocks/>
            </p:cNvSpPr>
            <p:nvPr/>
          </p:nvSpPr>
          <p:spPr>
            <a:xfrm>
              <a:off x="6653632" y="4978250"/>
              <a:ext cx="5538368" cy="41603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da-DK" sz="2400" kern="1200" spc="6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19138" marR="0" indent="-358775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lang="da-DK" sz="2000" kern="1200" spc="6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3150" indent="-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9138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da-DK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9138" indent="354013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spc="6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60363" lvl="1" indent="0">
                <a:buNone/>
              </a:pPr>
              <a:r>
                <a:rPr lang="en-GB" sz="2400" b="1" dirty="0" smtClean="0"/>
                <a:t>&lt;s&gt;                 k                    a</a:t>
              </a:r>
              <a:endParaRPr lang="en-GB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101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Representing Languages </a:t>
            </a:r>
            <a:r>
              <a:rPr lang="mr-IN" dirty="0"/>
              <a:t>–</a:t>
            </a:r>
            <a:r>
              <a:rPr lang="en-GB" dirty="0"/>
              <a:t> Semi-supervised Extension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3143" y="85745"/>
            <a:ext cx="5410944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39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1153" y="1844072"/>
            <a:ext cx="3276600" cy="93701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278743" y="2781083"/>
            <a:ext cx="3846286" cy="139903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5733142" y="1682593"/>
            <a:ext cx="6458858" cy="3987896"/>
            <a:chOff x="5733142" y="1682593"/>
            <a:chExt cx="6458858" cy="398789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15965" y="2098623"/>
              <a:ext cx="5813093" cy="2871374"/>
            </a:xfrm>
            <a:prstGeom prst="rect">
              <a:avLst/>
            </a:prstGeom>
          </p:spPr>
        </p:pic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6347684" y="1682593"/>
              <a:ext cx="5538368" cy="41603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da-DK" sz="2400" kern="1200" spc="6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19138" marR="0" indent="-358775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lang="da-DK" sz="2000" kern="1200" spc="6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3150" indent="-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9138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da-DK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9138" indent="354013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spc="6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60363" lvl="1" indent="0">
                <a:buNone/>
              </a:pPr>
              <a:r>
                <a:rPr lang="en-GB" sz="2400" b="1" dirty="0"/>
                <a:t>k</a:t>
              </a:r>
              <a:r>
                <a:rPr lang="en-GB" sz="2400" b="1" dirty="0" smtClean="0"/>
                <a:t>                   a                    t</a:t>
              </a:r>
              <a:endParaRPr lang="en-GB" sz="2400" b="1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33142" y="4969997"/>
              <a:ext cx="1132353" cy="70049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59313" y="4969997"/>
              <a:ext cx="1132353" cy="70049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94185" y="4969997"/>
              <a:ext cx="1132353" cy="700492"/>
            </a:xfrm>
            <a:prstGeom prst="rect">
              <a:avLst/>
            </a:prstGeom>
          </p:spPr>
        </p:pic>
        <p:sp>
          <p:nvSpPr>
            <p:cNvPr id="17" name="Content Placeholder 2"/>
            <p:cNvSpPr txBox="1">
              <a:spLocks/>
            </p:cNvSpPr>
            <p:nvPr/>
          </p:nvSpPr>
          <p:spPr>
            <a:xfrm>
              <a:off x="6653632" y="4978250"/>
              <a:ext cx="5538368" cy="41603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da-DK" sz="2400" kern="1200" spc="6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19138" marR="0" indent="-358775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lang="da-DK" sz="2000" kern="1200" spc="6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3150" indent="-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9138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da-DK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9138" indent="354013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spc="6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60363" lvl="1" indent="0">
                <a:buNone/>
              </a:pPr>
              <a:r>
                <a:rPr lang="en-GB" sz="2400" b="1" dirty="0" smtClean="0"/>
                <a:t>&lt;s&gt;                 k                    a</a:t>
              </a:r>
              <a:endParaRPr lang="en-GB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1222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Languages are different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5742709" y="85745"/>
            <a:ext cx="5401378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4</a:t>
            </a:fld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8877" y="1015914"/>
            <a:ext cx="3750159" cy="26040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1661" y="1146540"/>
            <a:ext cx="4513546" cy="24903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131153" y="3619931"/>
            <a:ext cx="44702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chemeClr val="accent1"/>
                </a:solidFill>
              </a:rPr>
              <a:t>リンゴを</a:t>
            </a:r>
            <a:r>
              <a:rPr lang="en-GB" sz="3200" dirty="0" smtClean="0"/>
              <a:t>      </a:t>
            </a:r>
            <a:r>
              <a:rPr lang="en-GB" sz="3200" dirty="0" smtClean="0">
                <a:solidFill>
                  <a:schemeClr val="accent6"/>
                </a:solidFill>
              </a:rPr>
              <a:t>食べる</a:t>
            </a:r>
            <a:endParaRPr lang="en-GB" sz="3200" dirty="0">
              <a:solidFill>
                <a:schemeClr val="accent6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05585" y="3610992"/>
            <a:ext cx="42954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200" dirty="0" smtClean="0">
                <a:solidFill>
                  <a:schemeClr val="accent6"/>
                </a:solidFill>
              </a:rPr>
              <a:t>eat</a:t>
            </a:r>
            <a:r>
              <a:rPr lang="en-GB" sz="4200" dirty="0" smtClean="0"/>
              <a:t>      </a:t>
            </a:r>
            <a:r>
              <a:rPr lang="en-GB" sz="4200" dirty="0" smtClean="0">
                <a:solidFill>
                  <a:schemeClr val="accent1"/>
                </a:solidFill>
              </a:rPr>
              <a:t>an apple</a:t>
            </a:r>
            <a:endParaRPr lang="en-GB" sz="4200" dirty="0">
              <a:solidFill>
                <a:schemeClr val="accent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31152" y="4072361"/>
            <a:ext cx="44702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i="1" dirty="0" smtClean="0">
                <a:solidFill>
                  <a:schemeClr val="accent1"/>
                </a:solidFill>
              </a:rPr>
              <a:t>ringo-wo</a:t>
            </a:r>
            <a:r>
              <a:rPr lang="en-GB" sz="3200" i="1" dirty="0" smtClean="0">
                <a:solidFill>
                  <a:srgbClr val="FF0000"/>
                </a:solidFill>
              </a:rPr>
              <a:t>      </a:t>
            </a:r>
            <a:r>
              <a:rPr lang="en-GB" sz="3200" i="1" dirty="0" smtClean="0">
                <a:solidFill>
                  <a:schemeClr val="accent6"/>
                </a:solidFill>
              </a:rPr>
              <a:t>taberu</a:t>
            </a:r>
            <a:endParaRPr lang="en-GB" sz="3200" i="1" dirty="0">
              <a:solidFill>
                <a:schemeClr val="accent6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3580" y="4662145"/>
            <a:ext cx="1291245" cy="13321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7158" y="4708853"/>
            <a:ext cx="1291245" cy="1332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3518" y="4518748"/>
            <a:ext cx="1318760" cy="15289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9597" y="4563718"/>
            <a:ext cx="1318760" cy="152899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309" y="2881500"/>
            <a:ext cx="1472817" cy="6950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1621" y="2816024"/>
            <a:ext cx="1284932" cy="8550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467592" y="2820826"/>
            <a:ext cx="1371600" cy="8164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59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Representing Languages </a:t>
            </a:r>
            <a:r>
              <a:rPr lang="mr-IN" dirty="0"/>
              <a:t>–</a:t>
            </a:r>
            <a:r>
              <a:rPr lang="en-GB" dirty="0"/>
              <a:t> Semi-supervised Extension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3143" y="85745"/>
            <a:ext cx="5410944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40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1153" y="1844072"/>
            <a:ext cx="3276600" cy="93701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733142" y="1682593"/>
            <a:ext cx="6458858" cy="3987896"/>
            <a:chOff x="5733142" y="1682593"/>
            <a:chExt cx="6458858" cy="398789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15965" y="2098623"/>
              <a:ext cx="5813093" cy="2871374"/>
            </a:xfrm>
            <a:prstGeom prst="rect">
              <a:avLst/>
            </a:prstGeom>
          </p:spPr>
        </p:pic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6347684" y="1682593"/>
              <a:ext cx="5538368" cy="41603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da-DK" sz="2400" kern="1200" spc="6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19138" marR="0" indent="-358775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lang="da-DK" sz="2000" kern="1200" spc="6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3150" indent="-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9138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da-DK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9138" indent="354013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spc="6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60363" lvl="1" indent="0">
                <a:buNone/>
              </a:pPr>
              <a:r>
                <a:rPr lang="en-GB" sz="2400" b="1" dirty="0"/>
                <a:t>k</a:t>
              </a:r>
              <a:r>
                <a:rPr lang="en-GB" sz="2400" b="1" dirty="0" smtClean="0"/>
                <a:t>                   a                    t</a:t>
              </a:r>
              <a:endParaRPr lang="en-GB" sz="2400" b="1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33142" y="4969997"/>
              <a:ext cx="1132353" cy="70049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59313" y="4969997"/>
              <a:ext cx="1132353" cy="70049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94185" y="4969997"/>
              <a:ext cx="1132353" cy="700492"/>
            </a:xfrm>
            <a:prstGeom prst="rect">
              <a:avLst/>
            </a:prstGeom>
          </p:spPr>
        </p:pic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6653632" y="4978250"/>
              <a:ext cx="5538368" cy="41603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da-DK" sz="2400" kern="1200" spc="6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19138" marR="0" indent="-358775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lang="da-DK" sz="2000" kern="1200" spc="6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3150" indent="-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9138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da-DK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9138" indent="354013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spc="6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60363" lvl="1" indent="0">
                <a:buNone/>
              </a:pPr>
              <a:r>
                <a:rPr lang="en-GB" sz="2400" b="1" dirty="0" smtClean="0"/>
                <a:t>&lt;s&gt;                 k                    a</a:t>
              </a:r>
              <a:endParaRPr lang="en-GB" sz="2400" b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45073" y="3026903"/>
            <a:ext cx="5195781" cy="3437692"/>
            <a:chOff x="445073" y="3026903"/>
            <a:chExt cx="5195781" cy="34376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073" y="3026903"/>
              <a:ext cx="5195781" cy="343769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15188" y="3195953"/>
              <a:ext cx="920299" cy="45976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0513" y="3737617"/>
              <a:ext cx="784798" cy="48561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6624" y="3262610"/>
              <a:ext cx="1000344" cy="5434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5709" y="3996687"/>
              <a:ext cx="737618" cy="46987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1451" y="4969997"/>
              <a:ext cx="826182" cy="41309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133" y="4348078"/>
              <a:ext cx="753500" cy="4594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835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Representing Languages </a:t>
            </a:r>
            <a:r>
              <a:rPr lang="mr-IN" dirty="0"/>
              <a:t>–</a:t>
            </a:r>
            <a:r>
              <a:rPr lang="en-GB" dirty="0"/>
              <a:t> Semi-supervised Extension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3143" y="85745"/>
            <a:ext cx="5410944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41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1153" y="1844072"/>
            <a:ext cx="3276600" cy="937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7258" y="3139255"/>
            <a:ext cx="3773714" cy="3300064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>
            <a:off x="1654629" y="2781083"/>
            <a:ext cx="14514" cy="83297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5733142" y="1682593"/>
            <a:ext cx="6458858" cy="3987896"/>
            <a:chOff x="5733142" y="1682593"/>
            <a:chExt cx="6458858" cy="398789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15965" y="2098623"/>
              <a:ext cx="5813093" cy="2871374"/>
            </a:xfrm>
            <a:prstGeom prst="rect">
              <a:avLst/>
            </a:prstGeom>
          </p:spPr>
        </p:pic>
        <p:sp>
          <p:nvSpPr>
            <p:cNvPr id="24" name="Content Placeholder 2"/>
            <p:cNvSpPr txBox="1">
              <a:spLocks/>
            </p:cNvSpPr>
            <p:nvPr/>
          </p:nvSpPr>
          <p:spPr>
            <a:xfrm>
              <a:off x="6347684" y="1682593"/>
              <a:ext cx="5538368" cy="41603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da-DK" sz="2400" kern="1200" spc="6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19138" marR="0" indent="-358775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lang="da-DK" sz="2000" kern="1200" spc="6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3150" indent="-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9138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da-DK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9138" indent="354013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spc="6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60363" lvl="1" indent="0">
                <a:buNone/>
              </a:pPr>
              <a:r>
                <a:rPr lang="en-GB" sz="2400" b="1" dirty="0"/>
                <a:t>k</a:t>
              </a:r>
              <a:r>
                <a:rPr lang="en-GB" sz="2400" b="1" dirty="0" smtClean="0"/>
                <a:t>                   a                    t</a:t>
              </a:r>
              <a:endParaRPr lang="en-GB" sz="2400" b="1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33142" y="4969997"/>
              <a:ext cx="1132353" cy="70049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59313" y="4969997"/>
              <a:ext cx="1132353" cy="70049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94185" y="4969997"/>
              <a:ext cx="1132353" cy="700492"/>
            </a:xfrm>
            <a:prstGeom prst="rect">
              <a:avLst/>
            </a:prstGeom>
          </p:spPr>
        </p:pic>
        <p:sp>
          <p:nvSpPr>
            <p:cNvPr id="28" name="Content Placeholder 2"/>
            <p:cNvSpPr txBox="1">
              <a:spLocks/>
            </p:cNvSpPr>
            <p:nvPr/>
          </p:nvSpPr>
          <p:spPr>
            <a:xfrm>
              <a:off x="6653632" y="4978250"/>
              <a:ext cx="5538368" cy="41603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da-DK" sz="2400" kern="1200" spc="6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19138" marR="0" indent="-358775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lang="da-DK" sz="2000" kern="1200" spc="6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3150" indent="-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19138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da-DK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9138" indent="354013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spc="6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19138" indent="354013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da-DK" sz="18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60363" lvl="1" indent="0">
                <a:buNone/>
              </a:pPr>
              <a:r>
                <a:rPr lang="en-GB" sz="2400" b="1" dirty="0" smtClean="0"/>
                <a:t>&lt;s&gt;                 k                    a</a:t>
              </a:r>
              <a:endParaRPr lang="en-GB" sz="2400" b="1" dirty="0"/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 flipH="1" flipV="1">
            <a:off x="2278743" y="2781083"/>
            <a:ext cx="3846286" cy="139903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0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Semi-supervised </a:t>
            </a:r>
            <a:r>
              <a:rPr lang="en-GB" dirty="0" smtClean="0"/>
              <a:t>Extension - Interpretability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6901" y="85745"/>
            <a:ext cx="5057186" cy="176797"/>
          </a:xfrm>
        </p:spPr>
        <p:txBody>
          <a:bodyPr/>
          <a:lstStyle/>
          <a:p>
            <a:r>
              <a:rPr lang="da-DK" smtClean="0"/>
              <a:t>Johannes Bjerva - A Probabilistic Generative Model of Linguistic Typology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42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575360" y="2181015"/>
            <a:ext cx="4026090" cy="1871449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accent1"/>
                </a:solidFill>
              </a:rPr>
              <a:t>Typological Feature Prediction</a:t>
            </a:r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8963" y="2181015"/>
            <a:ext cx="4026090" cy="1871449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accent4"/>
                </a:solidFill>
              </a:rPr>
              <a:t>Multilingual Language Modelling</a:t>
            </a:r>
            <a:endParaRPr lang="en-GB" sz="2400" b="1" dirty="0">
              <a:solidFill>
                <a:schemeClr val="accent4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5494" y="1411941"/>
            <a:ext cx="2082800" cy="723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3377" y="2805589"/>
            <a:ext cx="1917700" cy="622300"/>
          </a:xfrm>
          <a:prstGeom prst="rect">
            <a:avLst/>
          </a:prstGeom>
        </p:spPr>
      </p:pic>
      <p:cxnSp>
        <p:nvCxnSpPr>
          <p:cNvPr id="12" name="Elbow Connector 11"/>
          <p:cNvCxnSpPr>
            <a:stCxn id="7" idx="2"/>
          </p:cNvCxnSpPr>
          <p:nvPr/>
        </p:nvCxnSpPr>
        <p:spPr>
          <a:xfrm rot="5400000" flipH="1" flipV="1">
            <a:off x="3891511" y="2208926"/>
            <a:ext cx="554034" cy="3133041"/>
          </a:xfrm>
          <a:prstGeom prst="bentConnector4">
            <a:avLst>
              <a:gd name="adj1" fmla="val -238667"/>
              <a:gd name="adj2" fmla="val 99866"/>
            </a:avLst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2028598" y="5440418"/>
            <a:ext cx="4907389" cy="38456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spc="6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dirty="0" smtClean="0">
                <a:solidFill>
                  <a:schemeClr val="accent4"/>
                </a:solidFill>
              </a:rPr>
              <a:t>Compressing linguistic information</a:t>
            </a:r>
            <a:endParaRPr lang="en-GB" sz="2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16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Evaluation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962" y="1635125"/>
            <a:ext cx="4848011" cy="1585747"/>
          </a:xfrm>
        </p:spPr>
        <p:txBody>
          <a:bodyPr/>
          <a:lstStyle/>
          <a:p>
            <a:endParaRPr lang="en-GB" dirty="0" smtClean="0"/>
          </a:p>
          <a:p>
            <a:r>
              <a:rPr lang="en-GB" dirty="0" smtClean="0"/>
              <a:t>Controlling </a:t>
            </a:r>
            <a:r>
              <a:rPr lang="en-GB" dirty="0"/>
              <a:t>for Genetic </a:t>
            </a:r>
            <a:r>
              <a:rPr lang="en-GB" dirty="0" smtClean="0"/>
              <a:t>Relationships</a:t>
            </a:r>
            <a:endParaRPr lang="en-GB" dirty="0"/>
          </a:p>
          <a:p>
            <a:pPr lvl="1"/>
            <a:r>
              <a:rPr lang="en-GB" sz="2200" dirty="0" smtClean="0"/>
              <a:t>Train on all out-of-family data</a:t>
            </a:r>
          </a:p>
          <a:p>
            <a:pPr lvl="1"/>
            <a:r>
              <a:rPr lang="en-GB" sz="2200" dirty="0" smtClean="0"/>
              <a:t>[0, 1, 5, 10, 20]% in-family data</a:t>
            </a:r>
          </a:p>
          <a:p>
            <a:pPr lvl="2"/>
            <a:r>
              <a:rPr lang="en-GB" sz="2000" dirty="0" smtClean="0"/>
              <a:t>Observed features in matrix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17029" y="85745"/>
            <a:ext cx="5527058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43</a:t>
            </a:fld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973" y="1844072"/>
            <a:ext cx="6343137" cy="346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962" y="1635125"/>
            <a:ext cx="4848011" cy="4675188"/>
          </a:xfrm>
        </p:spPr>
        <p:txBody>
          <a:bodyPr/>
          <a:lstStyle/>
          <a:p>
            <a:endParaRPr lang="en-GB" dirty="0" smtClean="0"/>
          </a:p>
          <a:p>
            <a:r>
              <a:rPr lang="en-GB" dirty="0" smtClean="0"/>
              <a:t>Controlling </a:t>
            </a:r>
            <a:r>
              <a:rPr lang="en-GB" dirty="0"/>
              <a:t>for Genetic </a:t>
            </a:r>
            <a:r>
              <a:rPr lang="en-GB" dirty="0" smtClean="0"/>
              <a:t>Relationships</a:t>
            </a:r>
            <a:endParaRPr lang="en-GB" dirty="0"/>
          </a:p>
          <a:p>
            <a:pPr lvl="1"/>
            <a:r>
              <a:rPr lang="en-GB" sz="2200" dirty="0" smtClean="0"/>
              <a:t>Train on all out-of-family data</a:t>
            </a:r>
          </a:p>
          <a:p>
            <a:pPr lvl="1"/>
            <a:r>
              <a:rPr lang="en-GB" sz="2200" dirty="0" smtClean="0"/>
              <a:t>[0, 1, 5, 10, 20]% in-family data</a:t>
            </a:r>
          </a:p>
          <a:p>
            <a:pPr lvl="2"/>
            <a:r>
              <a:rPr lang="en-GB" sz="2000" dirty="0"/>
              <a:t>Observed features in </a:t>
            </a:r>
            <a:r>
              <a:rPr lang="en-GB" sz="2000" dirty="0" smtClean="0"/>
              <a:t>matrix</a:t>
            </a:r>
            <a:br>
              <a:rPr lang="en-GB" sz="2000" dirty="0" smtClean="0"/>
            </a:br>
            <a:endParaRPr lang="en-GB" sz="2000" dirty="0"/>
          </a:p>
          <a:p>
            <a:r>
              <a:rPr lang="en-GB" dirty="0" smtClean="0"/>
              <a:t>With/without pre-trained language embeddings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17029" y="85745"/>
            <a:ext cx="5527058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44</a:t>
            </a:fld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973" y="1844072"/>
            <a:ext cx="6343137" cy="346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Feature Prediction </a:t>
            </a:r>
            <a:r>
              <a:rPr lang="en-GB" dirty="0"/>
              <a:t>a</a:t>
            </a:r>
            <a:r>
              <a:rPr lang="en-GB" dirty="0" smtClean="0"/>
              <a:t>cross Language Families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47657" y="85745"/>
            <a:ext cx="5396430" cy="176797"/>
          </a:xfrm>
        </p:spPr>
        <p:txBody>
          <a:bodyPr/>
          <a:lstStyle/>
          <a:p>
            <a:r>
              <a:rPr lang="da-DK" dirty="0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45</a:t>
            </a:fld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405" y="1210128"/>
            <a:ext cx="8012504" cy="537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</a:t>
            </a:r>
            <a:r>
              <a:rPr lang="en-GB" dirty="0" smtClean="0"/>
              <a:t>Pre-training </a:t>
            </a:r>
            <a:r>
              <a:rPr lang="en-GB" dirty="0"/>
              <a:t>(Semi-supervised Extension)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47657" y="85745"/>
            <a:ext cx="5396430" cy="176797"/>
          </a:xfrm>
        </p:spPr>
        <p:txBody>
          <a:bodyPr/>
          <a:lstStyle/>
          <a:p>
            <a:r>
              <a:rPr lang="da-DK" dirty="0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46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405" y="1210129"/>
            <a:ext cx="7823509" cy="525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4114" y="85745"/>
            <a:ext cx="5439973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47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4223" y="385408"/>
            <a:ext cx="2296400" cy="1827861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7101112" y="6301652"/>
            <a:ext cx="1878588" cy="464608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/>
              <a:t>Phonology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368994" y="6269946"/>
            <a:ext cx="1878588" cy="4646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a-DK" sz="24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138" marR="0" indent="-35877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20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3150" indent="-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a-DK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3540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 smtClean="0"/>
              <a:t>Morphology</a:t>
            </a:r>
            <a:endParaRPr lang="en-GB" b="1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848028" y="3176262"/>
            <a:ext cx="352854" cy="4360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a-DK" sz="24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138" marR="0" indent="-35877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20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3150" indent="-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a-DK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3540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 smtClean="0"/>
              <a:t>F1</a:t>
            </a:r>
            <a:endParaRPr lang="en-GB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1418672" y="417512"/>
            <a:ext cx="8025706" cy="5953595"/>
            <a:chOff x="2467551" y="436097"/>
            <a:chExt cx="8025706" cy="595359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16078" y="1147967"/>
              <a:ext cx="1563330" cy="515167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78541" y="1299339"/>
              <a:ext cx="1614716" cy="491666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67551" y="436097"/>
              <a:ext cx="1248527" cy="59535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4616" y="1147967"/>
              <a:ext cx="1530751" cy="515167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72936" y="1299339"/>
              <a:ext cx="1500397" cy="491666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67563" y="6135508"/>
              <a:ext cx="1500397" cy="80932"/>
            </a:xfrm>
            <a:prstGeom prst="rect">
              <a:avLst/>
            </a:prstGeom>
          </p:spPr>
        </p:pic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9739575" y="2213269"/>
            <a:ext cx="2146223" cy="4631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a-DK" sz="24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138" marR="0" indent="-35877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20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3150" indent="-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a-DK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3540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 smtClean="0"/>
              <a:t>In-family data</a:t>
            </a:r>
            <a:endParaRPr lang="en-GB" b="1" dirty="0"/>
          </a:p>
        </p:txBody>
      </p:sp>
      <p:sp>
        <p:nvSpPr>
          <p:cNvPr id="18" name="Rectangle 17"/>
          <p:cNvSpPr/>
          <p:nvPr/>
        </p:nvSpPr>
        <p:spPr>
          <a:xfrm>
            <a:off x="4253103" y="1109062"/>
            <a:ext cx="1631195" cy="4987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7839836" y="1108784"/>
            <a:ext cx="1631195" cy="4987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75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4114" y="85745"/>
            <a:ext cx="5439973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48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4223" y="385408"/>
            <a:ext cx="2296400" cy="1827861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7101112" y="6301652"/>
            <a:ext cx="1878588" cy="464608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/>
              <a:t>Phonology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368994" y="6269946"/>
            <a:ext cx="1878588" cy="4646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a-DK" sz="24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138" marR="0" indent="-35877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20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3150" indent="-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a-DK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3540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 smtClean="0"/>
              <a:t>Morphology</a:t>
            </a:r>
            <a:endParaRPr lang="en-GB" b="1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848028" y="3176262"/>
            <a:ext cx="352854" cy="4360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a-DK" sz="24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138" marR="0" indent="-35877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20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3150" indent="-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a-DK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3540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 smtClean="0"/>
              <a:t>F1</a:t>
            </a:r>
            <a:endParaRPr lang="en-GB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1418672" y="417512"/>
            <a:ext cx="8025706" cy="5953595"/>
            <a:chOff x="2467551" y="436097"/>
            <a:chExt cx="8025706" cy="595359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16078" y="1147967"/>
              <a:ext cx="1563330" cy="515167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78541" y="1299339"/>
              <a:ext cx="1614716" cy="491666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67551" y="436097"/>
              <a:ext cx="1248527" cy="59535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4616" y="1147967"/>
              <a:ext cx="1530751" cy="515167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72936" y="1299339"/>
              <a:ext cx="1500397" cy="491666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67563" y="6135508"/>
              <a:ext cx="1500397" cy="80932"/>
            </a:xfrm>
            <a:prstGeom prst="rect">
              <a:avLst/>
            </a:prstGeom>
          </p:spPr>
        </p:pic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9739575" y="2213269"/>
            <a:ext cx="2146223" cy="4631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a-DK" sz="24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138" marR="0" indent="-358775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20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3150" indent="-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da-DK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38" indent="3540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spc="6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9138" indent="354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 smtClean="0"/>
              <a:t>In-family data</a:t>
            </a:r>
            <a:endParaRPr lang="en-GB" b="1" dirty="0"/>
          </a:p>
        </p:txBody>
      </p:sp>
      <p:sp>
        <p:nvSpPr>
          <p:cNvPr id="6" name="Left Brace 5"/>
          <p:cNvSpPr/>
          <p:nvPr/>
        </p:nvSpPr>
        <p:spPr>
          <a:xfrm rot="5400000">
            <a:off x="4796457" y="556982"/>
            <a:ext cx="402274" cy="1547074"/>
          </a:xfrm>
          <a:prstGeom prst="leftBrac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Left Brace 16"/>
          <p:cNvSpPr/>
          <p:nvPr/>
        </p:nvSpPr>
        <p:spPr>
          <a:xfrm rot="5400000">
            <a:off x="8402313" y="2652158"/>
            <a:ext cx="402274" cy="1547074"/>
          </a:xfrm>
          <a:prstGeom prst="leftBrac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3837585" y="711823"/>
            <a:ext cx="2566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chemeClr val="accent4"/>
                </a:solidFill>
              </a:rPr>
              <a:t>Semi-supervised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671279" y="2836673"/>
            <a:ext cx="2566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chemeClr val="accent4"/>
                </a:solidFill>
              </a:rPr>
              <a:t>Semi-supervised</a:t>
            </a:r>
          </a:p>
        </p:txBody>
      </p:sp>
    </p:spTree>
    <p:extLst>
      <p:ext uri="{BB962C8B-B14F-4D97-AF65-F5344CB8AC3E}">
        <p14:creationId xmlns:p14="http://schemas.microsoft.com/office/powerpoint/2010/main" val="116919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Contributions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963" y="1635125"/>
            <a:ext cx="7240144" cy="4675188"/>
          </a:xfrm>
        </p:spPr>
        <p:txBody>
          <a:bodyPr/>
          <a:lstStyle/>
          <a:p>
            <a:r>
              <a:rPr lang="en-US" b="1" dirty="0" smtClean="0"/>
              <a:t>Probabilisation </a:t>
            </a:r>
            <a:r>
              <a:rPr lang="en-GB" b="1" dirty="0" smtClean="0"/>
              <a:t>of linguistic typology</a:t>
            </a:r>
            <a:br>
              <a:rPr lang="en-GB" b="1" dirty="0" smtClean="0"/>
            </a:br>
            <a:r>
              <a:rPr lang="en-GB" b="1" dirty="0" smtClean="0"/>
              <a:t/>
            </a:r>
            <a:br>
              <a:rPr lang="en-GB" b="1" dirty="0" smtClean="0"/>
            </a:br>
            <a:endParaRPr lang="en-GB" b="1" dirty="0"/>
          </a:p>
          <a:p>
            <a:r>
              <a:rPr lang="en-GB" dirty="0"/>
              <a:t>T</a:t>
            </a:r>
            <a:r>
              <a:rPr lang="en-GB" dirty="0" smtClean="0"/>
              <a:t>ypological </a:t>
            </a:r>
            <a:r>
              <a:rPr lang="en-GB" dirty="0"/>
              <a:t>collaborative </a:t>
            </a:r>
            <a:r>
              <a:rPr lang="en-GB" dirty="0" smtClean="0"/>
              <a:t>filtering, </a:t>
            </a:r>
            <a:r>
              <a:rPr lang="en-GB" b="1" dirty="0" smtClean="0"/>
              <a:t>exploiting correlations between languages and features</a:t>
            </a:r>
            <a:br>
              <a:rPr lang="en-GB" b="1" dirty="0" smtClean="0"/>
            </a:b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/>
              <a:t/>
            </a:r>
            <a:br>
              <a:rPr lang="en-GB" b="1" dirty="0" smtClean="0"/>
            </a:br>
            <a:endParaRPr lang="en-GB" b="1" dirty="0"/>
          </a:p>
          <a:p>
            <a:r>
              <a:rPr lang="en-GB" b="1" dirty="0" smtClean="0"/>
              <a:t>Semi-supervised extension</a:t>
            </a:r>
            <a:r>
              <a:rPr lang="en-GB" dirty="0" smtClean="0"/>
              <a:t>, allowing for use of raw text</a:t>
            </a:r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47657" y="1"/>
            <a:ext cx="5396430" cy="262542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49</a:t>
            </a:fld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8211671" y="3657600"/>
            <a:ext cx="3783105" cy="2832847"/>
            <a:chOff x="445073" y="3026903"/>
            <a:chExt cx="5195781" cy="343769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073" y="3026903"/>
              <a:ext cx="5195781" cy="343769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15188" y="3195953"/>
              <a:ext cx="920299" cy="45976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0513" y="3737617"/>
              <a:ext cx="784798" cy="4856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6624" y="3262610"/>
              <a:ext cx="1000344" cy="5434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5709" y="3996687"/>
              <a:ext cx="737618" cy="46987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1451" y="4969997"/>
              <a:ext cx="826182" cy="41309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133" y="4348078"/>
              <a:ext cx="753500" cy="459451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458" y="745538"/>
            <a:ext cx="4367318" cy="238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Differences are often correlated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5742709" y="85745"/>
            <a:ext cx="5401378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5</a:t>
            </a:fld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2006041" y="1003220"/>
            <a:ext cx="2602968" cy="2822910"/>
            <a:chOff x="1581661" y="1146540"/>
            <a:chExt cx="4519336" cy="490120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81661" y="1146540"/>
              <a:ext cx="4513546" cy="2490312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1805585" y="3610992"/>
              <a:ext cx="4295412" cy="801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 smtClean="0">
                  <a:solidFill>
                    <a:schemeClr val="accent6"/>
                  </a:solidFill>
                </a:rPr>
                <a:t>eat</a:t>
              </a:r>
              <a:r>
                <a:rPr lang="en-GB" sz="2400" dirty="0" smtClean="0"/>
                <a:t>      </a:t>
              </a:r>
              <a:r>
                <a:rPr lang="en-GB" sz="2400" dirty="0" smtClean="0">
                  <a:solidFill>
                    <a:schemeClr val="accent1"/>
                  </a:solidFill>
                </a:rPr>
                <a:t>an apple</a:t>
              </a:r>
              <a:endParaRPr lang="en-GB" sz="2400" dirty="0">
                <a:solidFill>
                  <a:schemeClr val="accent1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3580" y="4662145"/>
              <a:ext cx="1291245" cy="133214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23518" y="4518748"/>
              <a:ext cx="1318760" cy="152899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7576456" y="834865"/>
            <a:ext cx="2767952" cy="2930248"/>
            <a:chOff x="7576456" y="834865"/>
            <a:chExt cx="2767952" cy="293024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76456" y="834865"/>
              <a:ext cx="2191285" cy="150365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7732333" y="2283429"/>
              <a:ext cx="261207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 smtClean="0">
                  <a:solidFill>
                    <a:schemeClr val="accent1"/>
                  </a:solidFill>
                </a:rPr>
                <a:t>リンゴを</a:t>
              </a:r>
              <a:r>
                <a:rPr lang="en-GB" sz="2000" dirty="0" smtClean="0"/>
                <a:t>      </a:t>
              </a:r>
              <a:r>
                <a:rPr lang="en-GB" sz="2000" dirty="0" smtClean="0">
                  <a:solidFill>
                    <a:schemeClr val="accent6"/>
                  </a:solidFill>
                </a:rPr>
                <a:t>食べる</a:t>
              </a:r>
              <a:endParaRPr lang="en-GB" sz="2000" dirty="0">
                <a:solidFill>
                  <a:schemeClr val="accent6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732333" y="2544678"/>
              <a:ext cx="261207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i="1" dirty="0" smtClean="0">
                  <a:solidFill>
                    <a:schemeClr val="accent1"/>
                  </a:solidFill>
                </a:rPr>
                <a:t>ringo-wo</a:t>
              </a:r>
              <a:r>
                <a:rPr lang="en-GB" sz="2000" i="1" dirty="0" smtClean="0">
                  <a:solidFill>
                    <a:srgbClr val="FF0000"/>
                  </a:solidFill>
                </a:rPr>
                <a:t>      </a:t>
              </a:r>
              <a:r>
                <a:rPr lang="en-GB" sz="2000" i="1" dirty="0" smtClean="0">
                  <a:solidFill>
                    <a:schemeClr val="accent6"/>
                  </a:solidFill>
                </a:rPr>
                <a:t>taberu</a:t>
              </a:r>
              <a:endParaRPr lang="en-GB" sz="2000" i="1" dirty="0">
                <a:solidFill>
                  <a:schemeClr val="accent6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39721" y="2956491"/>
              <a:ext cx="754497" cy="76923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81955" y="2882213"/>
              <a:ext cx="770575" cy="882900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1455081" y="5082265"/>
            <a:ext cx="49218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 smtClean="0">
                <a:solidFill>
                  <a:schemeClr val="accent6"/>
                </a:solidFill>
              </a:rPr>
              <a:t>go</a:t>
            </a:r>
            <a:r>
              <a:rPr lang="en-GB" sz="4000" dirty="0" smtClean="0"/>
              <a:t>      </a:t>
            </a:r>
            <a:r>
              <a:rPr lang="en-GB" sz="4000" dirty="0" smtClean="0">
                <a:solidFill>
                  <a:schemeClr val="accent4"/>
                </a:solidFill>
              </a:rPr>
              <a:t>to</a:t>
            </a:r>
            <a:r>
              <a:rPr lang="en-GB" sz="4000" dirty="0" smtClean="0">
                <a:solidFill>
                  <a:srgbClr val="FF0000"/>
                </a:solidFill>
              </a:rPr>
              <a:t>     </a:t>
            </a:r>
            <a:r>
              <a:rPr lang="en-GB" sz="4000" dirty="0" smtClean="0">
                <a:solidFill>
                  <a:schemeClr val="accent1"/>
                </a:solidFill>
              </a:rPr>
              <a:t>NAACL</a:t>
            </a:r>
            <a:endParaRPr lang="en-GB" sz="4000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9654" y="3759690"/>
            <a:ext cx="1501098" cy="1501098"/>
          </a:xfrm>
          <a:prstGeom prst="rect">
            <a:avLst/>
          </a:prstGeom>
        </p:spPr>
      </p:pic>
      <p:pic>
        <p:nvPicPr>
          <p:cNvPr id="3076" name="Picture 4" descr="mage result for naacl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7454" y="4147398"/>
            <a:ext cx="1025912" cy="69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ight Arrow 25"/>
          <p:cNvSpPr/>
          <p:nvPr/>
        </p:nvSpPr>
        <p:spPr>
          <a:xfrm>
            <a:off x="2865299" y="4228505"/>
            <a:ext cx="934412" cy="512329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309" y="2881500"/>
            <a:ext cx="1472817" cy="69508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01621" y="2816024"/>
            <a:ext cx="1284932" cy="8550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0467592" y="2820826"/>
            <a:ext cx="1371600" cy="8164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18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Upcoming Papers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  <a:p>
            <a:r>
              <a:rPr lang="da-DK" dirty="0" err="1" smtClean="0"/>
              <a:t>Extending</a:t>
            </a:r>
            <a:r>
              <a:rPr lang="da-DK" dirty="0" smtClean="0"/>
              <a:t> from </a:t>
            </a:r>
            <a:r>
              <a:rPr lang="da-DK" dirty="0" err="1" smtClean="0"/>
              <a:t>correlations</a:t>
            </a:r>
            <a:r>
              <a:rPr lang="da-DK" dirty="0" smtClean="0"/>
              <a:t> to </a:t>
            </a:r>
            <a:r>
              <a:rPr lang="da-DK" dirty="0" err="1" smtClean="0"/>
              <a:t>uncovering</a:t>
            </a:r>
            <a:r>
              <a:rPr lang="da-DK" dirty="0" smtClean="0"/>
              <a:t> </a:t>
            </a:r>
            <a:r>
              <a:rPr lang="da-DK" dirty="0" err="1" smtClean="0"/>
              <a:t>probabilistic</a:t>
            </a:r>
            <a:r>
              <a:rPr lang="da-DK" dirty="0" smtClean="0"/>
              <a:t> </a:t>
            </a:r>
            <a:r>
              <a:rPr lang="da-DK" dirty="0" err="1" smtClean="0"/>
              <a:t>implications</a:t>
            </a:r>
            <a:r>
              <a:rPr lang="da-DK" dirty="0" smtClean="0"/>
              <a:t> </a:t>
            </a:r>
            <a:br>
              <a:rPr lang="da-DK" dirty="0" smtClean="0"/>
            </a:br>
            <a:r>
              <a:rPr lang="da-DK" b="1" dirty="0" smtClean="0"/>
              <a:t>ACL </a:t>
            </a:r>
            <a:r>
              <a:rPr lang="da-DK" b="1" dirty="0"/>
              <a:t>2019 </a:t>
            </a:r>
            <a:r>
              <a:rPr lang="da-DK" b="1" dirty="0" smtClean="0"/>
              <a:t>[</a:t>
            </a:r>
            <a:r>
              <a:rPr lang="da-DK" b="1" dirty="0" err="1" smtClean="0"/>
              <a:t>Pre</a:t>
            </a:r>
            <a:r>
              <a:rPr lang="da-DK" b="1" dirty="0" smtClean="0"/>
              <a:t>-print </a:t>
            </a:r>
            <a:r>
              <a:rPr lang="da-DK" b="1" dirty="0"/>
              <a:t>on </a:t>
            </a:r>
            <a:r>
              <a:rPr lang="da-DK" b="1" dirty="0" err="1" smtClean="0"/>
              <a:t>arXiv</a:t>
            </a:r>
            <a:r>
              <a:rPr lang="da-DK" b="1" dirty="0" smtClean="0"/>
              <a:t> </a:t>
            </a:r>
            <a:r>
              <a:rPr lang="da-DK" b="1" dirty="0" err="1" smtClean="0"/>
              <a:t>soon</a:t>
            </a:r>
            <a:r>
              <a:rPr lang="da-DK" b="1" dirty="0" smtClean="0"/>
              <a:t>]</a:t>
            </a:r>
          </a:p>
          <a:p>
            <a:endParaRPr lang="da-DK" b="1" dirty="0"/>
          </a:p>
          <a:p>
            <a:endParaRPr lang="en-GB" dirty="0" smtClean="0"/>
          </a:p>
          <a:p>
            <a:r>
              <a:rPr lang="da-DK" dirty="0" err="1" smtClean="0"/>
              <a:t>Investigating</a:t>
            </a:r>
            <a:r>
              <a:rPr lang="da-DK" dirty="0" smtClean="0"/>
              <a:t> </a:t>
            </a:r>
            <a:r>
              <a:rPr lang="da-DK" dirty="0" err="1" smtClean="0"/>
              <a:t>relationships</a:t>
            </a:r>
            <a:r>
              <a:rPr lang="da-DK" dirty="0" smtClean="0"/>
              <a:t> </a:t>
            </a:r>
            <a:r>
              <a:rPr lang="da-DK" dirty="0" err="1" smtClean="0"/>
              <a:t>between</a:t>
            </a:r>
            <a:r>
              <a:rPr lang="da-DK" dirty="0" smtClean="0"/>
              <a:t> </a:t>
            </a:r>
            <a:r>
              <a:rPr lang="da-DK" dirty="0" err="1" smtClean="0"/>
              <a:t>language</a:t>
            </a:r>
            <a:r>
              <a:rPr lang="da-DK" dirty="0" smtClean="0"/>
              <a:t> </a:t>
            </a:r>
            <a:r>
              <a:rPr lang="da-DK" dirty="0" err="1" smtClean="0"/>
              <a:t>representations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b="1" dirty="0" smtClean="0"/>
              <a:t>CL journal 2019 [</a:t>
            </a:r>
            <a:r>
              <a:rPr lang="da-DK" b="1" dirty="0" err="1" smtClean="0"/>
              <a:t>Pre</a:t>
            </a:r>
            <a:r>
              <a:rPr lang="da-DK" b="1" dirty="0" smtClean="0"/>
              <a:t>-print on </a:t>
            </a:r>
            <a:r>
              <a:rPr lang="da-DK" b="1" dirty="0" err="1" smtClean="0"/>
              <a:t>arXiv</a:t>
            </a:r>
            <a:r>
              <a:rPr lang="da-DK" b="1" dirty="0" smtClean="0"/>
              <a:t>]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3143" y="85745"/>
            <a:ext cx="5410944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024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2" y="2421711"/>
            <a:ext cx="11012488" cy="865186"/>
          </a:xfrm>
        </p:spPr>
        <p:txBody>
          <a:bodyPr/>
          <a:lstStyle/>
          <a:p>
            <a:pPr algn="ctr"/>
            <a:r>
              <a:rPr lang="en-US" sz="5400" dirty="0" smtClean="0"/>
              <a:t>Thank you!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2385" y="3286897"/>
            <a:ext cx="6845643" cy="926757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 smtClean="0"/>
              <a:t>Questions?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18629" y="85745"/>
            <a:ext cx="5425458" cy="176797"/>
          </a:xfrm>
        </p:spPr>
        <p:txBody>
          <a:bodyPr/>
          <a:lstStyle/>
          <a:p>
            <a:r>
              <a:rPr lang="da-DK" dirty="0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51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166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Baseline comparisons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54890" y="85745"/>
            <a:ext cx="5289197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52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04" y="2324423"/>
            <a:ext cx="11012487" cy="314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1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8887" y="374736"/>
            <a:ext cx="8397155" cy="639676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50173" y="85745"/>
            <a:ext cx="5493914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087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Feature Prediction split up across Macro-Areas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47657" y="85745"/>
            <a:ext cx="5396430" cy="176797"/>
          </a:xfrm>
        </p:spPr>
        <p:txBody>
          <a:bodyPr/>
          <a:lstStyle/>
          <a:p>
            <a:r>
              <a:rPr lang="da-DK" dirty="0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54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405" y="1210129"/>
            <a:ext cx="8012504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6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4114" y="85745"/>
            <a:ext cx="5439973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55</a:t>
            </a:fld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710" y="307444"/>
            <a:ext cx="8917965" cy="655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1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Differences are often correlated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5742709" y="85745"/>
            <a:ext cx="5401378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6</a:t>
            </a:fld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2006041" y="1003220"/>
            <a:ext cx="2602968" cy="2822910"/>
            <a:chOff x="1581661" y="1146540"/>
            <a:chExt cx="4519336" cy="490120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81661" y="1146540"/>
              <a:ext cx="4513546" cy="2490312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1805585" y="3610992"/>
              <a:ext cx="4295412" cy="801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 smtClean="0">
                  <a:solidFill>
                    <a:schemeClr val="accent6"/>
                  </a:solidFill>
                </a:rPr>
                <a:t>eat</a:t>
              </a:r>
              <a:r>
                <a:rPr lang="en-GB" sz="2400" dirty="0" smtClean="0"/>
                <a:t>      </a:t>
              </a:r>
              <a:r>
                <a:rPr lang="en-GB" sz="2400" dirty="0" smtClean="0">
                  <a:solidFill>
                    <a:schemeClr val="accent1"/>
                  </a:solidFill>
                </a:rPr>
                <a:t>an apple</a:t>
              </a:r>
              <a:endParaRPr lang="en-GB" sz="2400" dirty="0">
                <a:solidFill>
                  <a:schemeClr val="accent1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3580" y="4662145"/>
              <a:ext cx="1291245" cy="133214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23518" y="4518748"/>
              <a:ext cx="1318760" cy="1528997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1455081" y="5082265"/>
            <a:ext cx="49218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 smtClean="0">
                <a:solidFill>
                  <a:schemeClr val="accent6"/>
                </a:solidFill>
              </a:rPr>
              <a:t>go</a:t>
            </a:r>
            <a:r>
              <a:rPr lang="en-GB" sz="4000" dirty="0" smtClean="0"/>
              <a:t>      </a:t>
            </a:r>
            <a:r>
              <a:rPr lang="en-GB" sz="4000" dirty="0" smtClean="0">
                <a:solidFill>
                  <a:schemeClr val="accent4"/>
                </a:solidFill>
              </a:rPr>
              <a:t>to</a:t>
            </a:r>
            <a:r>
              <a:rPr lang="en-GB" sz="4000" dirty="0" smtClean="0">
                <a:solidFill>
                  <a:srgbClr val="FF0000"/>
                </a:solidFill>
              </a:rPr>
              <a:t>     </a:t>
            </a:r>
            <a:r>
              <a:rPr lang="en-GB" sz="4000" dirty="0" smtClean="0">
                <a:solidFill>
                  <a:schemeClr val="accent1"/>
                </a:solidFill>
              </a:rPr>
              <a:t>NAACL</a:t>
            </a:r>
            <a:endParaRPr lang="en-GB" sz="4000" dirty="0">
              <a:solidFill>
                <a:schemeClr val="accent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530536" y="5743902"/>
            <a:ext cx="3813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i="1" dirty="0" smtClean="0">
                <a:solidFill>
                  <a:schemeClr val="accent1"/>
                </a:solidFill>
              </a:rPr>
              <a:t>NAACL</a:t>
            </a:r>
            <a:r>
              <a:rPr lang="en-GB" sz="2800" i="1" dirty="0" smtClean="0">
                <a:solidFill>
                  <a:srgbClr val="FF0000"/>
                </a:solidFill>
              </a:rPr>
              <a:t>       </a:t>
            </a:r>
            <a:r>
              <a:rPr lang="en-GB" sz="2800" i="1" dirty="0" smtClean="0">
                <a:solidFill>
                  <a:schemeClr val="accent4"/>
                </a:solidFill>
              </a:rPr>
              <a:t>-ni         </a:t>
            </a:r>
            <a:r>
              <a:rPr lang="en-GB" sz="2800" i="1" dirty="0" smtClean="0">
                <a:solidFill>
                  <a:schemeClr val="accent6"/>
                </a:solidFill>
              </a:rPr>
              <a:t>iku</a:t>
            </a:r>
            <a:endParaRPr lang="en-GB" sz="2800" i="1" dirty="0">
              <a:solidFill>
                <a:schemeClr val="accent6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654" y="3759690"/>
            <a:ext cx="1501098" cy="1501098"/>
          </a:xfrm>
          <a:prstGeom prst="rect">
            <a:avLst/>
          </a:prstGeom>
        </p:spPr>
      </p:pic>
      <p:pic>
        <p:nvPicPr>
          <p:cNvPr id="3076" name="Picture 4" descr="mage result for naacl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7454" y="4147398"/>
            <a:ext cx="1025912" cy="69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5669" y="3800441"/>
            <a:ext cx="1501098" cy="15010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59793" y="5096458"/>
            <a:ext cx="44246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 smtClean="0">
                <a:solidFill>
                  <a:schemeClr val="accent1"/>
                </a:solidFill>
              </a:rPr>
              <a:t>NAACL</a:t>
            </a:r>
            <a:r>
              <a:rPr lang="en-GB" sz="4000" dirty="0" smtClean="0">
                <a:solidFill>
                  <a:srgbClr val="FF0000"/>
                </a:solidFill>
              </a:rPr>
              <a:t>  </a:t>
            </a:r>
            <a:r>
              <a:rPr lang="en-GB" sz="4000" dirty="0" smtClean="0">
                <a:solidFill>
                  <a:schemeClr val="accent4"/>
                </a:solidFill>
              </a:rPr>
              <a:t>に</a:t>
            </a:r>
            <a:r>
              <a:rPr lang="en-GB" sz="4000" dirty="0" smtClean="0">
                <a:solidFill>
                  <a:srgbClr val="0070C0"/>
                </a:solidFill>
              </a:rPr>
              <a:t>      </a:t>
            </a:r>
            <a:r>
              <a:rPr lang="en-GB" sz="4000" dirty="0" smtClean="0">
                <a:solidFill>
                  <a:schemeClr val="accent6"/>
                </a:solidFill>
              </a:rPr>
              <a:t>行く</a:t>
            </a:r>
            <a:endParaRPr lang="en-GB" sz="4000" dirty="0">
              <a:solidFill>
                <a:schemeClr val="accent6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8167242" y="4270576"/>
            <a:ext cx="934412" cy="512329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ight Arrow 25"/>
          <p:cNvSpPr/>
          <p:nvPr/>
        </p:nvSpPr>
        <p:spPr>
          <a:xfrm>
            <a:off x="2865299" y="4228505"/>
            <a:ext cx="934412" cy="512329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4" descr="mage result for naacl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0071" y="4147398"/>
            <a:ext cx="1025912" cy="69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309" y="2881500"/>
            <a:ext cx="1472817" cy="69508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01621" y="2816024"/>
            <a:ext cx="1284932" cy="855064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7576456" y="834865"/>
            <a:ext cx="2767952" cy="2930248"/>
            <a:chOff x="7576456" y="834865"/>
            <a:chExt cx="2767952" cy="2930248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76456" y="834865"/>
              <a:ext cx="2191285" cy="1503657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7732333" y="2283429"/>
              <a:ext cx="261207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 smtClean="0">
                  <a:solidFill>
                    <a:schemeClr val="accent1"/>
                  </a:solidFill>
                </a:rPr>
                <a:t>リンゴを</a:t>
              </a:r>
              <a:r>
                <a:rPr lang="en-GB" sz="2000" dirty="0" smtClean="0"/>
                <a:t>      </a:t>
              </a:r>
              <a:r>
                <a:rPr lang="en-GB" sz="2000" dirty="0" smtClean="0">
                  <a:solidFill>
                    <a:schemeClr val="accent6"/>
                  </a:solidFill>
                </a:rPr>
                <a:t>食べる</a:t>
              </a:r>
              <a:endParaRPr lang="en-GB" sz="2000" dirty="0">
                <a:solidFill>
                  <a:schemeClr val="accent6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732333" y="2544678"/>
              <a:ext cx="261207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i="1" dirty="0" smtClean="0">
                  <a:solidFill>
                    <a:schemeClr val="accent1"/>
                  </a:solidFill>
                </a:rPr>
                <a:t>ringo-wo</a:t>
              </a:r>
              <a:r>
                <a:rPr lang="en-GB" sz="2000" i="1" dirty="0" smtClean="0">
                  <a:solidFill>
                    <a:srgbClr val="FF0000"/>
                  </a:solidFill>
                </a:rPr>
                <a:t>      </a:t>
              </a:r>
              <a:r>
                <a:rPr lang="en-GB" sz="2000" i="1" dirty="0" smtClean="0">
                  <a:solidFill>
                    <a:schemeClr val="accent6"/>
                  </a:solidFill>
                </a:rPr>
                <a:t>taberu</a:t>
              </a:r>
              <a:endParaRPr lang="en-GB" sz="2000" i="1" dirty="0">
                <a:solidFill>
                  <a:schemeClr val="accent6"/>
                </a:solidFill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39721" y="2956491"/>
              <a:ext cx="754497" cy="76923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81955" y="2882213"/>
              <a:ext cx="770575" cy="882900"/>
            </a:xfrm>
            <a:prstGeom prst="rect">
              <a:avLst/>
            </a:prstGeom>
          </p:spPr>
        </p:pic>
      </p:grpSp>
      <p:sp>
        <p:nvSpPr>
          <p:cNvPr id="36" name="Rectangle 35"/>
          <p:cNvSpPr/>
          <p:nvPr/>
        </p:nvSpPr>
        <p:spPr>
          <a:xfrm>
            <a:off x="10467592" y="2820826"/>
            <a:ext cx="1371600" cy="8164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99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Linguistic Typology and Greenberg’s Universals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5742709" y="85745"/>
            <a:ext cx="5401378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7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707" y="1369786"/>
            <a:ext cx="3353522" cy="4728466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4697226" y="2001182"/>
            <a:ext cx="6290088" cy="3947128"/>
          </a:xfrm>
          <a:prstGeom prst="wedgeRoundRectCallout">
            <a:avLst>
              <a:gd name="adj1" fmla="val -73520"/>
              <a:gd name="adj2" fmla="val 4149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accent1"/>
                </a:solidFill>
              </a:rPr>
              <a:t>VO languages have prepositions</a:t>
            </a:r>
          </a:p>
          <a:p>
            <a:pPr algn="ctr"/>
            <a:endParaRPr lang="en-GB" sz="2800" b="1" dirty="0" smtClean="0">
              <a:solidFill>
                <a:schemeClr val="accent1"/>
              </a:solidFill>
            </a:endParaRPr>
          </a:p>
          <a:p>
            <a:pPr algn="ctr"/>
            <a:endParaRPr lang="en-GB" sz="2800" b="1" dirty="0" smtClean="0">
              <a:solidFill>
                <a:schemeClr val="accent1"/>
              </a:solidFill>
            </a:endParaRPr>
          </a:p>
          <a:p>
            <a:pPr algn="ctr"/>
            <a:r>
              <a:rPr lang="en-GB" sz="2800" b="1" dirty="0" smtClean="0">
                <a:solidFill>
                  <a:schemeClr val="accent1"/>
                </a:solidFill>
              </a:rPr>
              <a:t/>
            </a:r>
            <a:br>
              <a:rPr lang="en-GB" sz="2800" b="1" dirty="0" smtClean="0">
                <a:solidFill>
                  <a:schemeClr val="accent1"/>
                </a:solidFill>
              </a:rPr>
            </a:br>
            <a:endParaRPr lang="en-GB" sz="2800" b="1" dirty="0" smtClean="0">
              <a:solidFill>
                <a:schemeClr val="accent1"/>
              </a:solidFill>
            </a:endParaRPr>
          </a:p>
          <a:p>
            <a:pPr algn="ctr"/>
            <a:r>
              <a:rPr lang="en-GB" sz="2800" b="1" dirty="0" smtClean="0">
                <a:solidFill>
                  <a:schemeClr val="accent1"/>
                </a:solidFill>
              </a:rPr>
              <a:t>OV languages have postpositions</a:t>
            </a:r>
          </a:p>
          <a:p>
            <a:pPr algn="ctr"/>
            <a:endParaRPr lang="en-GB" sz="2800" b="1" dirty="0" smtClean="0">
              <a:solidFill>
                <a:schemeClr val="accent1"/>
              </a:solidFill>
            </a:endParaRPr>
          </a:p>
          <a:p>
            <a:pPr algn="ctr"/>
            <a:endParaRPr lang="en-GB" sz="2800" b="1" dirty="0">
              <a:solidFill>
                <a:schemeClr val="accent1"/>
              </a:solidFill>
            </a:endParaRPr>
          </a:p>
          <a:p>
            <a:pPr algn="ctr"/>
            <a:endParaRPr lang="en-GB" sz="2800" b="1" dirty="0">
              <a:solidFill>
                <a:schemeClr val="accent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752" y="2496810"/>
            <a:ext cx="1501098" cy="1501098"/>
          </a:xfrm>
          <a:prstGeom prst="rect">
            <a:avLst/>
          </a:prstGeom>
        </p:spPr>
      </p:pic>
      <p:pic>
        <p:nvPicPr>
          <p:cNvPr id="10" name="Picture 4" descr="mage result for naacl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0897" y="2900258"/>
            <a:ext cx="1025912" cy="69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/>
          <p:cNvSpPr/>
          <p:nvPr/>
        </p:nvSpPr>
        <p:spPr>
          <a:xfrm>
            <a:off x="8745683" y="2991194"/>
            <a:ext cx="934412" cy="512329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1943" y="4526468"/>
            <a:ext cx="1501098" cy="1501098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 rot="10800000">
            <a:off x="8937998" y="4987920"/>
            <a:ext cx="934412" cy="512329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4" descr="mage result for naacl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7093" y="4929575"/>
            <a:ext cx="1025912" cy="69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3887" y="2710803"/>
            <a:ext cx="1073512" cy="11075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207" y="2567723"/>
            <a:ext cx="1096388" cy="12711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5006" y="4690127"/>
            <a:ext cx="1073512" cy="11075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7165" y="4526468"/>
            <a:ext cx="1096388" cy="12711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3975" y="2962875"/>
            <a:ext cx="1018919" cy="4808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33040" y="4832324"/>
            <a:ext cx="1049853" cy="65946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0987314" y="4832324"/>
            <a:ext cx="1131873" cy="6679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14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67672"/>
            <a:ext cx="9510880" cy="5197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Correlations between Word Order and </a:t>
            </a:r>
            <a:r>
              <a:rPr lang="en-GB" dirty="0" err="1" smtClean="0"/>
              <a:t>Adpositions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5782" y="85745"/>
            <a:ext cx="5408305" cy="176797"/>
          </a:xfrm>
        </p:spPr>
        <p:txBody>
          <a:bodyPr/>
          <a:lstStyle/>
          <a:p>
            <a:r>
              <a:rPr lang="da-DK" dirty="0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8</a:t>
            </a:fld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245" y="3030739"/>
            <a:ext cx="592332" cy="6110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5299" y="2940437"/>
            <a:ext cx="604954" cy="7013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9245" y="1941901"/>
            <a:ext cx="604954" cy="7013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7921" y="1987052"/>
            <a:ext cx="592332" cy="611094"/>
          </a:xfrm>
          <a:prstGeom prst="rect">
            <a:avLst/>
          </a:prstGeom>
        </p:spPr>
      </p:pic>
      <p:pic>
        <p:nvPicPr>
          <p:cNvPr id="17" name="Picture 4" descr="mage result for naacl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9245" y="4391971"/>
            <a:ext cx="733518" cy="49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ight Arrow 17"/>
          <p:cNvSpPr/>
          <p:nvPr/>
        </p:nvSpPr>
        <p:spPr>
          <a:xfrm rot="10800000">
            <a:off x="10960698" y="4461973"/>
            <a:ext cx="668096" cy="347412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4" descr="mage result for naacl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0698" y="5164610"/>
            <a:ext cx="733518" cy="49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ight Arrow 21"/>
          <p:cNvSpPr/>
          <p:nvPr/>
        </p:nvSpPr>
        <p:spPr>
          <a:xfrm>
            <a:off x="10214384" y="5271541"/>
            <a:ext cx="668096" cy="347412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24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Contributions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/>
              <a:t>Greenberg’s universals are binary </a:t>
            </a:r>
            <a:r>
              <a:rPr lang="mr-IN" sz="2800" dirty="0" smtClean="0"/>
              <a:t>–</a:t>
            </a:r>
            <a:r>
              <a:rPr lang="en-GB" sz="2800" dirty="0" smtClean="0"/>
              <a:t> However, correlations are rarely 100%, so we implement a </a:t>
            </a:r>
            <a:r>
              <a:rPr lang="en-GB" sz="2800" b="1" dirty="0" smtClean="0"/>
              <a:t>probabilisation of typology</a:t>
            </a:r>
            <a:br>
              <a:rPr lang="en-GB" sz="2800" b="1" dirty="0" smtClean="0"/>
            </a:br>
            <a:endParaRPr lang="en-GB" sz="2800" b="1" dirty="0" smtClean="0"/>
          </a:p>
          <a:p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48670" y="85745"/>
            <a:ext cx="5395417" cy="176797"/>
          </a:xfrm>
        </p:spPr>
        <p:txBody>
          <a:bodyPr/>
          <a:lstStyle/>
          <a:p>
            <a:r>
              <a:rPr lang="da-DK" smtClean="0"/>
              <a:t>Johannes Bjerva - A </a:t>
            </a:r>
            <a:r>
              <a:rPr lang="da-DK" dirty="0" err="1" smtClean="0"/>
              <a:t>Probabilistic</a:t>
            </a:r>
            <a:r>
              <a:rPr lang="da-DK" dirty="0" smtClean="0"/>
              <a:t> Generative Model of </a:t>
            </a:r>
            <a:r>
              <a:rPr lang="da-DK" dirty="0" err="1" smtClean="0"/>
              <a:t>Linguistic</a:t>
            </a:r>
            <a:r>
              <a:rPr lang="da-DK" dirty="0" smtClean="0"/>
              <a:t> </a:t>
            </a:r>
            <a:r>
              <a:rPr lang="da-DK" dirty="0" err="1" smtClean="0"/>
              <a:t>Typology</a:t>
            </a:r>
            <a:r>
              <a:rPr lang="da-DK" dirty="0" smtClean="0"/>
              <a:t> - 4 June 2019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906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ugerdefineret design">
  <a:themeElements>
    <a:clrScheme name="KU 2016">
      <a:dk1>
        <a:sysClr val="windowText" lastClr="000000"/>
      </a:dk1>
      <a:lt1>
        <a:sysClr val="window" lastClr="FFFFFF"/>
      </a:lt1>
      <a:dk2>
        <a:srgbClr val="6E6E6E"/>
      </a:dk2>
      <a:lt2>
        <a:srgbClr val="E7E6E6"/>
      </a:lt2>
      <a:accent1>
        <a:srgbClr val="A31D20"/>
      </a:accent1>
      <a:accent2>
        <a:srgbClr val="7B7B7B"/>
      </a:accent2>
      <a:accent3>
        <a:srgbClr val="D49F3A"/>
      </a:accent3>
      <a:accent4>
        <a:srgbClr val="42759B"/>
      </a:accent4>
      <a:accent5>
        <a:srgbClr val="79ADB1"/>
      </a:accent5>
      <a:accent6>
        <a:srgbClr val="779921"/>
      </a:accent6>
      <a:hlink>
        <a:srgbClr val="A31D20"/>
      </a:hlink>
      <a:folHlink>
        <a:srgbClr val="000000"/>
      </a:folHlink>
    </a:clrScheme>
    <a:fontScheme name="KU2016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_9_ENG_small.potx" id="{A3DD7A52-1208-4A6C-8744-F59945AA7F28}" vid="{9B86432B-FA9E-4F83-8547-14BF57C0A4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16_9_eng_small (1)</Template>
  <TotalTime>0</TotalTime>
  <Words>1957</Words>
  <Application>Microsoft Macintosh PowerPoint</Application>
  <PresentationFormat>Widescreen</PresentationFormat>
  <Paragraphs>563</Paragraphs>
  <Slides>55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Arial</vt:lpstr>
      <vt:lpstr>Calibri</vt:lpstr>
      <vt:lpstr>Cambria</vt:lpstr>
      <vt:lpstr>Mangal</vt:lpstr>
      <vt:lpstr>Microsoft New Tai Lue</vt:lpstr>
      <vt:lpstr>ＭＳ Ｐゴシック</vt:lpstr>
      <vt:lpstr>Times New Roman</vt:lpstr>
      <vt:lpstr>Wingdings</vt:lpstr>
      <vt:lpstr>Brugerdefineret design</vt:lpstr>
      <vt:lpstr>PowerPoint Presentation</vt:lpstr>
      <vt:lpstr>Languages are different</vt:lpstr>
      <vt:lpstr>Languages are different</vt:lpstr>
      <vt:lpstr>Languages are different</vt:lpstr>
      <vt:lpstr>Differences are often correlated</vt:lpstr>
      <vt:lpstr>Differences are often correlated</vt:lpstr>
      <vt:lpstr>Linguistic Typology and Greenberg’s Universals</vt:lpstr>
      <vt:lpstr>Correlations between Word Order and Adpositions</vt:lpstr>
      <vt:lpstr>Contributions</vt:lpstr>
      <vt:lpstr>Contributions</vt:lpstr>
      <vt:lpstr>Contributions</vt:lpstr>
      <vt:lpstr>World Atlas of Language Structure (WALS)</vt:lpstr>
      <vt:lpstr>World Atlas of Language Structure (WALS)</vt:lpstr>
      <vt:lpstr>WALS is Sparse and Skewed</vt:lpstr>
      <vt:lpstr>World Atlas of Language Structure (WALS)</vt:lpstr>
      <vt:lpstr>Probabilistic Typology as Matrix Factorisation</vt:lpstr>
      <vt:lpstr>Probabilistic Typology as Matrix Factorisation</vt:lpstr>
      <vt:lpstr>Probabilistic Typology as Matrix Factorisation</vt:lpstr>
      <vt:lpstr>Probabilistic Typology as Matrix Factorisation</vt:lpstr>
      <vt:lpstr>Probabilistic Typology as Matrix Factorisation</vt:lpstr>
      <vt:lpstr>Matrix Completion: Collaborative Filtering</vt:lpstr>
      <vt:lpstr>Probabilistic Typology as Matrix Factorisation</vt:lpstr>
      <vt:lpstr>Probabilistic Typology as Matrix Factorisation</vt:lpstr>
      <vt:lpstr>Probabilistic Typology as Matrix Factorisation</vt:lpstr>
      <vt:lpstr>Probabilistic Typology as Matrix Factorisation</vt:lpstr>
      <vt:lpstr>Probabilistic Typology as Matrix Factorisation</vt:lpstr>
      <vt:lpstr>Probabilistic Typology as Matrix Factorisation</vt:lpstr>
      <vt:lpstr>Probabilistic Typology as Matrix Factorisation</vt:lpstr>
      <vt:lpstr>Probabilistic Typology as Matrix Factorisation</vt:lpstr>
      <vt:lpstr>Probabilistic Typology as Matrix Factorisation</vt:lpstr>
      <vt:lpstr>Probabilistic Typology as Matrix Factorisation</vt:lpstr>
      <vt:lpstr>Typological Feature Prediction</vt:lpstr>
      <vt:lpstr>Probabilistic Typology as Matrix Factorisation</vt:lpstr>
      <vt:lpstr>Typological Feature Prediction</vt:lpstr>
      <vt:lpstr>Semi-supervised Extension</vt:lpstr>
      <vt:lpstr>Semi-supervised Extension</vt:lpstr>
      <vt:lpstr>Representing Languages – Semi-supervised Extension</vt:lpstr>
      <vt:lpstr>Representing Languages – Semi-supervised Extension</vt:lpstr>
      <vt:lpstr>Representing Languages – Semi-supervised Extension</vt:lpstr>
      <vt:lpstr>Representing Languages – Semi-supervised Extension</vt:lpstr>
      <vt:lpstr>Representing Languages – Semi-supervised Extension</vt:lpstr>
      <vt:lpstr>Semi-supervised Extension - Interpretability</vt:lpstr>
      <vt:lpstr>Evaluation</vt:lpstr>
      <vt:lpstr>Evaluation</vt:lpstr>
      <vt:lpstr>Feature Prediction across Language Families</vt:lpstr>
      <vt:lpstr>Effect of Pre-training (Semi-supervised Extension)</vt:lpstr>
      <vt:lpstr>PowerPoint Presentation</vt:lpstr>
      <vt:lpstr>PowerPoint Presentation</vt:lpstr>
      <vt:lpstr>Contributions</vt:lpstr>
      <vt:lpstr>Upcoming Papers</vt:lpstr>
      <vt:lpstr>Thank you!</vt:lpstr>
      <vt:lpstr>Baseline comparisons</vt:lpstr>
      <vt:lpstr>PowerPoint Presentation</vt:lpstr>
      <vt:lpstr>Feature Prediction split up across Macro-Areas</vt:lpstr>
      <vt:lpstr>PowerPoint Presentation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/>
  <cp:revision>1</cp:revision>
  <cp:lastPrinted>2019-06-04T13:12:08Z</cp:lastPrinted>
  <dcterms:created xsi:type="dcterms:W3CDTF">2019-05-27T08:50:20Z</dcterms:created>
  <dcterms:modified xsi:type="dcterms:W3CDTF">2019-06-07T17:54:31Z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www.skabelon.dk</vt:lpwstr>
  </property>
</Properties>
</file>