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af78bb835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5af78bb83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aaa5b5aea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5aaa5b5ae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a937c832b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5a937c832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af78bb83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af78bb83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aaa5b5aea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5aaa5b5a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af78bb835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5af78bb83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a937c832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5a937c832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8a5dde8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8a5dde8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af78bb83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af78bb83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af78bb83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af78bb83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kingofspace0wzz/wae-rnf-l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kingofspace0wzz/wae-rnf-lm" TargetMode="External"/><Relationship Id="rId4" Type="http://schemas.openxmlformats.org/officeDocument/2006/relationships/hyperlink" Target="https://arxiv.org/abs/1904.0239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625" y="9886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Riemannian Normalizing Flow on Variational Wasserstein Autoencoder for Text Modeling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3000"/>
              <a:t>Prince Wang, William Wang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3000"/>
              <a:t>UC Santa Barbara</a:t>
            </a:r>
            <a:endParaRPr b="1" sz="3000"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727650" y="665071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Match latent manifold with input manifold</a:t>
            </a:r>
            <a:endParaRPr/>
          </a:p>
        </p:txBody>
      </p:sp>
      <p:pic>
        <p:nvPicPr>
          <p:cNvPr descr="A screenshot of a cell phone&#10;&#10;Description automatically generated" id="180" name="Google Shape;1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6150" y="1580975"/>
            <a:ext cx="4469350" cy="33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1448000" y="2882100"/>
            <a:ext cx="121500" cy="90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2100000" y="3542175"/>
            <a:ext cx="121500" cy="90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163" y="1512788"/>
            <a:ext cx="5153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541" y="2474825"/>
            <a:ext cx="3627698" cy="2363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2"/>
          <p:cNvCxnSpPr>
            <a:endCxn id="182" idx="6"/>
          </p:cNvCxnSpPr>
          <p:nvPr/>
        </p:nvCxnSpPr>
        <p:spPr>
          <a:xfrm>
            <a:off x="1508700" y="2972925"/>
            <a:ext cx="712800" cy="61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2"/>
          <p:cNvSpPr txBox="1"/>
          <p:nvPr/>
        </p:nvSpPr>
        <p:spPr>
          <a:xfrm>
            <a:off x="4160175" y="3116350"/>
            <a:ext cx="13614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Curve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Length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2432450" y="2626050"/>
            <a:ext cx="121500" cy="909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2"/>
          <p:cNvCxnSpPr>
            <a:endCxn id="188" idx="3"/>
          </p:cNvCxnSpPr>
          <p:nvPr/>
        </p:nvCxnSpPr>
        <p:spPr>
          <a:xfrm flipH="1" rot="10800000">
            <a:off x="1551743" y="2703638"/>
            <a:ext cx="898500" cy="19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571700" y="6076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Modeling curvature by NF</a:t>
            </a:r>
            <a:endParaRPr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729450" y="2078875"/>
            <a:ext cx="76887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Planar Flow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825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280" y="2009775"/>
            <a:ext cx="24955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7781" y="2932993"/>
            <a:ext cx="287655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198" name="Google Shape;1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3481" y="519778"/>
            <a:ext cx="4026722" cy="128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5375" y="4177194"/>
            <a:ext cx="318135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325000" y="3555050"/>
            <a:ext cx="2009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           </a:t>
            </a:r>
            <a:r>
              <a:rPr lang="en-US" sz="2400">
                <a:latin typeface="Lato"/>
                <a:ea typeface="Lato"/>
                <a:cs typeface="Lato"/>
                <a:sym typeface="Lato"/>
              </a:rPr>
              <a:t> Curvature: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727650" y="5320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Modeling curvature by NF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727650" y="1241600"/>
            <a:ext cx="83574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match geometry of latent space with input space, we need this determinant to be large when input manifold has high curvature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0481" y="531993"/>
            <a:ext cx="2876550" cy="101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4"/>
          <p:cNvCxnSpPr/>
          <p:nvPr/>
        </p:nvCxnSpPr>
        <p:spPr>
          <a:xfrm>
            <a:off x="3734575" y="3948375"/>
            <a:ext cx="1633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4"/>
          <p:cNvSpPr txBox="1"/>
          <p:nvPr/>
        </p:nvSpPr>
        <p:spPr>
          <a:xfrm>
            <a:off x="3666475" y="3948375"/>
            <a:ext cx="177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Jacobian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259" y="2966325"/>
            <a:ext cx="5018691" cy="8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727650" y="6681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Wasserstein Distance</a:t>
            </a:r>
            <a:endParaRPr/>
          </a:p>
        </p:txBody>
      </p:sp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727650" y="1618300"/>
            <a:ext cx="76887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Replace KL with Maximum Mean Discrepancy (MMD)</a:t>
            </a:r>
            <a:endParaRPr sz="2400"/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4493000" y="910350"/>
            <a:ext cx="51435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Wasserstein Autoencoder, (ICLR 2018, </a:t>
            </a:r>
            <a:r>
              <a:rPr lang="en-US" sz="1250"/>
              <a:t>Ilya Tolstikhin)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071" y="2928100"/>
            <a:ext cx="5410229" cy="22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925" y="2256224"/>
            <a:ext cx="5490276" cy="6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623575" y="562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Wasserstein RNF</a:t>
            </a:r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6338600" y="1769975"/>
            <a:ext cx="2541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Reconstruction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6338600" y="2208575"/>
            <a:ext cx="2541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MMD loss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6338600" y="2769425"/>
            <a:ext cx="2541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KLD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 loss with NF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25" y="1756413"/>
            <a:ext cx="6002681" cy="163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484" y="3858550"/>
            <a:ext cx="5018691" cy="8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6"/>
          <p:cNvCxnSpPr/>
          <p:nvPr/>
        </p:nvCxnSpPr>
        <p:spPr>
          <a:xfrm flipH="1">
            <a:off x="2904425" y="3418925"/>
            <a:ext cx="2466000" cy="62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6"/>
          <p:cNvCxnSpPr/>
          <p:nvPr/>
        </p:nvCxnSpPr>
        <p:spPr>
          <a:xfrm>
            <a:off x="4281200" y="3449175"/>
            <a:ext cx="205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1850"/>
            <a:ext cx="8839200" cy="21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/>
          <p:nvPr>
            <p:ph type="title"/>
          </p:nvPr>
        </p:nvSpPr>
        <p:spPr>
          <a:xfrm>
            <a:off x="727650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2600" y="638725"/>
            <a:ext cx="6981401" cy="7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/>
        </p:nvSpPr>
        <p:spPr>
          <a:xfrm>
            <a:off x="484100" y="4114800"/>
            <a:ext cx="8052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Language Models: Negative Log-likelihood/KL/Perplexity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type="title"/>
          </p:nvPr>
        </p:nvSpPr>
        <p:spPr>
          <a:xfrm>
            <a:off x="727650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Results: KL divergence</a:t>
            </a:r>
            <a:endParaRPr/>
          </a:p>
        </p:txBody>
      </p:sp>
      <p:sp>
        <p:nvSpPr>
          <p:cNvPr id="250" name="Google Shape;250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8875"/>
            <a:ext cx="4596939" cy="30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625" y="2078875"/>
            <a:ext cx="4596924" cy="30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8"/>
          <p:cNvSpPr txBox="1"/>
          <p:nvPr/>
        </p:nvSpPr>
        <p:spPr>
          <a:xfrm>
            <a:off x="1089200" y="1361525"/>
            <a:ext cx="251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PTB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5556950" y="1345713"/>
            <a:ext cx="251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Yelp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727650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Results: Negative log-likelihood</a:t>
            </a:r>
            <a:endParaRPr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29"/>
          <p:cNvSpPr txBox="1"/>
          <p:nvPr/>
        </p:nvSpPr>
        <p:spPr>
          <a:xfrm>
            <a:off x="1082475" y="921750"/>
            <a:ext cx="251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PTB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581125" y="921738"/>
            <a:ext cx="2511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Yelp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00" y="1375863"/>
            <a:ext cx="4498650" cy="337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450" y="1375875"/>
            <a:ext cx="4498626" cy="3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 txBox="1"/>
          <p:nvPr/>
        </p:nvSpPr>
        <p:spPr>
          <a:xfrm>
            <a:off x="605125" y="4614025"/>
            <a:ext cx="83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845625" y="4614025"/>
            <a:ext cx="12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WAE-NF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3171163" y="4614025"/>
            <a:ext cx="12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WAE-RNF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5144625" y="4614025"/>
            <a:ext cx="83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6385125" y="4614025"/>
            <a:ext cx="12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WAE-NF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7710663" y="4614025"/>
            <a:ext cx="121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   WAE-RNF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816900" y="1936375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104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063775" y="3162875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   92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3501925" y="3224500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 91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5286225" y="2300550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198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6633725" y="3526900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184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7987600" y="3618925"/>
            <a:ext cx="5487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183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1967475" y="3224500"/>
            <a:ext cx="741300" cy="114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3309325" y="3224500"/>
            <a:ext cx="741300" cy="114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type="title"/>
          </p:nvPr>
        </p:nvSpPr>
        <p:spPr>
          <a:xfrm>
            <a:off x="727650" y="5359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Mutual Information</a:t>
            </a:r>
            <a:endParaRPr/>
          </a:p>
        </p:txBody>
      </p:sp>
      <p:sp>
        <p:nvSpPr>
          <p:cNvPr id="285" name="Google Shape;285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3129150" y="4442050"/>
            <a:ext cx="288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Mutual information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7" name="Google Shape;2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813" y="1071125"/>
            <a:ext cx="4663325" cy="305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4024025" y="1860725"/>
            <a:ext cx="1074000" cy="192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5174850" y="1521125"/>
            <a:ext cx="1074000" cy="226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>
            <p:ph type="title"/>
          </p:nvPr>
        </p:nvSpPr>
        <p:spPr>
          <a:xfrm>
            <a:off x="727650" y="60762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Conclusion                        </a:t>
            </a:r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727650" y="1277075"/>
            <a:ext cx="83574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Propose to use Normalizing Flow and Wasserstein Distance for variational language model</a:t>
            </a:r>
            <a:endParaRPr sz="2400"/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Design Riemannian Normalizing Flow to learn a smooth latent space</a:t>
            </a:r>
            <a:endParaRPr sz="2400"/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Empirical results indicate that Riemannian Normalizing Flow with Wasserstein Distance help avert KL vanishing</a:t>
            </a:r>
            <a:endParaRPr sz="2400"/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Code: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https://github.com/kingofspace0wzz/wae-rnf-lm</a:t>
            </a:r>
            <a:endParaRPr sz="2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97" name="Google Shape;297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6227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16553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25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VAE and the KL vanishing problem</a:t>
            </a:r>
            <a:endParaRPr sz="2400">
              <a:solidFill>
                <a:schemeClr val="dk2"/>
              </a:solidFill>
            </a:endParaRPr>
          </a:p>
          <a:p>
            <a:pPr indent="-349250" lvl="0" marL="425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Motivation: why Riemannian Normalizing flow/WAE</a:t>
            </a:r>
            <a:endParaRPr sz="2400">
              <a:solidFill>
                <a:schemeClr val="dk2"/>
              </a:solidFill>
            </a:endParaRPr>
          </a:p>
          <a:p>
            <a:pPr indent="-349250" lvl="0" marL="425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Details</a:t>
            </a:r>
            <a:endParaRPr sz="2400">
              <a:solidFill>
                <a:schemeClr val="dk2"/>
              </a:solidFill>
            </a:endParaRPr>
          </a:p>
          <a:p>
            <a:pPr indent="-349250" lvl="0" marL="425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Experimental Results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143125" y="3514781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499125" y="1853850"/>
            <a:ext cx="8992800" cy="3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6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Thank you!     Q &amp; A   :)</a:t>
            </a:r>
            <a:endParaRPr b="1" sz="6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Code: </a:t>
            </a:r>
            <a:r>
              <a:rPr lang="en-US" sz="24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https://github.com/kingofspace0wzz/wae-rnf-lm</a:t>
            </a:r>
            <a:endParaRPr/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Paper: </a:t>
            </a:r>
            <a:r>
              <a:rPr lang="en-US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https://arxiv.org/abs/1904.02399</a:t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5774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VAE: KL vanishing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604" y="3814439"/>
            <a:ext cx="6706384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2806925" y="4511550"/>
            <a:ext cx="59478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133025" y="4370638"/>
            <a:ext cx="3540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KL term, gap between posterior and prior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5" name="Google Shape;105;p15"/>
          <p:cNvCxnSpPr/>
          <p:nvPr/>
        </p:nvCxnSpPr>
        <p:spPr>
          <a:xfrm>
            <a:off x="2798650" y="4385763"/>
            <a:ext cx="205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910375" y="1249188"/>
            <a:ext cx="5492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25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 generate sentences given latent codes z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816900" y="2211438"/>
            <a:ext cx="67194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were to buy any groceries 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horses are to buy any groceries 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horses are to buy any animal 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horses the favorite any animal 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729450" y="622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 works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729450" y="1259675"/>
            <a:ext cx="8414700" cy="32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Generating sentences from Continuous Space, (2015, </a:t>
            </a:r>
            <a:r>
              <a:rPr lang="en-US" sz="2400">
                <a:solidFill>
                  <a:schemeClr val="dk2"/>
                </a:solidFill>
              </a:rPr>
              <a:t>Bowman)</a:t>
            </a:r>
            <a:endParaRPr sz="2400">
              <a:solidFill>
                <a:srgbClr val="000000"/>
              </a:solidFill>
            </a:endParaRPr>
          </a:p>
          <a:p>
            <a:pPr indent="-349250" lvl="0" marL="4254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Improved Variational Autoencoder for text Modeling using Dilated Convolution, (2017, Yang)</a:t>
            </a:r>
            <a:endParaRPr sz="2400"/>
          </a:p>
          <a:p>
            <a:pPr indent="-349250" lvl="0" marL="4254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Spherical Latent Spaces for Stable Variational Autoencoder, (2018, Xu)</a:t>
            </a:r>
            <a:endParaRPr sz="2400">
              <a:solidFill>
                <a:srgbClr val="000000"/>
              </a:solidFill>
            </a:endParaRPr>
          </a:p>
          <a:p>
            <a:pPr indent="-349250" lvl="0" marL="4254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Semi-Amortized VAE, (2018, Kim)</a:t>
            </a:r>
            <a:endParaRPr sz="2400">
              <a:solidFill>
                <a:srgbClr val="000000"/>
              </a:solidFill>
            </a:endParaRPr>
          </a:p>
          <a:p>
            <a:pPr indent="-349250" lvl="0" marL="4254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>
                <a:solidFill>
                  <a:srgbClr val="000000"/>
                </a:solidFill>
              </a:rPr>
              <a:t>Cyclical Annealing Schedule: A Simple Approach to Mitigating KL Vanishing, (2019, Fu)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63075" y="516875"/>
            <a:ext cx="8721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Riemannian Normalizing Flow/Wasserstein Distance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233" y="1519125"/>
            <a:ext cx="1827360" cy="252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9904" y="1781432"/>
            <a:ext cx="2056231" cy="2001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581200" y="57737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Normalizing Flow</a:t>
            </a:r>
            <a:endParaRPr/>
          </a:p>
        </p:txBody>
      </p:sp>
      <p:pic>
        <p:nvPicPr>
          <p:cNvPr descr="A close up of a map&#10;&#10;Description automatically generated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7286" y="2026641"/>
            <a:ext cx="6536531" cy="19680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2286000" y="431039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https://lilianweng.github.io/lil-log/2018/10/13/flow-based-deep-generative-models.html</a:t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3570200" y="2027150"/>
            <a:ext cx="2647500" cy="217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6129725" y="2193550"/>
            <a:ext cx="1978800" cy="180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6327" y="693705"/>
            <a:ext cx="3237503" cy="823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0" y="1374675"/>
            <a:ext cx="93159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Making posterior harder to collapse to a standard Gaussian prior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729450" y="5925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Normalizing Flow</a:t>
            </a:r>
            <a:endParaRPr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653825" y="787725"/>
            <a:ext cx="76887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825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3556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Tighter likelihood approximation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0927" y="691355"/>
            <a:ext cx="3237503" cy="82364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00" y="2802002"/>
            <a:ext cx="8839201" cy="959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9"/>
          <p:cNvCxnSpPr/>
          <p:nvPr/>
        </p:nvCxnSpPr>
        <p:spPr>
          <a:xfrm>
            <a:off x="1783075" y="3660975"/>
            <a:ext cx="1633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9"/>
          <p:cNvSpPr txBox="1"/>
          <p:nvPr/>
        </p:nvSpPr>
        <p:spPr>
          <a:xfrm>
            <a:off x="1255625" y="3660975"/>
            <a:ext cx="22293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Reconstruction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7166525" y="3660975"/>
            <a:ext cx="1633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9"/>
          <p:cNvSpPr txBox="1"/>
          <p:nvPr/>
        </p:nvSpPr>
        <p:spPr>
          <a:xfrm>
            <a:off x="7098425" y="3660975"/>
            <a:ext cx="177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   KL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4474800" y="3660975"/>
            <a:ext cx="1633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9"/>
          <p:cNvSpPr txBox="1"/>
          <p:nvPr/>
        </p:nvSpPr>
        <p:spPr>
          <a:xfrm>
            <a:off x="4406700" y="3660975"/>
            <a:ext cx="2113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Jacobian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744575" y="624625"/>
            <a:ext cx="4232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Why Riemannian VAE?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623550" y="2140900"/>
            <a:ext cx="7688700" cy="1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</a:rPr>
              <a:t>The Latent space is not flat Euclidean. It should be curved.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161" y="3394888"/>
            <a:ext cx="8777840" cy="1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3765675" y="3184875"/>
            <a:ext cx="1978800" cy="180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6978000" y="3026700"/>
            <a:ext cx="1978800" cy="180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600" y="1356500"/>
            <a:ext cx="24384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500" y="501475"/>
            <a:ext cx="3839811" cy="1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744575" y="17460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744575" y="624625"/>
            <a:ext cx="4232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Riemannian Metric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962" y="2033475"/>
            <a:ext cx="3417913" cy="11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600" y="3359525"/>
            <a:ext cx="35052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907675" y="2424463"/>
            <a:ext cx="23145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Jacobian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907675" y="3472725"/>
            <a:ext cx="23145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Rie. Metric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