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8" r:id="rId3"/>
    <p:sldId id="269" r:id="rId4"/>
    <p:sldId id="258" r:id="rId5"/>
    <p:sldId id="260" r:id="rId6"/>
    <p:sldId id="263" r:id="rId7"/>
    <p:sldId id="264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B0E2A-4807-4707-A7A2-61E622BA2D35}" type="datetimeFigureOut">
              <a:rPr lang="nl-NL" smtClean="0"/>
              <a:pPr/>
              <a:t>24-8-2009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6C5D-5198-4B85-8410-88A2CB595197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D5EEDFB-B405-4100-B85F-1B4078C3E570}" type="slidenum">
              <a:rPr lang="en-US" sz="11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5EE6150-3ED1-4895-A45B-333048FDCF8C}" type="slidenum">
              <a:rPr lang="nl-NL" sz="11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3E1B58-4B13-4127-88AC-C6D5A8B449FD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A9E006-323E-4CD4-95EE-251CC609DF0F}" type="slidenum">
              <a:rPr lang="nl-NL" sz="11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nl-NL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733550" y="2847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914400" y="1447800"/>
            <a:ext cx="0" cy="1905000"/>
          </a:xfrm>
          <a:prstGeom prst="line">
            <a:avLst/>
          </a:prstGeom>
          <a:noFill/>
          <a:ln w="38100">
            <a:solidFill>
              <a:srgbClr val="345F98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1981200" y="3886200"/>
            <a:ext cx="0" cy="121920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  <p:pic>
        <p:nvPicPr>
          <p:cNvPr id="7" name="Picture 11" descr="TAUS_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032500"/>
            <a:ext cx="2159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385CF616-9015-455E-9639-1C95FB8550E2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96F483DD-0EAF-495C-94A9-F5972CBC1277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89BF8E69-0260-4E7A-AAA5-60FE40D432DA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01BFB2DF-0015-470F-BAC7-BB0C7F88BED1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DA2D4AB1-9BBA-420C-AB45-17D323E3264D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1E5A5790-9635-43C7-BC01-CADE0E4E170D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C8E8F46B-4F60-440A-B6F0-AF26FEE5EA1C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2B073934-8DBC-4334-81C2-42ED1A17A7F0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7D018860-AECF-4FBF-B059-D6219382A31A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2AE0B118-CED0-4798-927D-01D621929BDB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48A940BC-D801-44DA-B097-2E6AFBF99A03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E28477E3-07CE-46A5-83C7-4EF8E61B8DCB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4085FB66-CFF7-4247-811E-914D41AE65F2}" type="slidenum">
              <a:rPr lang="en-US" altLang="en-US" sz="1600" b="1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600" b="1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34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 b="1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08D21195-6B93-4D7B-9D37-26DD6F1B4195}" type="slidenum">
              <a:rPr lang="en-US" altLang="en-US" kern="1200">
                <a:ea typeface="+mn-ea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kern="1200">
              <a:ea typeface="+mn-ea"/>
            </a:endParaRPr>
          </a:p>
        </p:txBody>
      </p:sp>
      <p:sp>
        <p:nvSpPr>
          <p:cNvPr id="6149" name="Rectangle 5"/>
          <p:cNvSpPr>
            <a:spLocks noChangeArrowheads="1"/>
          </p:cNvSpPr>
          <p:nvPr userDrawn="1"/>
        </p:nvSpPr>
        <p:spPr bwMode="auto">
          <a:xfrm>
            <a:off x="1733550" y="2847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 userDrawn="1"/>
        </p:nvSpPr>
        <p:spPr bwMode="auto">
          <a:xfrm>
            <a:off x="381000" y="304800"/>
            <a:ext cx="0" cy="6399213"/>
          </a:xfrm>
          <a:prstGeom prst="line">
            <a:avLst/>
          </a:prstGeom>
          <a:noFill/>
          <a:ln w="38100">
            <a:solidFill>
              <a:srgbClr val="345F98"/>
            </a:solidFill>
            <a:round/>
            <a:headEnd/>
            <a:tailEnd/>
          </a:ln>
          <a:effectLst/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  <p:pic>
        <p:nvPicPr>
          <p:cNvPr id="2055" name="Picture 7" descr="TAUS_Logo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072313" y="6143625"/>
            <a:ext cx="19446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E000C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FE000C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FE000C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FE000C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FE000C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FE000C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FE000C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usdata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ustomerservice@tausdata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usdata.org/index.php/news/news/70-profit-of-sharing-up-to-5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8086756" cy="175260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Converging Technologies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2800" i="1" dirty="0" smtClean="0">
                <a:solidFill>
                  <a:srgbClr val="000099"/>
                </a:solidFill>
              </a:rPr>
              <a:t>What are the benefits for MT users?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400" i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a-DK" dirty="0" smtClean="0"/>
              <a:t>MT Summit</a:t>
            </a:r>
            <a:r>
              <a:rPr lang="da-DK" dirty="0" smtClean="0"/>
              <a:t>, </a:t>
            </a:r>
            <a:r>
              <a:rPr lang="da-DK" i="1" dirty="0" smtClean="0"/>
              <a:t>August 28, 2009</a:t>
            </a:r>
          </a:p>
          <a:p>
            <a:pPr eaLnBrk="1" hangingPunct="1">
              <a:defRPr/>
            </a:pPr>
            <a:r>
              <a:rPr lang="da-DK" sz="2000" i="1" dirty="0" smtClean="0">
                <a:solidFill>
                  <a:schemeClr val="bg2">
                    <a:lumMod val="75000"/>
                  </a:schemeClr>
                </a:solidFill>
              </a:rPr>
              <a:t>By Jaap van der Meer</a:t>
            </a:r>
            <a:endParaRPr lang="da-DK" sz="20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indent="4763" eaLnBrk="1" hangingPunct="1">
              <a:lnSpc>
                <a:spcPct val="90000"/>
              </a:lnSpc>
              <a:defRPr/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For More Information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28625" y="2071688"/>
            <a:ext cx="8229600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000C"/>
              </a:buClr>
              <a:buSzPct val="65000"/>
              <a:buFont typeface="Wingdings" pitchFamily="2" charset="2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See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  <a:hlinkClick r:id="rId3"/>
              </a:rPr>
              <a:t>www.tausdata.org</a:t>
            </a:r>
            <a:endParaRPr lang="en-US" sz="2000" dirty="0">
              <a:solidFill>
                <a:srgbClr val="000000"/>
              </a:solidFill>
              <a:latin typeface="Arial"/>
              <a:ea typeface="+mn-ea"/>
              <a:cs typeface="Arial" pitchFamily="34" charset="0"/>
            </a:endParaRPr>
          </a:p>
          <a:p>
            <a: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000C"/>
              </a:buClr>
              <a:buSzPct val="65000"/>
              <a:buFont typeface="Wingdings" pitchFamily="2" charset="2"/>
              <a:buNone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+mn-ea"/>
              <a:cs typeface="Arial" pitchFamily="34" charset="0"/>
            </a:endParaRPr>
          </a:p>
          <a:p>
            <a: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000C"/>
              </a:buClr>
              <a:buSzPct val="65000"/>
              <a:buFont typeface="Wingdings" pitchFamily="2" charset="2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rPr>
              <a:t>Send email to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  <a:hlinkClick r:id="rId4"/>
              </a:rPr>
              <a:t>customerservice@tausdata.org</a:t>
            </a:r>
            <a:endParaRPr lang="en-US" sz="2000" dirty="0">
              <a:solidFill>
                <a:srgbClr val="000000"/>
              </a:solidFill>
              <a:latin typeface="Arial"/>
              <a:ea typeface="+mn-ea"/>
              <a:cs typeface="Arial" pitchFamily="34" charset="0"/>
            </a:endParaRPr>
          </a:p>
          <a:p>
            <a: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000C"/>
              </a:buClr>
              <a:buSzPct val="65000"/>
              <a:buFont typeface="Wingdings" pitchFamily="2" charset="2"/>
              <a:buNone/>
              <a:defRPr/>
            </a:pPr>
            <a:endParaRPr lang="en-US" sz="1600" dirty="0">
              <a:solidFill>
                <a:srgbClr val="000000"/>
              </a:solidFill>
              <a:latin typeface="Arial"/>
              <a:ea typeface="+mn-ea"/>
              <a:cs typeface="Arial" pitchFamily="34" charset="0"/>
            </a:endParaRPr>
          </a:p>
          <a:p>
            <a:pPr indent="4763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E000C"/>
              </a:buClr>
              <a:buSzPct val="65000"/>
              <a:buFont typeface="Wingdings" pitchFamily="2" charset="2"/>
              <a:buNone/>
              <a:defRPr/>
            </a:pPr>
            <a:endParaRPr lang="en-US" sz="2100" dirty="0">
              <a:solidFill>
                <a:srgbClr val="000000"/>
              </a:solidFill>
              <a:latin typeface="Arial"/>
              <a:ea typeface="+mn-ea"/>
              <a:cs typeface="Arial" pitchFamily="34" charset="0"/>
            </a:endParaRPr>
          </a:p>
          <a:p>
            <a:pPr indent="4763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E000C"/>
              </a:buClr>
              <a:buSzPct val="65000"/>
              <a:buFont typeface="Wingdings" pitchFamily="2" charset="2"/>
              <a:buNone/>
              <a:defRPr/>
            </a:pPr>
            <a:endParaRPr lang="en-US" sz="2100" dirty="0">
              <a:solidFill>
                <a:srgbClr val="5F5F5F"/>
              </a:solidFill>
              <a:latin typeface="Arial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Barriers to Convergence</a:t>
            </a:r>
            <a:endParaRPr lang="nl-NL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9312"/>
          </a:xfrm>
        </p:spPr>
        <p:txBody>
          <a:bodyPr/>
          <a:lstStyle/>
          <a:p>
            <a:r>
              <a:rPr lang="nl-NL" sz="2800" dirty="0" smtClean="0"/>
              <a:t>Proprietary lock-in translation business models</a:t>
            </a:r>
          </a:p>
          <a:p>
            <a:pPr lvl="1"/>
            <a:r>
              <a:rPr lang="nl-NL" sz="2400" dirty="0" smtClean="0"/>
              <a:t>Low technology adoption</a:t>
            </a:r>
          </a:p>
          <a:p>
            <a:pPr lvl="1"/>
            <a:r>
              <a:rPr lang="nl-NL" sz="2400" dirty="0" smtClean="0"/>
              <a:t>No innovation</a:t>
            </a:r>
          </a:p>
          <a:p>
            <a:pPr lvl="1"/>
            <a:r>
              <a:rPr lang="nl-NL" sz="2400" dirty="0" smtClean="0"/>
              <a:t>No execution on standards</a:t>
            </a:r>
          </a:p>
          <a:p>
            <a:r>
              <a:rPr lang="nl-NL" sz="2800" dirty="0" smtClean="0"/>
              <a:t>Dramatic gap between demand and supply</a:t>
            </a:r>
          </a:p>
          <a:p>
            <a:pPr lvl="1"/>
            <a:r>
              <a:rPr lang="nl-NL" sz="2400" dirty="0" smtClean="0"/>
              <a:t>Translation too costly and too slow</a:t>
            </a:r>
          </a:p>
          <a:p>
            <a:pPr lvl="1"/>
            <a:r>
              <a:rPr lang="nl-NL" sz="2400" dirty="0" smtClean="0"/>
              <a:t>MT quality not good enough</a:t>
            </a:r>
          </a:p>
          <a:p>
            <a:pPr lvl="1"/>
            <a:r>
              <a:rPr lang="nl-NL" sz="2400" dirty="0" smtClean="0"/>
              <a:t>10 times more MT than HT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nl-NL" sz="3200" dirty="0" smtClean="0"/>
              <a:t>Localization Business Innovation Roadmap</a:t>
            </a:r>
            <a:br>
              <a:rPr lang="nl-NL" sz="3200" dirty="0" smtClean="0"/>
            </a:br>
            <a:r>
              <a:rPr lang="nl-NL" sz="2400" i="1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nl-NL" sz="2400" i="1" dirty="0" smtClean="0">
                <a:solidFill>
                  <a:schemeClr val="tx2">
                    <a:lumMod val="50000"/>
                  </a:schemeClr>
                </a:solidFill>
              </a:rPr>
              <a:t>TAUS LBI Report – June 2009”</a:t>
            </a:r>
            <a:endParaRPr lang="nl-NL" sz="3200" i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73560"/>
          </a:xfrm>
        </p:spPr>
        <p:txBody>
          <a:bodyPr/>
          <a:lstStyle/>
          <a:p>
            <a:r>
              <a:rPr lang="nl-NL" sz="2800" dirty="0" smtClean="0"/>
              <a:t>Open Translation Platforms</a:t>
            </a:r>
          </a:p>
          <a:p>
            <a:pPr lvl="1"/>
            <a:r>
              <a:rPr lang="nl-NL" sz="2400" i="1" dirty="0" smtClean="0"/>
              <a:t>“Open, open, open”</a:t>
            </a:r>
            <a:endParaRPr lang="nl-NL" sz="2400" i="1" dirty="0" smtClean="0"/>
          </a:p>
          <a:p>
            <a:r>
              <a:rPr lang="nl-NL" sz="2800" dirty="0" smtClean="0"/>
              <a:t>Community translation</a:t>
            </a:r>
          </a:p>
          <a:p>
            <a:pPr lvl="1"/>
            <a:r>
              <a:rPr lang="nl-NL" sz="2400" dirty="0" smtClean="0"/>
              <a:t>Engaging end-users</a:t>
            </a:r>
          </a:p>
          <a:p>
            <a:r>
              <a:rPr lang="nl-NL" sz="2800" dirty="0" smtClean="0"/>
              <a:t>Translation automation</a:t>
            </a:r>
          </a:p>
          <a:p>
            <a:pPr lvl="1"/>
            <a:r>
              <a:rPr lang="nl-NL" sz="2400" dirty="0" smtClean="0"/>
              <a:t>From evangelization to embracement</a:t>
            </a:r>
          </a:p>
          <a:p>
            <a:r>
              <a:rPr lang="nl-NL" sz="2800" dirty="0" smtClean="0"/>
              <a:t>Language data sharing</a:t>
            </a:r>
          </a:p>
          <a:p>
            <a:pPr lvl="1"/>
            <a:r>
              <a:rPr lang="nl-NL" sz="2400" dirty="0" smtClean="0"/>
              <a:t>Evolution of TMs</a:t>
            </a:r>
            <a:endParaRPr lang="nl-NL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Importance of Language Data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762000" y="2590800"/>
            <a:ext cx="8229600" cy="1143000"/>
          </a:xfrm>
          <a:prstGeom prst="rightArrow">
            <a:avLst>
              <a:gd name="adj1" fmla="val 50000"/>
              <a:gd name="adj2" fmla="val 180000"/>
            </a:avLst>
          </a:prstGeom>
          <a:gradFill rotWithShape="1">
            <a:gsLst>
              <a:gs pos="0">
                <a:srgbClr val="000099">
                  <a:alpha val="96999"/>
                </a:srgbClr>
              </a:gs>
              <a:gs pos="100000">
                <a:srgbClr val="FF0000"/>
              </a:gs>
            </a:gsLst>
            <a:lin ang="0" scaled="1"/>
          </a:gradFill>
          <a:ln w="5715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1200">
                <a:solidFill>
                  <a:srgbClr val="FFFFFF"/>
                </a:solidFill>
                <a:latin typeface="Arial" charset="0"/>
                <a:ea typeface="+mn-ea"/>
                <a:cs typeface="Arial" pitchFamily="34" charset="0"/>
              </a:rPr>
              <a:t>Localization		Globalization		Transmutation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1038225" y="1955800"/>
            <a:ext cx="749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1985</a:t>
            </a: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3857625" y="1955800"/>
            <a:ext cx="749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1995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6600825" y="1955800"/>
            <a:ext cx="749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2007</a:t>
            </a:r>
          </a:p>
        </p:txBody>
      </p:sp>
      <p:sp>
        <p:nvSpPr>
          <p:cNvPr id="134151" name="Text Box 7"/>
          <p:cNvSpPr txBox="1">
            <a:spLocks noChangeArrowheads="1"/>
          </p:cNvSpPr>
          <p:nvPr/>
        </p:nvSpPr>
        <p:spPr bwMode="auto">
          <a:xfrm>
            <a:off x="814388" y="3711575"/>
            <a:ext cx="1276350" cy="179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3B812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Translation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3B812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Memory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User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instructions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5F5F5F"/>
                </a:solidFill>
                <a:latin typeface="Arial" charset="0"/>
                <a:ea typeface="+mn-ea"/>
                <a:cs typeface="Arial" pitchFamily="34" charset="0"/>
              </a:rPr>
              <a:t>Standalone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5F5F5F"/>
                </a:solidFill>
                <a:latin typeface="Arial" charset="0"/>
                <a:ea typeface="+mn-ea"/>
                <a:cs typeface="Arial" pitchFamily="34" charset="0"/>
              </a:rPr>
              <a:t>workstations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3276600" y="3733800"/>
            <a:ext cx="2046288" cy="179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3B812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Globalization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3B812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Management Systems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Web sites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Enterprise content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5F5F5F"/>
                </a:solidFill>
                <a:latin typeface="Arial" charset="0"/>
                <a:ea typeface="+mn-ea"/>
                <a:cs typeface="Arial" pitchFamily="34" charset="0"/>
              </a:rPr>
              <a:t>Enterprise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5F5F5F"/>
                </a:solidFill>
                <a:latin typeface="Arial" charset="0"/>
                <a:ea typeface="+mn-ea"/>
                <a:cs typeface="Arial" pitchFamily="34" charset="0"/>
              </a:rPr>
              <a:t>server</a:t>
            </a:r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6229350" y="3787775"/>
            <a:ext cx="2162175" cy="179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3B812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Advanced Leveraging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3B812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pitchFamily="34" charset="0"/>
              </a:rPr>
              <a:t>Machine Translation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Continuous Publishing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User generated content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5F5F5F"/>
                </a:solidFill>
                <a:latin typeface="Arial" charset="0"/>
                <a:ea typeface="+mn-ea"/>
                <a:cs typeface="Arial" pitchFamily="34" charset="0"/>
              </a:rPr>
              <a:t>Industry-shared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>
                <a:solidFill>
                  <a:srgbClr val="5F5F5F"/>
                </a:solidFill>
                <a:latin typeface="Arial" charset="0"/>
                <a:ea typeface="+mn-ea"/>
                <a:cs typeface="Arial" pitchFamily="34" charset="0"/>
              </a:rPr>
              <a:t>language data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514600" y="4419600"/>
            <a:ext cx="3175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+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562600" y="4419600"/>
            <a:ext cx="3175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1200">
                <a:solidFill>
                  <a:srgbClr val="FF3300"/>
                </a:solidFill>
                <a:latin typeface="Arial" charset="0"/>
                <a:ea typeface="+mn-ea"/>
                <a:cs typeface="Arial" pitchFamily="34" charset="0"/>
              </a:rPr>
              <a:t>+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62000" y="4343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762000" y="4953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b="1" kern="1200">
              <a:solidFill>
                <a:srgbClr val="000000"/>
              </a:solidFill>
              <a:latin typeface="Arial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Milestones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1357298"/>
          <a:ext cx="8001029" cy="47548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828807"/>
                <a:gridCol w="6172222"/>
              </a:tblGrid>
              <a:tr h="664923"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March 2007</a:t>
                      </a:r>
                      <a:endParaRPr lang="nl-N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Idea is born in Taos, New Mexico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664923"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July 2008</a:t>
                      </a:r>
                      <a:endParaRPr lang="nl-N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TDA established by 44 members</a:t>
                      </a:r>
                    </a:p>
                    <a:p>
                      <a:endParaRPr lang="nl-NL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76489"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March 2009</a:t>
                      </a:r>
                      <a:endParaRPr lang="nl-N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TDA platform launched for production</a:t>
                      </a:r>
                    </a:p>
                    <a:p>
                      <a:r>
                        <a:rPr lang="nl-NL" sz="1600" i="1" dirty="0" smtClean="0"/>
                        <a:t>On schedule, on budget!</a:t>
                      </a:r>
                    </a:p>
                    <a:p>
                      <a:endParaRPr lang="nl-NL" sz="1600" i="1" dirty="0"/>
                    </a:p>
                  </a:txBody>
                  <a:tcPr/>
                </a:tc>
              </a:tr>
              <a:tr h="876489"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May 2009</a:t>
                      </a:r>
                      <a:endParaRPr lang="nl-N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A benchmark from University of Leeds</a:t>
                      </a:r>
                      <a:endParaRPr lang="nl-NL" sz="200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nl-NL" sz="1600" i="1" baseline="0" dirty="0" smtClean="0"/>
                        <a:t>Shared language data generate increased leveraging of 19%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nl-NL" sz="1600" i="1" baseline="0" dirty="0" smtClean="0"/>
                    </a:p>
                  </a:txBody>
                  <a:tcPr/>
                </a:tc>
              </a:tr>
              <a:tr h="695147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June 2009</a:t>
                      </a:r>
                      <a:endParaRPr lang="nl-N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Public launch of TDA platform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36937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August 2009</a:t>
                      </a:r>
                      <a:endParaRPr lang="nl-NL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TDA</a:t>
                      </a:r>
                      <a:r>
                        <a:rPr lang="nl-NL" sz="2000" baseline="0" dirty="0" smtClean="0">
                          <a:solidFill>
                            <a:srgbClr val="C00000"/>
                          </a:solidFill>
                        </a:rPr>
                        <a:t> Member Pilot projects</a:t>
                      </a:r>
                      <a:endParaRPr lang="nl-NL" sz="200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nl-NL" sz="1600" i="1" baseline="0" dirty="0" smtClean="0"/>
                        <a:t>Shared language data generate increased leveraging of up to 50%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57188" y="285750"/>
            <a:ext cx="82296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400" b="1" dirty="0">
                <a:solidFill>
                  <a:srgbClr val="5F5F5F"/>
                </a:solidFill>
                <a:latin typeface="Arial"/>
                <a:ea typeface="+mn-ea"/>
                <a:cs typeface="Arial" pitchFamily="34" charset="0"/>
              </a:rPr>
              <a:t>Implement an Industry Vision</a:t>
            </a:r>
          </a:p>
        </p:txBody>
      </p:sp>
      <p:sp>
        <p:nvSpPr>
          <p:cNvPr id="21507" name="TextBox 20"/>
          <p:cNvSpPr txBox="1">
            <a:spLocks noChangeArrowheads="1"/>
          </p:cNvSpPr>
          <p:nvPr/>
        </p:nvSpPr>
        <p:spPr bwMode="auto">
          <a:xfrm>
            <a:off x="357188" y="857250"/>
            <a:ext cx="811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nl-NL" sz="2000" kern="1200">
                <a:solidFill>
                  <a:srgbClr val="000066"/>
                </a:solidFill>
                <a:latin typeface="Arial" pitchFamily="34" charset="0"/>
                <a:ea typeface="+mn-ea"/>
                <a:cs typeface="Arial" pitchFamily="34" charset="0"/>
              </a:rPr>
              <a:t>One global platform open to all stakeholders in the translation industry</a:t>
            </a:r>
          </a:p>
        </p:txBody>
      </p:sp>
      <p:pic>
        <p:nvPicPr>
          <p:cNvPr id="21508" name="Picture 5" descr="Clou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238250"/>
            <a:ext cx="8358187" cy="483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0875"/>
          </a:xfrm>
        </p:spPr>
        <p:txBody>
          <a:bodyPr/>
          <a:lstStyle/>
          <a:p>
            <a:pPr eaLnBrk="1" hangingPunct="1"/>
            <a:r>
              <a:rPr lang="en-US" smtClean="0"/>
              <a:t>Applications – Benefits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38" y="1428750"/>
          <a:ext cx="8229600" cy="370840"/>
        </p:xfrm>
        <a:graphic>
          <a:graphicData uri="http://schemas.openxmlformats.org/drawingml/2006/table">
            <a:tbl>
              <a:tblPr firstCol="1">
                <a:tableStyleId>{85BE263C-DBD7-4A20-BB59-AAB30ACAA65A}</a:tableStyleId>
              </a:tblPr>
              <a:tblGrid>
                <a:gridCol w="4071938"/>
                <a:gridCol w="415766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Application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Benefits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2938" y="2071688"/>
          <a:ext cx="8229600" cy="100584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4071938"/>
                <a:gridCol w="4157662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nl-NL" sz="1800" b="1" u="sng" baseline="0" dirty="0" smtClean="0"/>
                        <a:t>Hosting TMs for your own business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Single legal framework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IT security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TMX standard – tool compliance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600" dirty="0" smtClean="0"/>
                        <a:t> </a:t>
                      </a:r>
                      <a:r>
                        <a:rPr lang="nl-NL" sz="1400" dirty="0" smtClean="0"/>
                        <a:t>Reduced cost</a:t>
                      </a:r>
                      <a:r>
                        <a:rPr lang="nl-NL" sz="1400" baseline="0" dirty="0" smtClean="0"/>
                        <a:t> and friction in management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baseline="0" dirty="0" smtClean="0"/>
                        <a:t>  Improved translation quality</a:t>
                      </a:r>
                      <a:endParaRPr lang="nl-NL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42938" y="3357563"/>
          <a:ext cx="8229600" cy="11887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4071938"/>
                <a:gridCol w="4157662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nl-NL" sz="1800" b="1" u="sng" baseline="0" dirty="0" smtClean="0"/>
                        <a:t>Sharing TMs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In-domain large data collections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Competitive platform open to 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600" dirty="0" smtClean="0"/>
                        <a:t> </a:t>
                      </a:r>
                      <a:r>
                        <a:rPr lang="nl-NL" sz="1400" dirty="0" smtClean="0"/>
                        <a:t>Improved performance</a:t>
                      </a:r>
                      <a:r>
                        <a:rPr lang="nl-NL" sz="1400" baseline="0" dirty="0" smtClean="0"/>
                        <a:t> of translation technology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baseline="0" dirty="0" smtClean="0"/>
                        <a:t>  Access to new locales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baseline="0" dirty="0" smtClean="0"/>
                        <a:t>  New business opportunities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baseline="0" dirty="0" smtClean="0"/>
                        <a:t>  More content and more languages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baseline="0" dirty="0" smtClean="0"/>
                        <a:t>  Increased customer satisfaction</a:t>
                      </a:r>
                      <a:endParaRPr lang="nl-NL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2938" y="4786313"/>
          <a:ext cx="8229600" cy="100584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4071938"/>
                <a:gridCol w="4157662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nl-NL" sz="1800" b="1" u="sng" baseline="0" dirty="0" smtClean="0"/>
                        <a:t>Access to global terminology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See all terminology in context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Frequency, translation variance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§"/>
                      </a:pPr>
                      <a:r>
                        <a:rPr lang="nl-NL" sz="1400" baseline="0" dirty="0" smtClean="0"/>
                        <a:t>Automatic semantic tagging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004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600" dirty="0" smtClean="0"/>
                        <a:t> </a:t>
                      </a:r>
                      <a:r>
                        <a:rPr lang="nl-NL" sz="1400" dirty="0" smtClean="0"/>
                        <a:t>Solving validation and QA bottleneck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dirty="0" smtClean="0"/>
                        <a:t>  Improved translation quality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dirty="0" smtClean="0"/>
                        <a:t>  Increased translator productivity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nl-NL" sz="1400" dirty="0" smtClean="0"/>
                        <a:t>  </a:t>
                      </a:r>
                      <a:r>
                        <a:rPr lang="nl-NL" sz="1400" baseline="0" dirty="0" smtClean="0"/>
                        <a:t>Increased customer satisfaction</a:t>
                      </a:r>
                      <a:endParaRPr lang="nl-NL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07375" cy="793750"/>
          </a:xfrm>
        </p:spPr>
        <p:txBody>
          <a:bodyPr/>
          <a:lstStyle/>
          <a:p>
            <a:r>
              <a:rPr lang="nl-NL" smtClean="0"/>
              <a:t>Why Join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686800" cy="5059362"/>
          </a:xfrm>
        </p:spPr>
        <p:txBody>
          <a:bodyPr/>
          <a:lstStyle/>
          <a:p>
            <a:pPr marL="514350" indent="-514350">
              <a:spcBef>
                <a:spcPct val="0"/>
              </a:spcBef>
              <a:buSzPct val="100000"/>
              <a:buFont typeface="Arial" pitchFamily="34" charset="0"/>
              <a:buAutoNum type="arabicPeriod"/>
            </a:pPr>
            <a:r>
              <a:rPr lang="nl-NL" sz="2400" smtClean="0"/>
              <a:t>Pooling data, pooling investments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/>
              <a:t>Individually, companies do not have sufficient language data and funding to significantly upgrade efficiency and performance of translation activities. 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/>
              <a:t>TDA puts an end to a fragmented market place.</a:t>
            </a:r>
            <a:endParaRPr lang="nl-NL" sz="6000" smtClean="0"/>
          </a:p>
          <a:p>
            <a:pPr marL="514350" indent="-514350">
              <a:buSzPct val="100000"/>
              <a:buFont typeface="Arial" pitchFamily="34" charset="0"/>
              <a:buAutoNum type="arabicPeriod"/>
            </a:pPr>
            <a:r>
              <a:rPr lang="nl-NL" sz="2400" smtClean="0"/>
              <a:t>Increase productivity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/>
              <a:t>Leveraging larger volumes of shared industry data helps companies to increase productivity.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/>
              <a:t>In</a:t>
            </a:r>
            <a:r>
              <a:rPr lang="en-US" sz="1400" smtClean="0"/>
              <a:t>-</a:t>
            </a:r>
            <a:r>
              <a:rPr lang="nl-NL" sz="1400" smtClean="0"/>
              <a:t>domain MT engines can increase productivity by 50% or more.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en-US" sz="1400" smtClean="0"/>
              <a:t>Pay-back period on member fees is very short, even in case of small translation budgets.</a:t>
            </a:r>
            <a:endParaRPr lang="nl-NL" sz="1400" smtClean="0"/>
          </a:p>
          <a:p>
            <a:pPr marL="514350" indent="-514350">
              <a:spcBef>
                <a:spcPct val="0"/>
              </a:spcBef>
              <a:buSzPct val="100000"/>
              <a:buFont typeface="Arial" pitchFamily="34" charset="0"/>
              <a:buAutoNum type="arabicPeriod"/>
            </a:pPr>
            <a:r>
              <a:rPr lang="nl-NL" sz="2400" smtClean="0"/>
              <a:t>Seize new business opportunities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/>
              <a:t>Vendors of translation services and technologies can improve their technologies and solutions and develop new value-added services and specialization.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en-US" sz="1400" smtClean="0"/>
              <a:t>Buyers of translation can use existing translations to enter new locales more rapidly.</a:t>
            </a:r>
            <a:endParaRPr lang="nl-NL" sz="2800" smtClean="0"/>
          </a:p>
          <a:p>
            <a:pPr marL="514350" indent="-514350">
              <a:spcBef>
                <a:spcPct val="0"/>
              </a:spcBef>
              <a:buSzPct val="100000"/>
              <a:buFont typeface="Arial" pitchFamily="34" charset="0"/>
              <a:buAutoNum type="arabicPeriod"/>
            </a:pPr>
            <a:r>
              <a:rPr lang="nl-NL" sz="2400" smtClean="0"/>
              <a:t>Improve quality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/>
              <a:t>Transparency of language data helps to improve the translation quality and consistency of terminology.</a:t>
            </a:r>
            <a:endParaRPr lang="nl-NL" sz="2400" smtClean="0"/>
          </a:p>
          <a:p>
            <a:pPr marL="514350" indent="-514350">
              <a:spcBef>
                <a:spcPct val="0"/>
              </a:spcBef>
              <a:buSzPct val="100000"/>
              <a:buFont typeface="Arial" pitchFamily="34" charset="0"/>
              <a:buAutoNum type="arabicPeriod"/>
            </a:pPr>
            <a:r>
              <a:rPr lang="nl-NL" sz="2400" smtClean="0"/>
              <a:t>Collaborate and innovate</a:t>
            </a:r>
          </a:p>
          <a:p>
            <a:pPr marL="1193800" lvl="2" indent="-514350">
              <a:spcBef>
                <a:spcPct val="0"/>
              </a:spcBef>
              <a:buSzPct val="100000"/>
              <a:buFont typeface="Wingdings" pitchFamily="2" charset="2"/>
              <a:buChar char="ü"/>
            </a:pPr>
            <a:r>
              <a:rPr lang="nl-NL" sz="1400" smtClean="0">
                <a:solidFill>
                  <a:srgbClr val="000000"/>
                </a:solidFill>
              </a:rPr>
              <a:t>Collaboration in TDA industry groups helps companies to establish a highly efficient translation operating system and stimulate localization business innovation.</a:t>
            </a:r>
            <a:endParaRPr lang="nl-NL" sz="4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/>
          <a:lstStyle/>
          <a:p>
            <a:r>
              <a:rPr lang="nl-NL" dirty="0" smtClean="0"/>
              <a:t>TDA Member Pilot Projects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44987"/>
          </a:xfrm>
        </p:spPr>
        <p:txBody>
          <a:bodyPr/>
          <a:lstStyle/>
          <a:p>
            <a:r>
              <a:rPr lang="en-US" sz="2400" dirty="0" smtClean="0"/>
              <a:t>Advanced – rerun of CTS study</a:t>
            </a:r>
          </a:p>
          <a:p>
            <a:pPr lvl="1"/>
            <a:r>
              <a:rPr lang="en-US" sz="1600" dirty="0" smtClean="0"/>
              <a:t>75-100% matches – approx. 30% of segments in a zero assets scenario</a:t>
            </a:r>
          </a:p>
          <a:p>
            <a:pPr lvl="1"/>
            <a:endParaRPr lang="en-US" sz="1600" dirty="0" smtClean="0"/>
          </a:p>
          <a:p>
            <a:r>
              <a:rPr lang="en-US" sz="2400" dirty="0" smtClean="0"/>
              <a:t>Advanced – weighted word count approach leveraging against the same data set used for the CTS study</a:t>
            </a:r>
          </a:p>
          <a:p>
            <a:pPr lvl="1"/>
            <a:r>
              <a:rPr lang="en-US" sz="1600" dirty="0" smtClean="0"/>
              <a:t>Average 35% reduction in weighted word count in zero assets scenario</a:t>
            </a:r>
          </a:p>
          <a:p>
            <a:pPr lvl="1"/>
            <a:r>
              <a:rPr lang="en-US" sz="1600" dirty="0" smtClean="0"/>
              <a:t>Average 50% reduction in weighted word count in limited assets scenario</a:t>
            </a:r>
          </a:p>
          <a:p>
            <a:pPr lvl="1"/>
            <a:r>
              <a:rPr lang="en-US" sz="1600" dirty="0" smtClean="0"/>
              <a:t>NB: translators have not checked usefulness of matches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hlinkClick r:id="rId3"/>
              </a:rPr>
              <a:t>www.tausdata.org/index.php/news/news/70-profit-of-sharing-up-to-50</a:t>
            </a: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AF4AA"/>
            </a:gs>
            <a:gs pos="100000">
              <a:srgbClr val="AAF4AA">
                <a:gamma/>
                <a:tint val="19216"/>
                <a:invGamma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lg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AF4AA"/>
            </a:gs>
            <a:gs pos="100000">
              <a:srgbClr val="AAF4AA">
                <a:gamma/>
                <a:tint val="19216"/>
                <a:invGamma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lg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562</Words>
  <Application>Microsoft Office PowerPoint</Application>
  <PresentationFormat>On-screen Show (4:3)</PresentationFormat>
  <Paragraphs>129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Edge</vt:lpstr>
      <vt:lpstr>Converging Technologies What are the benefits for MT users? </vt:lpstr>
      <vt:lpstr>Barriers to Convergence</vt:lpstr>
      <vt:lpstr>Localization Business Innovation Roadmap “TAUS LBI Report – June 2009”</vt:lpstr>
      <vt:lpstr>Importance of Language Data</vt:lpstr>
      <vt:lpstr>Milestones</vt:lpstr>
      <vt:lpstr>Slide 6</vt:lpstr>
      <vt:lpstr>Applications – Benefits</vt:lpstr>
      <vt:lpstr>Why Join</vt:lpstr>
      <vt:lpstr>TDA Member Pilot Projects</vt:lpstr>
      <vt:lpstr>For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TAUS Data Association The Language Data Exchange Portal</dc:title>
  <dc:creator>Jaap</dc:creator>
  <cp:lastModifiedBy>Jaap</cp:lastModifiedBy>
  <cp:revision>5</cp:revision>
  <dcterms:created xsi:type="dcterms:W3CDTF">2009-06-24T14:38:11Z</dcterms:created>
  <dcterms:modified xsi:type="dcterms:W3CDTF">2009-08-24T07:46:52Z</dcterms:modified>
</cp:coreProperties>
</file>