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3" r:id="rId2"/>
    <p:sldId id="260" r:id="rId3"/>
    <p:sldId id="266" r:id="rId4"/>
    <p:sldId id="264" r:id="rId5"/>
    <p:sldId id="267" r:id="rId6"/>
    <p:sldId id="268" r:id="rId7"/>
    <p:sldId id="265"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9000" autoAdjust="0"/>
  </p:normalViewPr>
  <p:slideViewPr>
    <p:cSldViewPr>
      <p:cViewPr>
        <p:scale>
          <a:sx n="84" d="100"/>
          <a:sy n="84" d="100"/>
        </p:scale>
        <p:origin x="-750" y="19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00789F-F05F-4BEE-A7A0-61DB77BFAF8A}" type="datetimeFigureOut">
              <a:rPr lang="en-US" smtClean="0"/>
              <a:pPr/>
              <a:t>8/27/2009</a:t>
            </a:fld>
            <a:endParaRPr lang="en-CA"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9BA52B-1699-48CE-AC0D-A4B85811ECF1}" type="slidenum">
              <a:rPr lang="en-CA" smtClean="0"/>
              <a:pPr/>
              <a:t>‹#›</a:t>
            </a:fld>
            <a:endParaRPr lang="en-CA"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fr-CA" smtClean="0"/>
          </a:p>
        </p:txBody>
      </p:sp>
      <p:sp>
        <p:nvSpPr>
          <p:cNvPr id="4" name="Slide Number Placeholder 3"/>
          <p:cNvSpPr>
            <a:spLocks noGrp="1"/>
          </p:cNvSpPr>
          <p:nvPr>
            <p:ph type="sldNum" sz="quarter" idx="5"/>
          </p:nvPr>
        </p:nvSpPr>
        <p:spPr/>
        <p:txBody>
          <a:bodyPr/>
          <a:lstStyle/>
          <a:p>
            <a:pPr>
              <a:defRPr/>
            </a:pPr>
            <a:fld id="{0469BA8B-CE19-4B53-B04F-F173ACD29E19}" type="slidenum">
              <a:rPr lang="en-US" smtClean="0"/>
              <a:pPr>
                <a:defRPr/>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bwMode="auto">
          <a:noFill/>
          <a:ln>
            <a:solidFill>
              <a:srgbClr val="000000"/>
            </a:solidFill>
            <a:miter lim="800000"/>
            <a:headEnd/>
            <a:tailEnd/>
          </a:ln>
        </p:spPr>
      </p:sp>
      <p:sp>
        <p:nvSpPr>
          <p:cNvPr id="144387" name="Notes Placeholder 2"/>
          <p:cNvSpPr>
            <a:spLocks noGrp="1"/>
          </p:cNvSpPr>
          <p:nvPr>
            <p:ph type="body" idx="1"/>
          </p:nvPr>
        </p:nvSpPr>
        <p:spPr bwMode="auto">
          <a:noFill/>
        </p:spPr>
        <p:txBody>
          <a:bodyPr wrap="square" numCol="1" anchor="t" anchorCtr="0" compatLnSpc="1">
            <a:prstTxWarp prst="textNoShape">
              <a:avLst/>
            </a:prstTxWarp>
          </a:bodyPr>
          <a:lstStyle/>
          <a:p>
            <a:pPr defTabSz="922320">
              <a:lnSpc>
                <a:spcPct val="80000"/>
              </a:lnSpc>
            </a:pPr>
            <a:r>
              <a:rPr lang="en-CA" sz="1100" dirty="0" smtClean="0"/>
              <a:t>- Recent market confirmation that our MultiTrans TextBase TM is leading the way for Advanced Leveraging-  Our technology is being recognized by industry leaders as being superior to mainstream TM systems.</a:t>
            </a:r>
          </a:p>
          <a:p>
            <a:pPr defTabSz="922320">
              <a:lnSpc>
                <a:spcPct val="80000"/>
              </a:lnSpc>
            </a:pPr>
            <a:endParaRPr lang="en-CA" sz="1100" dirty="0" smtClean="0"/>
          </a:p>
          <a:p>
            <a:pPr defTabSz="922320">
              <a:lnSpc>
                <a:spcPct val="80000"/>
              </a:lnSpc>
            </a:pPr>
            <a:r>
              <a:rPr lang="en-CA" sz="1100" dirty="0" smtClean="0"/>
              <a:t>- The need for Advanced Leveraging and the benefits they bring are referenced by numerous industry peers including </a:t>
            </a:r>
            <a:r>
              <a:rPr lang="en-CA" sz="1100" dirty="0" err="1" smtClean="0"/>
              <a:t>Welocalize</a:t>
            </a:r>
            <a:r>
              <a:rPr lang="en-CA" sz="1100" dirty="0" smtClean="0"/>
              <a:t>, McElroy Translations, Moravia and others.</a:t>
            </a:r>
          </a:p>
          <a:p>
            <a:pPr defTabSz="922320">
              <a:lnSpc>
                <a:spcPct val="80000"/>
              </a:lnSpc>
              <a:spcBef>
                <a:spcPct val="20000"/>
              </a:spcBef>
            </a:pPr>
            <a:endParaRPr lang="en-US" sz="1100" dirty="0" smtClean="0">
              <a:latin typeface="Trebuchet MS" pitchFamily="34" charset="0"/>
              <a:ea typeface="MS PGothic" pitchFamily="34" charset="-128"/>
            </a:endParaRPr>
          </a:p>
          <a:p>
            <a:pPr defTabSz="922320">
              <a:lnSpc>
                <a:spcPct val="80000"/>
              </a:lnSpc>
              <a:spcBef>
                <a:spcPct val="20000"/>
              </a:spcBef>
            </a:pPr>
            <a:r>
              <a:rPr lang="en-US" sz="1100" b="1" i="1" dirty="0" smtClean="0">
                <a:latin typeface="Trebuchet MS" pitchFamily="34" charset="0"/>
                <a:ea typeface="MS PGothic" pitchFamily="34" charset="-128"/>
              </a:rPr>
              <a:t>The notes (below) are to be used at your discretion…</a:t>
            </a:r>
          </a:p>
          <a:p>
            <a:pPr defTabSz="922320">
              <a:lnSpc>
                <a:spcPct val="80000"/>
              </a:lnSpc>
              <a:spcBef>
                <a:spcPct val="20000"/>
              </a:spcBef>
            </a:pPr>
            <a:r>
              <a:rPr lang="en-US" sz="1100" dirty="0" smtClean="0">
                <a:latin typeface="Trebuchet MS" pitchFamily="34" charset="0"/>
                <a:ea typeface="MS PGothic" pitchFamily="34" charset="-128"/>
              </a:rPr>
              <a:t>-   Advanced leveraging delivers all the core benefits of your conventional TM – it maintains TM functionality, aligns, and searches at the segment (or sentence) level – but when you read about the additional benefits of advanced leveraging through organizations like TAUS, you quickly come to appreciate what all the hype is about!</a:t>
            </a:r>
          </a:p>
          <a:p>
            <a:pPr defTabSz="922320">
              <a:lnSpc>
                <a:spcPct val="80000"/>
              </a:lnSpc>
              <a:spcBef>
                <a:spcPct val="20000"/>
              </a:spcBef>
            </a:pPr>
            <a:endParaRPr lang="en-US" sz="1100" dirty="0" smtClean="0">
              <a:latin typeface="Trebuchet MS" pitchFamily="34" charset="0"/>
              <a:ea typeface="MS PGothic" pitchFamily="34" charset="-128"/>
            </a:endParaRPr>
          </a:p>
          <a:p>
            <a:pPr defTabSz="922320">
              <a:lnSpc>
                <a:spcPct val="80000"/>
              </a:lnSpc>
              <a:spcBef>
                <a:spcPct val="20000"/>
              </a:spcBef>
            </a:pPr>
            <a:r>
              <a:rPr lang="en-US" sz="1100" dirty="0" smtClean="0">
                <a:latin typeface="Trebuchet MS" pitchFamily="34" charset="0"/>
                <a:ea typeface="MS PGothic" pitchFamily="34" charset="-128"/>
              </a:rPr>
              <a:t>	Over 300 organizations have implemented MultiTrans’ advanced leveraging solutions.  These early adopters are benefitting from significantly improved processes that lead to impressive overall efficiencies. We recently sent out a press release announcing the implementation of the largest commercial translation system in North America, the Translation Bureau of Canada has over 700 translators using it day in and day out to recycle data in context. To leverage all the good that comes out of more granular matching, to automate alignment, manage their terminology and generally to speed up turnaround times, improve overall consistency and promote standardization of terms.</a:t>
            </a:r>
          </a:p>
          <a:p>
            <a:pPr defTabSz="922320">
              <a:lnSpc>
                <a:spcPct val="80000"/>
              </a:lnSpc>
              <a:spcBef>
                <a:spcPct val="20000"/>
              </a:spcBef>
            </a:pPr>
            <a:endParaRPr lang="en-US" sz="1100" dirty="0" smtClean="0">
              <a:latin typeface="Trebuchet MS" pitchFamily="34" charset="0"/>
              <a:ea typeface="MS PGothic" pitchFamily="34" charset="-128"/>
            </a:endParaRPr>
          </a:p>
          <a:p>
            <a:pPr defTabSz="922320">
              <a:lnSpc>
                <a:spcPct val="80000"/>
              </a:lnSpc>
              <a:spcBef>
                <a:spcPct val="20000"/>
              </a:spcBef>
            </a:pPr>
            <a:r>
              <a:rPr lang="en-US" sz="1100" dirty="0" smtClean="0">
                <a:latin typeface="Trebuchet MS" pitchFamily="34" charset="0"/>
                <a:ea typeface="MS PGothic" pitchFamily="34" charset="-128"/>
              </a:rPr>
              <a:t>With advanced leveraging, the alignment process can be automated and you can rest easy knowing that the alignment rates are considerably high.</a:t>
            </a:r>
            <a:endParaRPr lang="en-US" sz="1100" dirty="0" smtClean="0"/>
          </a:p>
        </p:txBody>
      </p:sp>
      <p:sp>
        <p:nvSpPr>
          <p:cNvPr id="4" name="Slide Number Placeholder 3"/>
          <p:cNvSpPr>
            <a:spLocks noGrp="1"/>
          </p:cNvSpPr>
          <p:nvPr>
            <p:ph type="sldNum" sz="quarter" idx="5"/>
          </p:nvPr>
        </p:nvSpPr>
        <p:spPr/>
        <p:txBody>
          <a:bodyPr/>
          <a:lstStyle/>
          <a:p>
            <a:pPr>
              <a:defRPr/>
            </a:pPr>
            <a:fld id="{D05FC2B9-0EE0-44B7-80C0-EDE3252D52E9}" type="slidenum">
              <a:rPr lang="en-US" smtClean="0"/>
              <a:pPr>
                <a:defRPr/>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p:cNvSpPr>
            <a:spLocks noGrp="1" noRot="1" noChangeAspect="1" noTextEdit="1"/>
          </p:cNvSpPr>
          <p:nvPr>
            <p:ph type="sldImg"/>
          </p:nvPr>
        </p:nvSpPr>
        <p:spPr bwMode="auto">
          <a:noFill/>
          <a:ln>
            <a:solidFill>
              <a:srgbClr val="000000"/>
            </a:solidFill>
            <a:miter lim="800000"/>
            <a:headEnd/>
            <a:tailEnd/>
          </a:ln>
        </p:spPr>
      </p:sp>
      <p:sp>
        <p:nvSpPr>
          <p:cNvPr id="146435"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20000"/>
          </a:bodyPr>
          <a:lstStyle/>
          <a:p>
            <a:pPr eaLnBrk="1" hangingPunct="1">
              <a:lnSpc>
                <a:spcPct val="80000"/>
              </a:lnSpc>
            </a:pPr>
            <a:r>
              <a:rPr lang="en-CA" smtClean="0"/>
              <a:t>That concept is very different from conventional Translation Memories.</a:t>
            </a:r>
          </a:p>
          <a:p>
            <a:pPr eaLnBrk="1" hangingPunct="1">
              <a:lnSpc>
                <a:spcPct val="80000"/>
              </a:lnSpc>
            </a:pPr>
            <a:endParaRPr lang="en-CA" smtClean="0"/>
          </a:p>
          <a:p>
            <a:pPr eaLnBrk="1" hangingPunct="1">
              <a:lnSpc>
                <a:spcPct val="80000"/>
              </a:lnSpc>
            </a:pPr>
            <a:r>
              <a:rPr lang="en-CA" smtClean="0"/>
              <a:t>A traditional Translation Memory, as you can see on the top left of this slide, divides your document in sentences, and then try to align them.  It can be compared to an Excel worksheet, where in column A, you have the English, and in column B the French sentences.  It is very tedious making sure that each sentence or sentence group is perfectly aligned, and since the documents are cut in individual sentences, you lose the context.</a:t>
            </a:r>
          </a:p>
          <a:p>
            <a:pPr eaLnBrk="1" hangingPunct="1">
              <a:lnSpc>
                <a:spcPct val="80000"/>
              </a:lnSpc>
            </a:pPr>
            <a:endParaRPr lang="en-CA" smtClean="0"/>
          </a:p>
          <a:p>
            <a:pPr eaLnBrk="1" hangingPunct="1">
              <a:lnSpc>
                <a:spcPct val="80000"/>
              </a:lnSpc>
            </a:pPr>
            <a:r>
              <a:rPr lang="en-CA" smtClean="0"/>
              <a:t>The TextBase TM indexes your integral documents in a parallel fashion.  Since it does not divide your document in individual sentences, it can easily align paragraph and sentences nearly perfectly without any human intervention.  Furhtermore, the context is preserved up to the document level, and you can easily realign a sentence on-the-fly, in the rare cases is would be misaligned.</a:t>
            </a:r>
          </a:p>
          <a:p>
            <a:pPr eaLnBrk="1" hangingPunct="1">
              <a:lnSpc>
                <a:spcPct val="80000"/>
              </a:lnSpc>
            </a:pPr>
            <a:endParaRPr lang="en-CA" smtClean="0"/>
          </a:p>
          <a:p>
            <a:pPr eaLnBrk="1" hangingPunct="1">
              <a:lnSpc>
                <a:spcPct val="80000"/>
              </a:lnSpc>
            </a:pPr>
            <a:r>
              <a:rPr lang="en-CA" smtClean="0"/>
              <a:t>This difference in philosophy means that on to of being able to preserve the context, the TextBase TM approach enables you to rapidly build massive memories of legacy translations since there is no need for the costly manual verification of the alignments before using productively.</a:t>
            </a:r>
          </a:p>
          <a:p>
            <a:pPr eaLnBrk="1" hangingPunct="1">
              <a:lnSpc>
                <a:spcPct val="80000"/>
              </a:lnSpc>
            </a:pPr>
            <a:endParaRPr lang="en-CA" smtClean="0"/>
          </a:p>
          <a:p>
            <a:pPr eaLnBrk="1" hangingPunct="1">
              <a:lnSpc>
                <a:spcPct val="80000"/>
              </a:lnSpc>
            </a:pPr>
            <a:r>
              <a:rPr lang="en-CA" smtClean="0"/>
              <a:t>This means that you can get a much larger TM, more rapidly.  On most systems, the TextBase TM can be created at the astonishing rate of 6-10 million words per hour!  This means that instead of being limited to the size of a conventional TM, which often remains small because the effort it takes to build, you can now integrate all of your legacy documentation.  Having a larger pool of quality previously translated data to compare against means that you will find a lot more repetition.  This increases quality, terminology cohesion as well as productivity.</a:t>
            </a:r>
          </a:p>
          <a:p>
            <a:pPr eaLnBrk="1" hangingPunct="1">
              <a:lnSpc>
                <a:spcPct val="80000"/>
              </a:lnSpc>
            </a:pPr>
            <a:endParaRPr lang="en-CA" smtClean="0"/>
          </a:p>
          <a:p>
            <a:pPr eaLnBrk="1" hangingPunct="1">
              <a:lnSpc>
                <a:spcPct val="80000"/>
              </a:lnSpc>
            </a:pPr>
            <a:r>
              <a:rPr lang="en-CA" smtClean="0"/>
              <a:t>Since it is based on the Full Text, the TextBase approach also enables an additional degree of mining when comparing a document against the TM.  Since the TM is not segmented at the sentence level, it enables the mining for full paragraphs.  Instead of assembling a paragraph to be translated from disparate sentences that do not flow together, the TextBase TM will identify exact paragraph matches, and bring the full paragraph as a single retrieved translation segment.  </a:t>
            </a:r>
          </a:p>
          <a:p>
            <a:pPr eaLnBrk="1" hangingPunct="1">
              <a:lnSpc>
                <a:spcPct val="80000"/>
              </a:lnSpc>
            </a:pPr>
            <a:endParaRPr lang="en-CA" smtClean="0"/>
          </a:p>
          <a:p>
            <a:pPr eaLnBrk="1" hangingPunct="1">
              <a:lnSpc>
                <a:spcPct val="80000"/>
              </a:lnSpc>
            </a:pPr>
            <a:r>
              <a:rPr lang="en-CA" smtClean="0"/>
              <a:t>The system will also identify and replace full an fuzzy sentences, like any conventional TM system.  The TextBase TM also goes beyond the sentence segment, and is able to proactively identify sub expressions.  This means that the segments that fall below the fuzzy factor, which are pass under the radar of most conventional TM systems, get identified by MultiTrans.  This means that you can get a lot more repetition, get more cohesiveness and more productivity gains.</a:t>
            </a:r>
          </a:p>
          <a:p>
            <a:pPr eaLnBrk="1" hangingPunct="1">
              <a:lnSpc>
                <a:spcPct val="80000"/>
              </a:lnSpc>
            </a:pPr>
            <a:endParaRPr lang="en-CA" smtClean="0"/>
          </a:p>
          <a:p>
            <a:pPr eaLnBrk="1" hangingPunct="1">
              <a:lnSpc>
                <a:spcPct val="80000"/>
              </a:lnSpc>
            </a:pPr>
            <a:r>
              <a:rPr lang="en-CA" smtClean="0"/>
              <a:t>In fact, because of that sub-segment repetition, MultiTrans is able to get more repetition out of the same memory, compared to a conventional tool.  Add the fact that MultiTrans can rapidly generate much larger memories, and you get a significant increase in repetitions.</a:t>
            </a:r>
            <a:endParaRPr lang="en-US" smtClean="0"/>
          </a:p>
        </p:txBody>
      </p:sp>
      <p:sp>
        <p:nvSpPr>
          <p:cNvPr id="4" name="Slide Number Placeholder 3"/>
          <p:cNvSpPr txBox="1">
            <a:spLocks noGrp="1"/>
          </p:cNvSpPr>
          <p:nvPr/>
        </p:nvSpPr>
        <p:spPr>
          <a:xfrm>
            <a:off x="3884906" y="8684848"/>
            <a:ext cx="2971540" cy="457590"/>
          </a:xfrm>
          <a:prstGeom prst="rect">
            <a:avLst/>
          </a:prstGeom>
          <a:noFill/>
        </p:spPr>
        <p:txBody>
          <a:bodyPr lIns="89739" tIns="44870" rIns="89739" bIns="44870" anchor="b"/>
          <a:lstStyle/>
          <a:p>
            <a:pPr algn="r">
              <a:defRPr/>
            </a:pPr>
            <a:fld id="{072FDA63-4530-438E-AA2D-1864E0B1E8C4}" type="slidenum">
              <a:rPr lang="en-US" sz="1200"/>
              <a:pPr algn="r">
                <a:defRPr/>
              </a:pPr>
              <a:t>4</a:t>
            </a:fld>
            <a:endParaRPr 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76081206-2B48-4357-95B3-19D4F8931E19}" type="datetimeFigureOut">
              <a:rPr lang="en-US" smtClean="0"/>
              <a:pPr/>
              <a:t>8/27/2009</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653BFBAC-672E-46BE-9901-249B2B9614AF}" type="slidenum">
              <a:rPr lang="en-CA" smtClean="0"/>
              <a:pPr/>
              <a:t>‹#›</a:t>
            </a:fld>
            <a:endParaRPr lang="en-C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76081206-2B48-4357-95B3-19D4F8931E19}" type="datetimeFigureOut">
              <a:rPr lang="en-US" smtClean="0"/>
              <a:pPr/>
              <a:t>8/27/2009</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653BFBAC-672E-46BE-9901-249B2B9614AF}" type="slidenum">
              <a:rPr lang="en-CA" smtClean="0"/>
              <a:pPr/>
              <a:t>‹#›</a:t>
            </a:fld>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76081206-2B48-4357-95B3-19D4F8931E19}" type="datetimeFigureOut">
              <a:rPr lang="en-US" smtClean="0"/>
              <a:pPr/>
              <a:t>8/27/2009</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653BFBAC-672E-46BE-9901-249B2B9614AF}" type="slidenum">
              <a:rPr lang="en-CA" smtClean="0"/>
              <a:pPr/>
              <a:t>‹#›</a:t>
            </a:fld>
            <a:endParaRPr lang="en-CA"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Title and Content">
    <p:spTree>
      <p:nvGrpSpPr>
        <p:cNvPr id="1" name=""/>
        <p:cNvGrpSpPr/>
        <p:nvPr/>
      </p:nvGrpSpPr>
      <p:grpSpPr>
        <a:xfrm>
          <a:off x="0" y="0"/>
          <a:ext cx="0" cy="0"/>
          <a:chOff x="0" y="0"/>
          <a:chExt cx="0" cy="0"/>
        </a:xfrm>
      </p:grpSpPr>
      <p:sp>
        <p:nvSpPr>
          <p:cNvPr id="19" name="Rectangle 18"/>
          <p:cNvSpPr/>
          <p:nvPr/>
        </p:nvSpPr>
        <p:spPr>
          <a:xfrm>
            <a:off x="0" y="0"/>
            <a:ext cx="9144000" cy="1066800"/>
          </a:xfrm>
          <a:prstGeom prst="rect">
            <a:avLst/>
          </a:prstGeom>
          <a:solidFill>
            <a:srgbClr val="FBF9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descr="swoosh_blue.jpg"/>
          <p:cNvPicPr>
            <a:picLocks noChangeAspect="1"/>
          </p:cNvPicPr>
          <p:nvPr/>
        </p:nvPicPr>
        <p:blipFill>
          <a:blip r:embed="rId2" cstate="print"/>
          <a:stretch>
            <a:fillRect/>
          </a:stretch>
        </p:blipFill>
        <p:spPr>
          <a:xfrm>
            <a:off x="3656" y="762001"/>
            <a:ext cx="9172243" cy="427663"/>
          </a:xfrm>
          <a:prstGeom prst="rect">
            <a:avLst/>
          </a:prstGeom>
        </p:spPr>
      </p:pic>
      <p:sp>
        <p:nvSpPr>
          <p:cNvPr id="10" name="Text Placeholder 2"/>
          <p:cNvSpPr txBox="1">
            <a:spLocks/>
          </p:cNvSpPr>
          <p:nvPr/>
        </p:nvSpPr>
        <p:spPr bwMode="auto">
          <a:xfrm>
            <a:off x="457200" y="1828801"/>
            <a:ext cx="8229600" cy="4297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1313" indent="-341313" algn="l">
              <a:buClr>
                <a:srgbClr val="B3C220"/>
              </a:buClr>
              <a:buFont typeface="Wingdings" pitchFamily="2" charset="2"/>
              <a:buChar char="§"/>
              <a:tabLst>
                <a:tab pos="341313" algn="l"/>
              </a:tabLst>
              <a:defRPr sz="2800"/>
            </a:lvl1pPr>
            <a:lvl2pPr marL="738188" indent="-396875" algn="l">
              <a:buClr>
                <a:srgbClr val="B3C220"/>
              </a:buClr>
              <a:buFont typeface="Courier New" pitchFamily="49" charset="0"/>
              <a:buChar char="o"/>
              <a:defRPr sz="2800"/>
            </a:lvl2pPr>
            <a:lvl3pPr marL="1884363" indent="-396875" algn="l">
              <a:buClr>
                <a:srgbClr val="B3C220"/>
              </a:buClr>
              <a:buSzPct val="50000"/>
              <a:buFont typeface="Wingdings" pitchFamily="2" charset="2"/>
              <a:buChar char="Ø"/>
              <a:tabLst>
                <a:tab pos="1884363" algn="l"/>
              </a:tabLst>
              <a:defRPr sz="2800"/>
            </a:lvl3pPr>
            <a:lvl4pPr marL="1487488" indent="-396875" algn="l">
              <a:buClr>
                <a:srgbClr val="B3C220"/>
              </a:buClr>
              <a:buFont typeface="Arial" pitchFamily="34" charset="0"/>
              <a:buChar char="•"/>
              <a:tabLst>
                <a:tab pos="1487488" algn="l"/>
              </a:tabLst>
              <a:defRPr sz="2800"/>
            </a:lvl4pPr>
            <a:lvl5pPr algn="l">
              <a:buClr>
                <a:srgbClr val="B3C220"/>
              </a:buClr>
              <a:buFont typeface="Wingdings" pitchFamily="2" charset="2"/>
              <a:buChar char="§"/>
              <a:defRPr sz="2800"/>
            </a:lvl5pPr>
          </a:lstStyle>
          <a:p>
            <a:pPr marL="341313" marR="0" lvl="0" indent="-341313" algn="l" defTabSz="914400" rtl="0" eaLnBrk="1" fontAlgn="base" latinLnBrk="0" hangingPunct="1">
              <a:lnSpc>
                <a:spcPct val="100000"/>
              </a:lnSpc>
              <a:spcBef>
                <a:spcPct val="20000"/>
              </a:spcBef>
              <a:spcAft>
                <a:spcPct val="0"/>
              </a:spcAft>
              <a:buClr>
                <a:srgbClr val="C75F09"/>
              </a:buClr>
              <a:buSzTx/>
              <a:buFont typeface="Wingdings" pitchFamily="2" charset="2"/>
              <a:buChar char="§"/>
              <a:tabLst>
                <a:tab pos="341313" algn="l"/>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Text Placeholder 7"/>
          <p:cNvSpPr>
            <a:spLocks noGrp="1"/>
          </p:cNvSpPr>
          <p:nvPr>
            <p:ph type="body" sz="quarter" idx="11" hasCustomPrompt="1"/>
          </p:nvPr>
        </p:nvSpPr>
        <p:spPr>
          <a:xfrm>
            <a:off x="609600" y="1524000"/>
            <a:ext cx="8001000" cy="4572000"/>
          </a:xfrm>
          <a:prstGeom prst="rect">
            <a:avLst/>
          </a:prstGeom>
        </p:spPr>
        <p:txBody>
          <a:bodyPr/>
          <a:lstStyle>
            <a:lvl1pPr marL="341313" marR="0" indent="-341313" algn="l" defTabSz="914400" rtl="0" eaLnBrk="1" fontAlgn="base" latinLnBrk="0" hangingPunct="1">
              <a:lnSpc>
                <a:spcPct val="100000"/>
              </a:lnSpc>
              <a:spcBef>
                <a:spcPct val="20000"/>
              </a:spcBef>
              <a:spcAft>
                <a:spcPct val="0"/>
              </a:spcAft>
              <a:buClr>
                <a:srgbClr val="C75F09"/>
              </a:buClr>
              <a:buSzTx/>
              <a:buFont typeface="Wingdings" pitchFamily="2" charset="2"/>
              <a:buChar char="§"/>
              <a:tabLst>
                <a:tab pos="341313" algn="l"/>
              </a:tabLst>
              <a:defRPr sz="4000" baseline="0"/>
            </a:lvl1pPr>
            <a:lvl2pPr marL="738188" marR="0" indent="-396875" algn="l" defTabSz="914400" rtl="0" eaLnBrk="1" fontAlgn="base" latinLnBrk="0" hangingPunct="1">
              <a:lnSpc>
                <a:spcPct val="100000"/>
              </a:lnSpc>
              <a:spcBef>
                <a:spcPct val="20000"/>
              </a:spcBef>
              <a:spcAft>
                <a:spcPct val="0"/>
              </a:spcAft>
              <a:buClr>
                <a:srgbClr val="C75F09"/>
              </a:buClr>
              <a:buSzPct val="100000"/>
              <a:buFont typeface="Courier New" pitchFamily="49" charset="0"/>
              <a:buChar char="o"/>
              <a:tabLst/>
              <a:defRPr sz="2400" baseline="0"/>
            </a:lvl2pPr>
            <a:lvl3pPr marL="1884363" marR="0" indent="-396875" algn="l" defTabSz="914400" rtl="0" eaLnBrk="1" fontAlgn="base" latinLnBrk="0" hangingPunct="1">
              <a:lnSpc>
                <a:spcPct val="100000"/>
              </a:lnSpc>
              <a:spcBef>
                <a:spcPct val="20000"/>
              </a:spcBef>
              <a:spcAft>
                <a:spcPct val="0"/>
              </a:spcAft>
              <a:buClr>
                <a:srgbClr val="C75F09"/>
              </a:buClr>
              <a:buSzPct val="100000"/>
              <a:buFont typeface="Wingdings" pitchFamily="2" charset="2"/>
              <a:buChar char="Ø"/>
              <a:tabLst>
                <a:tab pos="1884363" algn="l"/>
              </a:tabLst>
              <a:defRPr sz="1800" baseline="0"/>
            </a:lvl3pPr>
            <a:lvl4pPr marL="1487488" marR="0" indent="-396875" algn="l" defTabSz="914400" rtl="0" eaLnBrk="1" fontAlgn="base" latinLnBrk="0" hangingPunct="1">
              <a:lnSpc>
                <a:spcPct val="100000"/>
              </a:lnSpc>
              <a:spcBef>
                <a:spcPct val="20000"/>
              </a:spcBef>
              <a:spcAft>
                <a:spcPct val="0"/>
              </a:spcAft>
              <a:buClr>
                <a:srgbClr val="C75F09"/>
              </a:buClr>
              <a:buSzTx/>
              <a:buFont typeface="Arial" pitchFamily="34" charset="0"/>
              <a:buNone/>
              <a:tabLst>
                <a:tab pos="1487488" algn="l"/>
              </a:tabLst>
              <a:defRPr sz="2000" baseline="0"/>
            </a:lvl4pPr>
          </a:lstStyle>
          <a:p>
            <a:pPr marL="341313" marR="0" lvl="0" indent="-341313" algn="l" defTabSz="914400" rtl="0" eaLnBrk="1" fontAlgn="base" latinLnBrk="0" hangingPunct="1">
              <a:lnSpc>
                <a:spcPct val="100000"/>
              </a:lnSpc>
              <a:spcBef>
                <a:spcPct val="20000"/>
              </a:spcBef>
              <a:spcAft>
                <a:spcPct val="0"/>
              </a:spcAft>
              <a:buClr>
                <a:srgbClr val="C75F09"/>
              </a:buClr>
              <a:buSzTx/>
              <a:buFont typeface="Wingdings" pitchFamily="2" charset="2"/>
              <a:buChar char="§"/>
              <a:tabLst>
                <a:tab pos="341313" algn="l"/>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Enter 1st Level Text</a:t>
            </a:r>
          </a:p>
          <a:p>
            <a:pPr marL="738188" marR="0" lvl="1" indent="-396875" algn="l" defTabSz="914400" rtl="0" eaLnBrk="1" fontAlgn="base" latinLnBrk="0" hangingPunct="1">
              <a:lnSpc>
                <a:spcPct val="100000"/>
              </a:lnSpc>
              <a:spcBef>
                <a:spcPct val="20000"/>
              </a:spcBef>
              <a:spcAft>
                <a:spcPct val="0"/>
              </a:spcAft>
              <a:buClr>
                <a:srgbClr val="C75F09"/>
              </a:buClr>
              <a:buSzPct val="75000"/>
              <a:buFont typeface="Courier New" pitchFamily="49" charset="0"/>
              <a:buChar char="o"/>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Enter 2nd Level Text</a:t>
            </a:r>
          </a:p>
          <a:p>
            <a:pPr marL="1487488" marR="0" lvl="3" indent="-396875" algn="l" defTabSz="914400" rtl="0" eaLnBrk="1" fontAlgn="base" latinLnBrk="0" hangingPunct="1">
              <a:lnSpc>
                <a:spcPct val="100000"/>
              </a:lnSpc>
              <a:spcBef>
                <a:spcPct val="20000"/>
              </a:spcBef>
              <a:spcAft>
                <a:spcPct val="0"/>
              </a:spcAft>
              <a:buClr>
                <a:srgbClr val="C75F09"/>
              </a:buClr>
              <a:buSzTx/>
              <a:buFont typeface="Arial" pitchFamily="34" charset="0"/>
              <a:buChar char="•"/>
              <a:tabLst>
                <a:tab pos="1487488" algn="l"/>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Enter 3rd Level text</a:t>
            </a:r>
          </a:p>
          <a:p>
            <a:pPr marL="1884363" marR="0" lvl="2" indent="-396875" algn="l" defTabSz="914400" rtl="0" eaLnBrk="1" fontAlgn="base" latinLnBrk="0" hangingPunct="1">
              <a:lnSpc>
                <a:spcPct val="100000"/>
              </a:lnSpc>
              <a:spcBef>
                <a:spcPct val="20000"/>
              </a:spcBef>
              <a:spcAft>
                <a:spcPct val="0"/>
              </a:spcAft>
              <a:buClr>
                <a:srgbClr val="C75F09"/>
              </a:buClr>
              <a:buSzPct val="50000"/>
              <a:buFont typeface="Wingdings" pitchFamily="2" charset="2"/>
              <a:buChar char="Ø"/>
              <a:tabLst>
                <a:tab pos="1884363" algn="l"/>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Enter 4th Level Text</a:t>
            </a:r>
            <a:endParaRPr lang="en-US" dirty="0" smtClean="0"/>
          </a:p>
        </p:txBody>
      </p:sp>
      <p:pic>
        <p:nvPicPr>
          <p:cNvPr id="11" name="Picture 10" descr="bottom_line.jpg"/>
          <p:cNvPicPr>
            <a:picLocks noChangeAspect="1"/>
          </p:cNvPicPr>
          <p:nvPr/>
        </p:nvPicPr>
        <p:blipFill>
          <a:blip r:embed="rId3" cstate="print"/>
          <a:stretch>
            <a:fillRect/>
          </a:stretch>
        </p:blipFill>
        <p:spPr>
          <a:xfrm>
            <a:off x="0" y="6553201"/>
            <a:ext cx="9144000" cy="67235"/>
          </a:xfrm>
          <a:prstGeom prst="rect">
            <a:avLst/>
          </a:prstGeom>
        </p:spPr>
      </p:pic>
      <p:pic>
        <p:nvPicPr>
          <p:cNvPr id="12" name="Picture 11" descr="Multicorpora_2007_PMS(LOGO).png"/>
          <p:cNvPicPr>
            <a:picLocks noChangeAspect="1"/>
          </p:cNvPicPr>
          <p:nvPr/>
        </p:nvPicPr>
        <p:blipFill>
          <a:blip r:embed="rId4" cstate="print"/>
          <a:stretch>
            <a:fillRect/>
          </a:stretch>
        </p:blipFill>
        <p:spPr>
          <a:xfrm>
            <a:off x="41426" y="6227538"/>
            <a:ext cx="1939775" cy="325664"/>
          </a:xfrm>
          <a:prstGeom prst="rect">
            <a:avLst/>
          </a:prstGeom>
        </p:spPr>
      </p:pic>
      <p:sp>
        <p:nvSpPr>
          <p:cNvPr id="13" name="TextBox 12"/>
          <p:cNvSpPr txBox="1"/>
          <p:nvPr/>
        </p:nvSpPr>
        <p:spPr>
          <a:xfrm>
            <a:off x="0" y="6605915"/>
            <a:ext cx="9144000" cy="261610"/>
          </a:xfrm>
          <a:prstGeom prst="rect">
            <a:avLst/>
          </a:prstGeom>
          <a:noFill/>
        </p:spPr>
        <p:txBody>
          <a:bodyPr wrap="square" rtlCol="0">
            <a:spAutoFit/>
          </a:bodyPr>
          <a:lstStyle/>
          <a:p>
            <a:pPr algn="ctr"/>
            <a:r>
              <a:rPr lang="en-US" sz="1000" dirty="0" smtClean="0">
                <a:solidFill>
                  <a:srgbClr val="243D62"/>
                </a:solidFill>
              </a:rPr>
              <a:t>© 2008 – 2009   </a:t>
            </a:r>
            <a:r>
              <a:rPr lang="en-US" sz="1100" dirty="0" smtClean="0">
                <a:solidFill>
                  <a:srgbClr val="243D62"/>
                </a:solidFill>
              </a:rPr>
              <a:t>|   </a:t>
            </a:r>
            <a:r>
              <a:rPr lang="en-US" sz="1000" dirty="0" smtClean="0">
                <a:solidFill>
                  <a:srgbClr val="243D62"/>
                </a:solidFill>
              </a:rPr>
              <a:t>This </a:t>
            </a:r>
            <a:r>
              <a:rPr lang="en-US" sz="1000" dirty="0">
                <a:solidFill>
                  <a:srgbClr val="243D62"/>
                </a:solidFill>
              </a:rPr>
              <a:t>confidential document is the property of MultiCorpora </a:t>
            </a:r>
            <a:r>
              <a:rPr lang="en-US" sz="1000" dirty="0" smtClean="0">
                <a:solidFill>
                  <a:srgbClr val="243D62"/>
                </a:solidFill>
              </a:rPr>
              <a:t>and cannot </a:t>
            </a:r>
            <a:r>
              <a:rPr lang="en-US" sz="1000" dirty="0">
                <a:solidFill>
                  <a:srgbClr val="243D62"/>
                </a:solidFill>
              </a:rPr>
              <a:t>be shared, reproduced, distributed or used without permission.</a:t>
            </a:r>
          </a:p>
        </p:txBody>
      </p:sp>
      <p:sp>
        <p:nvSpPr>
          <p:cNvPr id="18" name="Text Placeholder 17"/>
          <p:cNvSpPr>
            <a:spLocks noGrp="1"/>
          </p:cNvSpPr>
          <p:nvPr>
            <p:ph type="body" sz="quarter" idx="12" hasCustomPrompt="1"/>
          </p:nvPr>
        </p:nvSpPr>
        <p:spPr>
          <a:xfrm>
            <a:off x="152400" y="152400"/>
            <a:ext cx="8763000" cy="914400"/>
          </a:xfrm>
          <a:prstGeom prst="rect">
            <a:avLst/>
          </a:prstGeom>
        </p:spPr>
        <p:txBody>
          <a:bodyPr/>
          <a:lstStyle>
            <a:lvl1pPr>
              <a:buNone/>
              <a:defRPr sz="2800" b="1" i="0" baseline="0">
                <a:solidFill>
                  <a:srgbClr val="243D62"/>
                </a:solidFill>
                <a:latin typeface="Verdana" pitchFamily="34" charset="0"/>
              </a:defRPr>
            </a:lvl1pPr>
            <a:lvl2pPr>
              <a:defRPr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US" dirty="0" smtClean="0"/>
              <a:t>Click to edit text</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5" name="Picture 2" descr="bottom_swoosh.png"/>
          <p:cNvPicPr>
            <a:picLocks noChangeAspect="1"/>
          </p:cNvPicPr>
          <p:nvPr userDrawn="1"/>
        </p:nvPicPr>
        <p:blipFill>
          <a:blip r:embed="rId2" cstate="print"/>
          <a:srcRect/>
          <a:stretch>
            <a:fillRect/>
          </a:stretch>
        </p:blipFill>
        <p:spPr bwMode="auto">
          <a:xfrm>
            <a:off x="-685800" y="762000"/>
            <a:ext cx="9906000" cy="6858000"/>
          </a:xfrm>
          <a:prstGeom prst="rect">
            <a:avLst/>
          </a:prstGeom>
          <a:noFill/>
          <a:ln w="9525">
            <a:noFill/>
            <a:miter lim="800000"/>
            <a:headEnd/>
            <a:tailEnd/>
          </a:ln>
        </p:spPr>
      </p:pic>
      <p:pic>
        <p:nvPicPr>
          <p:cNvPr id="6" name="Picture 3" descr="cover_middle.jpg"/>
          <p:cNvPicPr>
            <a:picLocks noChangeAspect="1"/>
          </p:cNvPicPr>
          <p:nvPr userDrawn="1"/>
        </p:nvPicPr>
        <p:blipFill>
          <a:blip r:embed="rId3" cstate="print"/>
          <a:srcRect/>
          <a:stretch>
            <a:fillRect/>
          </a:stretch>
        </p:blipFill>
        <p:spPr bwMode="auto">
          <a:xfrm>
            <a:off x="0" y="2200275"/>
            <a:ext cx="9144000" cy="2295525"/>
          </a:xfrm>
          <a:prstGeom prst="rect">
            <a:avLst/>
          </a:prstGeom>
          <a:noFill/>
          <a:ln w="9525">
            <a:noFill/>
            <a:miter lim="800000"/>
            <a:headEnd/>
            <a:tailEnd/>
          </a:ln>
        </p:spPr>
      </p:pic>
      <p:pic>
        <p:nvPicPr>
          <p:cNvPr id="7" name="Picture 4" descr="Multicorpora_2007_PMS(LOGO).png"/>
          <p:cNvPicPr>
            <a:picLocks noChangeAspect="1"/>
          </p:cNvPicPr>
          <p:nvPr userDrawn="1"/>
        </p:nvPicPr>
        <p:blipFill>
          <a:blip r:embed="rId4" cstate="print"/>
          <a:srcRect/>
          <a:stretch>
            <a:fillRect/>
          </a:stretch>
        </p:blipFill>
        <p:spPr bwMode="auto">
          <a:xfrm>
            <a:off x="106363" y="119063"/>
            <a:ext cx="4237037" cy="712787"/>
          </a:xfrm>
          <a:prstGeom prst="rect">
            <a:avLst/>
          </a:prstGeom>
          <a:noFill/>
          <a:ln w="9525">
            <a:noFill/>
            <a:miter lim="800000"/>
            <a:headEnd/>
            <a:tailEnd/>
          </a:ln>
        </p:spPr>
      </p:pic>
      <p:sp>
        <p:nvSpPr>
          <p:cNvPr id="19" name="Text Placeholder 18"/>
          <p:cNvSpPr>
            <a:spLocks noGrp="1"/>
          </p:cNvSpPr>
          <p:nvPr>
            <p:ph type="body" sz="quarter" idx="10"/>
          </p:nvPr>
        </p:nvSpPr>
        <p:spPr>
          <a:xfrm>
            <a:off x="381000" y="2743200"/>
            <a:ext cx="7772400" cy="457200"/>
          </a:xfrm>
          <a:prstGeom prst="rect">
            <a:avLst/>
          </a:prstGeom>
        </p:spPr>
        <p:txBody>
          <a:bodyPr/>
          <a:lstStyle>
            <a:lvl1pPr marL="342900" marR="0" indent="-342900" algn="l" defTabSz="914400" rtl="0" eaLnBrk="1" fontAlgn="base" latinLnBrk="0" hangingPunct="1">
              <a:lnSpc>
                <a:spcPct val="100000"/>
              </a:lnSpc>
              <a:spcBef>
                <a:spcPct val="20000"/>
              </a:spcBef>
              <a:spcAft>
                <a:spcPct val="0"/>
              </a:spcAft>
              <a:buClrTx/>
              <a:buSzTx/>
              <a:buFont typeface="Arial" pitchFamily="34" charset="0"/>
              <a:buNone/>
              <a:tabLst/>
              <a:defRPr sz="3600" spc="100" baseline="0"/>
            </a:lvl1pPr>
          </a:lstStyle>
          <a:p>
            <a:pPr lvl="0"/>
            <a:r>
              <a:rPr lang="en-US" smtClean="0"/>
              <a:t>Click to edit Master text styles</a:t>
            </a:r>
          </a:p>
          <a:p>
            <a:pPr lvl="1"/>
            <a:r>
              <a:rPr lang="en-US" smtClean="0"/>
              <a:t>Second level</a:t>
            </a:r>
          </a:p>
        </p:txBody>
      </p:sp>
      <p:sp>
        <p:nvSpPr>
          <p:cNvPr id="23" name="Text Placeholder 22"/>
          <p:cNvSpPr>
            <a:spLocks noGrp="1"/>
          </p:cNvSpPr>
          <p:nvPr>
            <p:ph type="body" sz="quarter" idx="12"/>
          </p:nvPr>
        </p:nvSpPr>
        <p:spPr>
          <a:xfrm>
            <a:off x="381000" y="3657600"/>
            <a:ext cx="3276600" cy="304800"/>
          </a:xfrm>
          <a:prstGeom prst="rect">
            <a:avLst/>
          </a:prstGeom>
        </p:spPr>
        <p:txBody>
          <a:bodyPr/>
          <a:lstStyle>
            <a:lvl1pPr>
              <a:buNone/>
              <a:defRPr sz="1600" b="0" baseline="0">
                <a:solidFill>
                  <a:schemeClr val="bg1"/>
                </a:solidFill>
              </a:defRPr>
            </a:lvl1pPr>
          </a:lstStyle>
          <a:p>
            <a:pPr lvl="0"/>
            <a:r>
              <a:rPr lang="en-US" smtClean="0"/>
              <a:t>Click to edit Master text styles</a:t>
            </a:r>
          </a:p>
        </p:txBody>
      </p:sp>
      <p:sp>
        <p:nvSpPr>
          <p:cNvPr id="25" name="Text Placeholder 24"/>
          <p:cNvSpPr>
            <a:spLocks noGrp="1"/>
          </p:cNvSpPr>
          <p:nvPr>
            <p:ph type="body" sz="quarter" idx="13"/>
          </p:nvPr>
        </p:nvSpPr>
        <p:spPr>
          <a:xfrm>
            <a:off x="381000" y="3200400"/>
            <a:ext cx="4267200" cy="533400"/>
          </a:xfrm>
          <a:prstGeom prst="rect">
            <a:avLst/>
          </a:prstGeom>
        </p:spPr>
        <p:txBody>
          <a:bodyPr/>
          <a:lstStyle>
            <a:lvl1pPr>
              <a:buNone/>
              <a:defRPr sz="2400" b="1" baseline="0">
                <a:solidFill>
                  <a:schemeClr val="bg1"/>
                </a:solidFill>
              </a:defRPr>
            </a:lvl1pPr>
            <a:lvl2pPr>
              <a:buNone/>
              <a:defRPr/>
            </a:lvl2pPr>
            <a:lvl5pPr>
              <a:defRPr/>
            </a:lvl5pPr>
          </a:lstStyle>
          <a:p>
            <a:pPr lvl="0"/>
            <a:r>
              <a:rPr lang="en-US" smtClean="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7_Title and Content">
    <p:spTree>
      <p:nvGrpSpPr>
        <p:cNvPr id="1" name=""/>
        <p:cNvGrpSpPr/>
        <p:nvPr/>
      </p:nvGrpSpPr>
      <p:grpSpPr>
        <a:xfrm>
          <a:off x="0" y="0"/>
          <a:ext cx="0" cy="0"/>
          <a:chOff x="0" y="0"/>
          <a:chExt cx="0" cy="0"/>
        </a:xfrm>
      </p:grpSpPr>
      <p:sp>
        <p:nvSpPr>
          <p:cNvPr id="4" name="Rectangle 3"/>
          <p:cNvSpPr/>
          <p:nvPr userDrawn="1"/>
        </p:nvSpPr>
        <p:spPr>
          <a:xfrm>
            <a:off x="0" y="0"/>
            <a:ext cx="9144000" cy="1066800"/>
          </a:xfrm>
          <a:prstGeom prst="rect">
            <a:avLst/>
          </a:prstGeom>
          <a:solidFill>
            <a:srgbClr val="FBF9E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5" name="Picture 3" descr="swoosh_blue.jpg"/>
          <p:cNvPicPr>
            <a:picLocks noChangeAspect="1"/>
          </p:cNvPicPr>
          <p:nvPr userDrawn="1"/>
        </p:nvPicPr>
        <p:blipFill>
          <a:blip r:embed="rId2" cstate="print"/>
          <a:srcRect/>
          <a:stretch>
            <a:fillRect/>
          </a:stretch>
        </p:blipFill>
        <p:spPr bwMode="auto">
          <a:xfrm>
            <a:off x="3175" y="762000"/>
            <a:ext cx="9172575" cy="427038"/>
          </a:xfrm>
          <a:prstGeom prst="rect">
            <a:avLst/>
          </a:prstGeom>
          <a:noFill/>
          <a:ln w="9525">
            <a:noFill/>
            <a:miter lim="800000"/>
            <a:headEnd/>
            <a:tailEnd/>
          </a:ln>
        </p:spPr>
      </p:pic>
      <p:sp>
        <p:nvSpPr>
          <p:cNvPr id="6" name="Text Placeholder 2"/>
          <p:cNvSpPr txBox="1">
            <a:spLocks/>
          </p:cNvSpPr>
          <p:nvPr userDrawn="1"/>
        </p:nvSpPr>
        <p:spPr bwMode="auto">
          <a:xfrm>
            <a:off x="457200" y="1828800"/>
            <a:ext cx="8229600" cy="4297363"/>
          </a:xfrm>
          <a:prstGeom prst="rect">
            <a:avLst/>
          </a:prstGeom>
          <a:noFill/>
          <a:ln w="9525">
            <a:noFill/>
            <a:miter lim="800000"/>
            <a:headEnd/>
            <a:tailEnd/>
          </a:ln>
        </p:spPr>
        <p:txBody>
          <a:bodyPr/>
          <a:lstStyle>
            <a:lvl1pPr marL="341313" indent="-341313" algn="l">
              <a:buClr>
                <a:srgbClr val="B3C220"/>
              </a:buClr>
              <a:buFont typeface="Wingdings" pitchFamily="2" charset="2"/>
              <a:buChar char="§"/>
              <a:tabLst>
                <a:tab pos="341313" algn="l"/>
              </a:tabLst>
              <a:defRPr sz="2800"/>
            </a:lvl1pPr>
            <a:lvl2pPr marL="738188" indent="-396875" algn="l">
              <a:buClr>
                <a:srgbClr val="B3C220"/>
              </a:buClr>
              <a:buFont typeface="Courier New" pitchFamily="49" charset="0"/>
              <a:buChar char="o"/>
              <a:defRPr sz="2800"/>
            </a:lvl2pPr>
            <a:lvl3pPr marL="1884363" indent="-396875" algn="l">
              <a:buClr>
                <a:srgbClr val="B3C220"/>
              </a:buClr>
              <a:buSzPct val="50000"/>
              <a:buFont typeface="Wingdings" pitchFamily="2" charset="2"/>
              <a:buChar char="Ø"/>
              <a:tabLst>
                <a:tab pos="1884363" algn="l"/>
              </a:tabLst>
              <a:defRPr sz="2800"/>
            </a:lvl3pPr>
            <a:lvl4pPr marL="1487488" indent="-396875" algn="l">
              <a:buClr>
                <a:srgbClr val="B3C220"/>
              </a:buClr>
              <a:buFont typeface="Arial" pitchFamily="34" charset="0"/>
              <a:buChar char="•"/>
              <a:tabLst>
                <a:tab pos="1487488" algn="l"/>
              </a:tabLst>
              <a:defRPr sz="2800"/>
            </a:lvl4pPr>
            <a:lvl5pPr algn="l">
              <a:buClr>
                <a:srgbClr val="B3C220"/>
              </a:buClr>
              <a:buFont typeface="Wingdings" pitchFamily="2" charset="2"/>
              <a:buChar char="§"/>
              <a:defRPr sz="2800"/>
            </a:lvl5pPr>
          </a:lstStyle>
          <a:p>
            <a:pPr>
              <a:spcBef>
                <a:spcPct val="20000"/>
              </a:spcBef>
              <a:buClr>
                <a:srgbClr val="C75F09"/>
              </a:buClr>
              <a:defRPr/>
            </a:pPr>
            <a:endParaRPr lang="en-US" dirty="0" smtClean="0">
              <a:latin typeface="+mn-lt"/>
            </a:endParaRPr>
          </a:p>
        </p:txBody>
      </p:sp>
      <p:pic>
        <p:nvPicPr>
          <p:cNvPr id="7" name="Picture 5" descr="bottom_line.jpg"/>
          <p:cNvPicPr>
            <a:picLocks noChangeAspect="1"/>
          </p:cNvPicPr>
          <p:nvPr userDrawn="1"/>
        </p:nvPicPr>
        <p:blipFill>
          <a:blip r:embed="rId3" cstate="print"/>
          <a:srcRect/>
          <a:stretch>
            <a:fillRect/>
          </a:stretch>
        </p:blipFill>
        <p:spPr bwMode="auto">
          <a:xfrm>
            <a:off x="0" y="6553200"/>
            <a:ext cx="9144000" cy="66675"/>
          </a:xfrm>
          <a:prstGeom prst="rect">
            <a:avLst/>
          </a:prstGeom>
          <a:noFill/>
          <a:ln w="9525">
            <a:noFill/>
            <a:miter lim="800000"/>
            <a:headEnd/>
            <a:tailEnd/>
          </a:ln>
        </p:spPr>
      </p:pic>
      <p:pic>
        <p:nvPicPr>
          <p:cNvPr id="9" name="Picture 6" descr="Multicorpora_2007_PMS(LOGO).png"/>
          <p:cNvPicPr>
            <a:picLocks noChangeAspect="1"/>
          </p:cNvPicPr>
          <p:nvPr userDrawn="1"/>
        </p:nvPicPr>
        <p:blipFill>
          <a:blip r:embed="rId4" cstate="print"/>
          <a:srcRect/>
          <a:stretch>
            <a:fillRect/>
          </a:stretch>
        </p:blipFill>
        <p:spPr bwMode="auto">
          <a:xfrm>
            <a:off x="41275" y="6227763"/>
            <a:ext cx="1939925" cy="325437"/>
          </a:xfrm>
          <a:prstGeom prst="rect">
            <a:avLst/>
          </a:prstGeom>
          <a:noFill/>
          <a:ln w="9525">
            <a:noFill/>
            <a:miter lim="800000"/>
            <a:headEnd/>
            <a:tailEnd/>
          </a:ln>
        </p:spPr>
      </p:pic>
      <p:sp>
        <p:nvSpPr>
          <p:cNvPr id="10" name="TextBox 9"/>
          <p:cNvSpPr txBox="1"/>
          <p:nvPr userDrawn="1"/>
        </p:nvSpPr>
        <p:spPr>
          <a:xfrm>
            <a:off x="0" y="6605588"/>
            <a:ext cx="9144000" cy="261937"/>
          </a:xfrm>
          <a:prstGeom prst="rect">
            <a:avLst/>
          </a:prstGeom>
          <a:noFill/>
        </p:spPr>
        <p:txBody>
          <a:bodyPr>
            <a:spAutoFit/>
          </a:bodyPr>
          <a:lstStyle/>
          <a:p>
            <a:pPr algn="ctr">
              <a:defRPr/>
            </a:pPr>
            <a:r>
              <a:rPr lang="en-US" sz="1000" dirty="0">
                <a:solidFill>
                  <a:srgbClr val="243D62"/>
                </a:solidFill>
                <a:latin typeface="Arial" charset="0"/>
              </a:rPr>
              <a:t>© 2009 – 2010   </a:t>
            </a:r>
            <a:r>
              <a:rPr lang="en-US" sz="1100" dirty="0">
                <a:solidFill>
                  <a:srgbClr val="243D62"/>
                </a:solidFill>
                <a:latin typeface="Arial" charset="0"/>
              </a:rPr>
              <a:t>|   </a:t>
            </a:r>
            <a:r>
              <a:rPr lang="en-US" sz="1000" dirty="0">
                <a:solidFill>
                  <a:srgbClr val="243D62"/>
                </a:solidFill>
                <a:latin typeface="Arial" charset="0"/>
              </a:rPr>
              <a:t>This confidential document is the property of MultiCorpora and cannot be shared, reproduced, distributed or used without permission.</a:t>
            </a:r>
          </a:p>
        </p:txBody>
      </p:sp>
      <p:sp>
        <p:nvSpPr>
          <p:cNvPr id="8" name="Text Placeholder 7"/>
          <p:cNvSpPr>
            <a:spLocks noGrp="1"/>
          </p:cNvSpPr>
          <p:nvPr>
            <p:ph type="body" sz="quarter" idx="11"/>
          </p:nvPr>
        </p:nvSpPr>
        <p:spPr>
          <a:xfrm>
            <a:off x="609600" y="1524000"/>
            <a:ext cx="8001000" cy="4572000"/>
          </a:xfrm>
          <a:prstGeom prst="rect">
            <a:avLst/>
          </a:prstGeom>
        </p:spPr>
        <p:txBody>
          <a:bodyPr/>
          <a:lstStyle>
            <a:lvl1pPr marL="341313" marR="0" indent="-341313" algn="l" defTabSz="914400" rtl="0" eaLnBrk="1" fontAlgn="base" latinLnBrk="0" hangingPunct="1">
              <a:lnSpc>
                <a:spcPct val="100000"/>
              </a:lnSpc>
              <a:spcBef>
                <a:spcPct val="20000"/>
              </a:spcBef>
              <a:spcAft>
                <a:spcPct val="0"/>
              </a:spcAft>
              <a:buClr>
                <a:srgbClr val="C75F09"/>
              </a:buClr>
              <a:buSzTx/>
              <a:buFont typeface="Wingdings" pitchFamily="2" charset="2"/>
              <a:buChar char="§"/>
              <a:tabLst>
                <a:tab pos="341313" algn="l"/>
              </a:tabLst>
              <a:defRPr sz="4000" baseline="0"/>
            </a:lvl1pPr>
            <a:lvl2pPr marL="738188" marR="0" indent="-396875" algn="l" defTabSz="914400" rtl="0" eaLnBrk="1" fontAlgn="base" latinLnBrk="0" hangingPunct="1">
              <a:lnSpc>
                <a:spcPct val="100000"/>
              </a:lnSpc>
              <a:spcBef>
                <a:spcPct val="20000"/>
              </a:spcBef>
              <a:spcAft>
                <a:spcPct val="0"/>
              </a:spcAft>
              <a:buClr>
                <a:srgbClr val="C75F09"/>
              </a:buClr>
              <a:buSzPct val="100000"/>
              <a:buFont typeface="Courier New" pitchFamily="49" charset="0"/>
              <a:buChar char="o"/>
              <a:tabLst/>
              <a:defRPr sz="2400" baseline="0"/>
            </a:lvl2pPr>
            <a:lvl3pPr marL="1884363" marR="0" indent="-396875" algn="l" defTabSz="914400" rtl="0" eaLnBrk="1" fontAlgn="base" latinLnBrk="0" hangingPunct="1">
              <a:lnSpc>
                <a:spcPct val="100000"/>
              </a:lnSpc>
              <a:spcBef>
                <a:spcPct val="20000"/>
              </a:spcBef>
              <a:spcAft>
                <a:spcPct val="0"/>
              </a:spcAft>
              <a:buClr>
                <a:srgbClr val="C75F09"/>
              </a:buClr>
              <a:buSzPct val="100000"/>
              <a:buFont typeface="Wingdings" pitchFamily="2" charset="2"/>
              <a:buChar char="Ø"/>
              <a:tabLst>
                <a:tab pos="1884363" algn="l"/>
              </a:tabLst>
              <a:defRPr sz="1800" baseline="0"/>
            </a:lvl3pPr>
            <a:lvl4pPr marL="1487488" marR="0" indent="-396875" algn="l" defTabSz="914400" rtl="0" eaLnBrk="1" fontAlgn="base" latinLnBrk="0" hangingPunct="1">
              <a:lnSpc>
                <a:spcPct val="100000"/>
              </a:lnSpc>
              <a:spcBef>
                <a:spcPct val="20000"/>
              </a:spcBef>
              <a:spcAft>
                <a:spcPct val="0"/>
              </a:spcAft>
              <a:buClr>
                <a:srgbClr val="C75F09"/>
              </a:buClr>
              <a:buSzTx/>
              <a:buFont typeface="Arial" pitchFamily="34" charset="0"/>
              <a:buNone/>
              <a:tabLst>
                <a:tab pos="1487488" algn="l"/>
              </a:tabLst>
              <a:defRPr sz="2000" baseline="0"/>
            </a:lvl4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18" name="Text Placeholder 17"/>
          <p:cNvSpPr>
            <a:spLocks noGrp="1"/>
          </p:cNvSpPr>
          <p:nvPr>
            <p:ph type="body" sz="quarter" idx="12"/>
          </p:nvPr>
        </p:nvSpPr>
        <p:spPr>
          <a:xfrm>
            <a:off x="152400" y="152400"/>
            <a:ext cx="8763000" cy="914400"/>
          </a:xfrm>
          <a:prstGeom prst="rect">
            <a:avLst/>
          </a:prstGeom>
        </p:spPr>
        <p:txBody>
          <a:bodyPr/>
          <a:lstStyle>
            <a:lvl1pPr>
              <a:buNone/>
              <a:defRPr sz="2800" b="1" i="0" baseline="0">
                <a:solidFill>
                  <a:srgbClr val="243D62"/>
                </a:solidFill>
                <a:latin typeface="Verdana" pitchFamily="34" charset="0"/>
              </a:defRPr>
            </a:lvl1pPr>
            <a:lvl2pPr>
              <a:defRPr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3_Title and Content">
    <p:spTree>
      <p:nvGrpSpPr>
        <p:cNvPr id="1" name=""/>
        <p:cNvGrpSpPr/>
        <p:nvPr/>
      </p:nvGrpSpPr>
      <p:grpSpPr>
        <a:xfrm>
          <a:off x="0" y="0"/>
          <a:ext cx="0" cy="0"/>
          <a:chOff x="0" y="0"/>
          <a:chExt cx="0" cy="0"/>
        </a:xfrm>
      </p:grpSpPr>
      <p:sp>
        <p:nvSpPr>
          <p:cNvPr id="4" name="Rectangle 3"/>
          <p:cNvSpPr/>
          <p:nvPr userDrawn="1"/>
        </p:nvSpPr>
        <p:spPr>
          <a:xfrm>
            <a:off x="0" y="0"/>
            <a:ext cx="9144000" cy="1066800"/>
          </a:xfrm>
          <a:prstGeom prst="rect">
            <a:avLst/>
          </a:prstGeom>
          <a:solidFill>
            <a:srgbClr val="FBF9E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5" name="Picture 3" descr="swoosh_blue.jpg"/>
          <p:cNvPicPr>
            <a:picLocks noChangeAspect="1"/>
          </p:cNvPicPr>
          <p:nvPr userDrawn="1"/>
        </p:nvPicPr>
        <p:blipFill>
          <a:blip r:embed="rId2" cstate="print"/>
          <a:srcRect/>
          <a:stretch>
            <a:fillRect/>
          </a:stretch>
        </p:blipFill>
        <p:spPr bwMode="auto">
          <a:xfrm>
            <a:off x="3175" y="762000"/>
            <a:ext cx="9172575" cy="427038"/>
          </a:xfrm>
          <a:prstGeom prst="rect">
            <a:avLst/>
          </a:prstGeom>
          <a:noFill/>
          <a:ln w="9525">
            <a:noFill/>
            <a:miter lim="800000"/>
            <a:headEnd/>
            <a:tailEnd/>
          </a:ln>
        </p:spPr>
      </p:pic>
      <p:sp>
        <p:nvSpPr>
          <p:cNvPr id="6" name="Text Placeholder 2"/>
          <p:cNvSpPr txBox="1">
            <a:spLocks/>
          </p:cNvSpPr>
          <p:nvPr userDrawn="1"/>
        </p:nvSpPr>
        <p:spPr bwMode="auto">
          <a:xfrm>
            <a:off x="457200" y="1828800"/>
            <a:ext cx="8229600" cy="4297363"/>
          </a:xfrm>
          <a:prstGeom prst="rect">
            <a:avLst/>
          </a:prstGeom>
          <a:noFill/>
          <a:ln w="9525">
            <a:noFill/>
            <a:miter lim="800000"/>
            <a:headEnd/>
            <a:tailEnd/>
          </a:ln>
        </p:spPr>
        <p:txBody>
          <a:bodyPr/>
          <a:lstStyle>
            <a:lvl1pPr marL="341313" indent="-341313" algn="l">
              <a:buClr>
                <a:srgbClr val="B3C220"/>
              </a:buClr>
              <a:buFont typeface="Wingdings" pitchFamily="2" charset="2"/>
              <a:buChar char="§"/>
              <a:tabLst>
                <a:tab pos="341313" algn="l"/>
              </a:tabLst>
              <a:defRPr sz="2800"/>
            </a:lvl1pPr>
            <a:lvl2pPr marL="738188" indent="-396875" algn="l">
              <a:buClr>
                <a:srgbClr val="B3C220"/>
              </a:buClr>
              <a:buFont typeface="Courier New" pitchFamily="49" charset="0"/>
              <a:buChar char="o"/>
              <a:defRPr sz="2800"/>
            </a:lvl2pPr>
            <a:lvl3pPr marL="1884363" indent="-396875" algn="l">
              <a:buClr>
                <a:srgbClr val="B3C220"/>
              </a:buClr>
              <a:buSzPct val="50000"/>
              <a:buFont typeface="Wingdings" pitchFamily="2" charset="2"/>
              <a:buChar char="Ø"/>
              <a:tabLst>
                <a:tab pos="1884363" algn="l"/>
              </a:tabLst>
              <a:defRPr sz="2800"/>
            </a:lvl3pPr>
            <a:lvl4pPr marL="1487488" indent="-396875" algn="l">
              <a:buClr>
                <a:srgbClr val="B3C220"/>
              </a:buClr>
              <a:buFont typeface="Arial" pitchFamily="34" charset="0"/>
              <a:buChar char="•"/>
              <a:tabLst>
                <a:tab pos="1487488" algn="l"/>
              </a:tabLst>
              <a:defRPr sz="2800"/>
            </a:lvl4pPr>
            <a:lvl5pPr algn="l">
              <a:buClr>
                <a:srgbClr val="B3C220"/>
              </a:buClr>
              <a:buFont typeface="Wingdings" pitchFamily="2" charset="2"/>
              <a:buChar char="§"/>
              <a:defRPr sz="2800"/>
            </a:lvl5pPr>
          </a:lstStyle>
          <a:p>
            <a:pPr>
              <a:spcBef>
                <a:spcPct val="20000"/>
              </a:spcBef>
              <a:buClr>
                <a:srgbClr val="C75F09"/>
              </a:buClr>
              <a:defRPr/>
            </a:pPr>
            <a:endParaRPr lang="en-US" dirty="0" smtClean="0">
              <a:latin typeface="+mn-lt"/>
            </a:endParaRPr>
          </a:p>
        </p:txBody>
      </p:sp>
      <p:pic>
        <p:nvPicPr>
          <p:cNvPr id="7" name="Picture 5" descr="bottom_line.jpg"/>
          <p:cNvPicPr>
            <a:picLocks noChangeAspect="1"/>
          </p:cNvPicPr>
          <p:nvPr userDrawn="1"/>
        </p:nvPicPr>
        <p:blipFill>
          <a:blip r:embed="rId3" cstate="print"/>
          <a:srcRect/>
          <a:stretch>
            <a:fillRect/>
          </a:stretch>
        </p:blipFill>
        <p:spPr bwMode="auto">
          <a:xfrm>
            <a:off x="0" y="6553200"/>
            <a:ext cx="9144000" cy="66675"/>
          </a:xfrm>
          <a:prstGeom prst="rect">
            <a:avLst/>
          </a:prstGeom>
          <a:noFill/>
          <a:ln w="9525">
            <a:noFill/>
            <a:miter lim="800000"/>
            <a:headEnd/>
            <a:tailEnd/>
          </a:ln>
        </p:spPr>
      </p:pic>
      <p:pic>
        <p:nvPicPr>
          <p:cNvPr id="9" name="Picture 6" descr="Multicorpora_2007_PMS(LOGO).png"/>
          <p:cNvPicPr>
            <a:picLocks noChangeAspect="1"/>
          </p:cNvPicPr>
          <p:nvPr userDrawn="1"/>
        </p:nvPicPr>
        <p:blipFill>
          <a:blip r:embed="rId4" cstate="print"/>
          <a:srcRect/>
          <a:stretch>
            <a:fillRect/>
          </a:stretch>
        </p:blipFill>
        <p:spPr bwMode="auto">
          <a:xfrm>
            <a:off x="41275" y="6227763"/>
            <a:ext cx="1939925" cy="325437"/>
          </a:xfrm>
          <a:prstGeom prst="rect">
            <a:avLst/>
          </a:prstGeom>
          <a:noFill/>
          <a:ln w="9525">
            <a:noFill/>
            <a:miter lim="800000"/>
            <a:headEnd/>
            <a:tailEnd/>
          </a:ln>
        </p:spPr>
      </p:pic>
      <p:sp>
        <p:nvSpPr>
          <p:cNvPr id="10" name="TextBox 9"/>
          <p:cNvSpPr txBox="1"/>
          <p:nvPr userDrawn="1"/>
        </p:nvSpPr>
        <p:spPr>
          <a:xfrm>
            <a:off x="0" y="6605588"/>
            <a:ext cx="9144000" cy="261937"/>
          </a:xfrm>
          <a:prstGeom prst="rect">
            <a:avLst/>
          </a:prstGeom>
          <a:noFill/>
        </p:spPr>
        <p:txBody>
          <a:bodyPr>
            <a:spAutoFit/>
          </a:bodyPr>
          <a:lstStyle/>
          <a:p>
            <a:pPr algn="ctr">
              <a:defRPr/>
            </a:pPr>
            <a:r>
              <a:rPr lang="en-US" sz="1000" dirty="0">
                <a:solidFill>
                  <a:srgbClr val="243D62"/>
                </a:solidFill>
              </a:rPr>
              <a:t>© 2008 – 2009   </a:t>
            </a:r>
            <a:r>
              <a:rPr lang="en-US" sz="1100" dirty="0">
                <a:solidFill>
                  <a:srgbClr val="243D62"/>
                </a:solidFill>
              </a:rPr>
              <a:t>|   </a:t>
            </a:r>
            <a:r>
              <a:rPr lang="en-US" sz="1000" dirty="0">
                <a:solidFill>
                  <a:srgbClr val="243D62"/>
                </a:solidFill>
              </a:rPr>
              <a:t>This confidential document is the property of MultiCorpora and cannot be shared, reproduced, distributed or used without permission.</a:t>
            </a:r>
          </a:p>
        </p:txBody>
      </p:sp>
      <p:sp>
        <p:nvSpPr>
          <p:cNvPr id="8" name="Text Placeholder 7"/>
          <p:cNvSpPr>
            <a:spLocks noGrp="1"/>
          </p:cNvSpPr>
          <p:nvPr>
            <p:ph type="body" sz="quarter" idx="11"/>
          </p:nvPr>
        </p:nvSpPr>
        <p:spPr>
          <a:xfrm>
            <a:off x="609600" y="1524000"/>
            <a:ext cx="8001000" cy="4572000"/>
          </a:xfrm>
          <a:prstGeom prst="rect">
            <a:avLst/>
          </a:prstGeom>
        </p:spPr>
        <p:txBody>
          <a:bodyPr/>
          <a:lstStyle>
            <a:lvl1pPr marL="341313" marR="0" indent="-341313" algn="l" defTabSz="914400" rtl="0" eaLnBrk="1" fontAlgn="base" latinLnBrk="0" hangingPunct="1">
              <a:lnSpc>
                <a:spcPct val="100000"/>
              </a:lnSpc>
              <a:spcBef>
                <a:spcPct val="20000"/>
              </a:spcBef>
              <a:spcAft>
                <a:spcPct val="0"/>
              </a:spcAft>
              <a:buClr>
                <a:srgbClr val="C75F09"/>
              </a:buClr>
              <a:buSzTx/>
              <a:buFont typeface="Wingdings" pitchFamily="2" charset="2"/>
              <a:buChar char="§"/>
              <a:tabLst>
                <a:tab pos="341313" algn="l"/>
              </a:tabLst>
              <a:defRPr sz="4000" baseline="0"/>
            </a:lvl1pPr>
            <a:lvl2pPr marL="738188" marR="0" indent="-396875" algn="l" defTabSz="914400" rtl="0" eaLnBrk="1" fontAlgn="base" latinLnBrk="0" hangingPunct="1">
              <a:lnSpc>
                <a:spcPct val="100000"/>
              </a:lnSpc>
              <a:spcBef>
                <a:spcPct val="20000"/>
              </a:spcBef>
              <a:spcAft>
                <a:spcPct val="0"/>
              </a:spcAft>
              <a:buClr>
                <a:srgbClr val="C75F09"/>
              </a:buClr>
              <a:buSzPct val="100000"/>
              <a:buFont typeface="Courier New" pitchFamily="49" charset="0"/>
              <a:buChar char="o"/>
              <a:tabLst/>
              <a:defRPr sz="2400" baseline="0"/>
            </a:lvl2pPr>
            <a:lvl3pPr marL="1884363" marR="0" indent="-396875" algn="l" defTabSz="914400" rtl="0" eaLnBrk="1" fontAlgn="base" latinLnBrk="0" hangingPunct="1">
              <a:lnSpc>
                <a:spcPct val="100000"/>
              </a:lnSpc>
              <a:spcBef>
                <a:spcPct val="20000"/>
              </a:spcBef>
              <a:spcAft>
                <a:spcPct val="0"/>
              </a:spcAft>
              <a:buClr>
                <a:srgbClr val="C75F09"/>
              </a:buClr>
              <a:buSzPct val="100000"/>
              <a:buFont typeface="Wingdings" pitchFamily="2" charset="2"/>
              <a:buChar char="Ø"/>
              <a:tabLst>
                <a:tab pos="1884363" algn="l"/>
              </a:tabLst>
              <a:defRPr sz="1800" baseline="0"/>
            </a:lvl3pPr>
            <a:lvl4pPr marL="1487488" marR="0" indent="-396875" algn="l" defTabSz="914400" rtl="0" eaLnBrk="1" fontAlgn="base" latinLnBrk="0" hangingPunct="1">
              <a:lnSpc>
                <a:spcPct val="100000"/>
              </a:lnSpc>
              <a:spcBef>
                <a:spcPct val="20000"/>
              </a:spcBef>
              <a:spcAft>
                <a:spcPct val="0"/>
              </a:spcAft>
              <a:buClr>
                <a:srgbClr val="C75F09"/>
              </a:buClr>
              <a:buSzTx/>
              <a:buFont typeface="Arial" pitchFamily="34" charset="0"/>
              <a:buNone/>
              <a:tabLst>
                <a:tab pos="1487488" algn="l"/>
              </a:tabLst>
              <a:defRPr sz="2000" baseline="0"/>
            </a:lvl4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18" name="Text Placeholder 17"/>
          <p:cNvSpPr>
            <a:spLocks noGrp="1"/>
          </p:cNvSpPr>
          <p:nvPr>
            <p:ph type="body" sz="quarter" idx="12"/>
          </p:nvPr>
        </p:nvSpPr>
        <p:spPr>
          <a:xfrm>
            <a:off x="152400" y="152400"/>
            <a:ext cx="8763000" cy="914400"/>
          </a:xfrm>
          <a:prstGeom prst="rect">
            <a:avLst/>
          </a:prstGeom>
        </p:spPr>
        <p:txBody>
          <a:bodyPr/>
          <a:lstStyle>
            <a:lvl1pPr>
              <a:buNone/>
              <a:defRPr sz="2800" b="1" i="0" baseline="0">
                <a:solidFill>
                  <a:srgbClr val="243D62"/>
                </a:solidFill>
                <a:latin typeface="Verdana" pitchFamily="34" charset="0"/>
              </a:defRPr>
            </a:lvl1pPr>
            <a:lvl2pPr>
              <a:defRPr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76081206-2B48-4357-95B3-19D4F8931E19}" type="datetimeFigureOut">
              <a:rPr lang="en-US" smtClean="0"/>
              <a:pPr/>
              <a:t>8/27/2009</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653BFBAC-672E-46BE-9901-249B2B9614AF}" type="slidenum">
              <a:rPr lang="en-CA" smtClean="0"/>
              <a:pPr/>
              <a:t>‹#›</a:t>
            </a:fld>
            <a:endParaRPr lang="en-C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081206-2B48-4357-95B3-19D4F8931E19}" type="datetimeFigureOut">
              <a:rPr lang="en-US" smtClean="0"/>
              <a:pPr/>
              <a:t>8/27/2009</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653BFBAC-672E-46BE-9901-249B2B9614AF}" type="slidenum">
              <a:rPr lang="en-CA" smtClean="0"/>
              <a:pPr/>
              <a:t>‹#›</a:t>
            </a:fld>
            <a:endParaRPr lang="en-C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76081206-2B48-4357-95B3-19D4F8931E19}" type="datetimeFigureOut">
              <a:rPr lang="en-US" smtClean="0"/>
              <a:pPr/>
              <a:t>8/27/2009</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653BFBAC-672E-46BE-9901-249B2B9614AF}" type="slidenum">
              <a:rPr lang="en-CA" smtClean="0"/>
              <a:pPr/>
              <a:t>‹#›</a:t>
            </a:fld>
            <a:endParaRPr lang="en-C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76081206-2B48-4357-95B3-19D4F8931E19}" type="datetimeFigureOut">
              <a:rPr lang="en-US" smtClean="0"/>
              <a:pPr/>
              <a:t>8/27/2009</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653BFBAC-672E-46BE-9901-249B2B9614AF}" type="slidenum">
              <a:rPr lang="en-CA" smtClean="0"/>
              <a:pPr/>
              <a:t>‹#›</a:t>
            </a:fld>
            <a:endParaRPr lang="en-C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76081206-2B48-4357-95B3-19D4F8931E19}" type="datetimeFigureOut">
              <a:rPr lang="en-US" smtClean="0"/>
              <a:pPr/>
              <a:t>8/27/2009</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653BFBAC-672E-46BE-9901-249B2B9614AF}" type="slidenum">
              <a:rPr lang="en-CA" smtClean="0"/>
              <a:pPr/>
              <a:t>‹#›</a:t>
            </a:fld>
            <a:endParaRPr lang="en-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81206-2B48-4357-95B3-19D4F8931E19}" type="datetimeFigureOut">
              <a:rPr lang="en-US" smtClean="0"/>
              <a:pPr/>
              <a:t>8/27/2009</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653BFBAC-672E-46BE-9901-249B2B9614AF}" type="slidenum">
              <a:rPr lang="en-CA" smtClean="0"/>
              <a:pPr/>
              <a:t>‹#›</a:t>
            </a:fld>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081206-2B48-4357-95B3-19D4F8931E19}" type="datetimeFigureOut">
              <a:rPr lang="en-US" smtClean="0"/>
              <a:pPr/>
              <a:t>8/27/2009</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653BFBAC-672E-46BE-9901-249B2B9614AF}" type="slidenum">
              <a:rPr lang="en-CA" smtClean="0"/>
              <a:pPr/>
              <a:t>‹#›</a:t>
            </a:fld>
            <a:endParaRPr lang="en-C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081206-2B48-4357-95B3-19D4F8931E19}" type="datetimeFigureOut">
              <a:rPr lang="en-US" smtClean="0"/>
              <a:pPr/>
              <a:t>8/27/2009</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653BFBAC-672E-46BE-9901-249B2B9614AF}" type="slidenum">
              <a:rPr lang="en-CA" smtClean="0"/>
              <a:pPr/>
              <a:t>‹#›</a:t>
            </a:fld>
            <a:endParaRPr lang="en-C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081206-2B48-4357-95B3-19D4F8931E19}" type="datetimeFigureOut">
              <a:rPr lang="en-US" smtClean="0"/>
              <a:pPr/>
              <a:t>8/27/2009</a:t>
            </a:fld>
            <a:endParaRPr lang="en-CA"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3BFBAC-672E-46BE-9901-249B2B9614AF}" type="slidenum">
              <a:rPr lang="en-CA" smtClean="0"/>
              <a:pPr/>
              <a:t>‹#›</a:t>
            </a:fld>
            <a:endParaRPr lang="en-CA"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 id="2147483664"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5.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Text Placeholder 7"/>
          <p:cNvSpPr>
            <a:spLocks noGrp="1"/>
          </p:cNvSpPr>
          <p:nvPr>
            <p:ph type="body" sz="quarter" idx="13"/>
          </p:nvPr>
        </p:nvSpPr>
        <p:spPr bwMode="auto">
          <a:xfrm>
            <a:off x="152400" y="2286000"/>
            <a:ext cx="4814888" cy="1371600"/>
          </a:xfrm>
          <a:noFill/>
          <a:ln>
            <a:miter lim="800000"/>
            <a:headEnd/>
            <a:tailEnd/>
          </a:ln>
        </p:spPr>
        <p:txBody>
          <a:bodyPr vert="horz" wrap="square" lIns="91440" tIns="45720" rIns="91440" bIns="45720" numCol="1" anchor="t" anchorCtr="0" compatLnSpc="1">
            <a:prstTxWarp prst="textNoShape">
              <a:avLst/>
            </a:prstTxWarp>
          </a:bodyPr>
          <a:lstStyle/>
          <a:p>
            <a:pPr marL="0"/>
            <a:r>
              <a:rPr lang="en-US" sz="2800" dirty="0" smtClean="0"/>
              <a:t>Converging Technologies: </a:t>
            </a:r>
            <a:br>
              <a:rPr lang="en-US" sz="2800" dirty="0" smtClean="0"/>
            </a:br>
            <a:r>
              <a:rPr lang="en-US" sz="2800" dirty="0" smtClean="0"/>
              <a:t>What are the benefits </a:t>
            </a:r>
            <a:br>
              <a:rPr lang="en-US" sz="2800" dirty="0" smtClean="0"/>
            </a:br>
            <a:r>
              <a:rPr lang="en-US" sz="2800" dirty="0" smtClean="0"/>
              <a:t>for MT users?</a:t>
            </a:r>
            <a:endParaRPr lang="en-US" dirty="0" smtClean="0"/>
          </a:p>
        </p:txBody>
      </p:sp>
      <p:pic>
        <p:nvPicPr>
          <p:cNvPr id="83973" name="Picture 4" descr="MultiTrans_Logo.tif"/>
          <p:cNvPicPr>
            <a:picLocks noChangeAspect="1"/>
          </p:cNvPicPr>
          <p:nvPr/>
        </p:nvPicPr>
        <p:blipFill>
          <a:blip r:embed="rId3" cstate="print"/>
          <a:srcRect/>
          <a:stretch>
            <a:fillRect/>
          </a:stretch>
        </p:blipFill>
        <p:spPr bwMode="auto">
          <a:xfrm>
            <a:off x="5181600" y="5791200"/>
            <a:ext cx="3733800" cy="746125"/>
          </a:xfrm>
          <a:prstGeom prst="rect">
            <a:avLst/>
          </a:prstGeom>
          <a:noFill/>
          <a:ln w="9525">
            <a:noFill/>
            <a:miter lim="800000"/>
            <a:headEnd/>
            <a:tailEnd/>
          </a:ln>
        </p:spPr>
      </p:pic>
      <p:sp>
        <p:nvSpPr>
          <p:cNvPr id="5" name="Text Placeholder 6"/>
          <p:cNvSpPr>
            <a:spLocks noGrp="1"/>
          </p:cNvSpPr>
          <p:nvPr>
            <p:ph type="body" sz="quarter" idx="12"/>
          </p:nvPr>
        </p:nvSpPr>
        <p:spPr bwMode="auto">
          <a:xfrm>
            <a:off x="285720" y="3714752"/>
            <a:ext cx="3276600" cy="700094"/>
          </a:xfrm>
          <a:noFill/>
          <a:ln>
            <a:miter lim="800000"/>
            <a:headEnd/>
            <a:tailEnd/>
          </a:ln>
        </p:spPr>
        <p:txBody>
          <a:bodyPr vert="horz" wrap="square" lIns="91440" tIns="45720" rIns="91440" bIns="45720" numCol="1" anchor="t" anchorCtr="0" compatLnSpc="1">
            <a:prstTxWarp prst="textNoShape">
              <a:avLst/>
            </a:prstTxWarp>
            <a:normAutofit fontScale="92500" lnSpcReduction="10000"/>
          </a:bodyPr>
          <a:lstStyle/>
          <a:p>
            <a:r>
              <a:rPr lang="en-US" sz="2000" dirty="0" smtClean="0"/>
              <a:t>Daniel Gervais</a:t>
            </a:r>
          </a:p>
          <a:p>
            <a:r>
              <a:rPr lang="en-US" sz="2000" dirty="0" smtClean="0"/>
              <a:t>MultiCorpora R&amp;D Inc.</a:t>
            </a:r>
          </a:p>
          <a:p>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2"/>
          </p:nvPr>
        </p:nvSpPr>
        <p:spPr/>
        <p:txBody>
          <a:bodyPr/>
          <a:lstStyle/>
          <a:p>
            <a:r>
              <a:rPr lang="en-CA" dirty="0" smtClean="0"/>
              <a:t>Translation Processes Today</a:t>
            </a:r>
            <a:endParaRPr lang="en-CA" dirty="0"/>
          </a:p>
        </p:txBody>
      </p:sp>
      <p:sp>
        <p:nvSpPr>
          <p:cNvPr id="4" name="Rectangle 3"/>
          <p:cNvSpPr/>
          <p:nvPr/>
        </p:nvSpPr>
        <p:spPr>
          <a:xfrm>
            <a:off x="857224" y="2034406"/>
            <a:ext cx="1214446" cy="78581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5" name="TextBox 4"/>
          <p:cNvSpPr txBox="1"/>
          <p:nvPr/>
        </p:nvSpPr>
        <p:spPr>
          <a:xfrm>
            <a:off x="785786" y="2165031"/>
            <a:ext cx="1357322" cy="523220"/>
          </a:xfrm>
          <a:prstGeom prst="rect">
            <a:avLst/>
          </a:prstGeom>
          <a:noFill/>
        </p:spPr>
        <p:txBody>
          <a:bodyPr wrap="square" rtlCol="0">
            <a:spAutoFit/>
          </a:bodyPr>
          <a:lstStyle/>
          <a:p>
            <a:pPr algn="ctr"/>
            <a:r>
              <a:rPr lang="en-CA" sz="1400" dirty="0" smtClean="0">
                <a:solidFill>
                  <a:schemeClr val="tx2"/>
                </a:solidFill>
              </a:rPr>
              <a:t>Original Document</a:t>
            </a:r>
            <a:endParaRPr lang="en-CA" dirty="0">
              <a:solidFill>
                <a:schemeClr val="tx2"/>
              </a:solidFill>
            </a:endParaRPr>
          </a:p>
        </p:txBody>
      </p:sp>
      <p:sp>
        <p:nvSpPr>
          <p:cNvPr id="6" name="Right Arrow 5"/>
          <p:cNvSpPr/>
          <p:nvPr/>
        </p:nvSpPr>
        <p:spPr>
          <a:xfrm>
            <a:off x="2285984" y="2296220"/>
            <a:ext cx="1200158" cy="285752"/>
          </a:xfrm>
          <a:prstGeom prst="rightArrow">
            <a:avLst/>
          </a:prstGeom>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7" name="Flowchart: Magnetic Disk 6"/>
          <p:cNvSpPr/>
          <p:nvPr/>
        </p:nvSpPr>
        <p:spPr>
          <a:xfrm>
            <a:off x="3643306" y="1962968"/>
            <a:ext cx="1571636" cy="928694"/>
          </a:xfrm>
          <a:prstGeom prst="flowChartMagneticDisk">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8" name="TextBox 7"/>
          <p:cNvSpPr txBox="1"/>
          <p:nvPr/>
        </p:nvSpPr>
        <p:spPr>
          <a:xfrm>
            <a:off x="3643306" y="2296220"/>
            <a:ext cx="1571636" cy="307777"/>
          </a:xfrm>
          <a:prstGeom prst="rect">
            <a:avLst/>
          </a:prstGeom>
          <a:noFill/>
        </p:spPr>
        <p:txBody>
          <a:bodyPr wrap="square" rtlCol="0">
            <a:spAutoFit/>
          </a:bodyPr>
          <a:lstStyle/>
          <a:p>
            <a:pPr algn="ctr"/>
            <a:r>
              <a:rPr lang="en-CA" sz="1400" dirty="0" smtClean="0">
                <a:solidFill>
                  <a:schemeClr val="tx2"/>
                </a:solidFill>
              </a:rPr>
              <a:t>Human Translation</a:t>
            </a:r>
            <a:endParaRPr lang="en-CA" sz="1400" dirty="0">
              <a:solidFill>
                <a:schemeClr val="tx2"/>
              </a:solidFill>
            </a:endParaRPr>
          </a:p>
        </p:txBody>
      </p:sp>
      <p:sp>
        <p:nvSpPr>
          <p:cNvPr id="11" name="Right Arrow 10"/>
          <p:cNvSpPr/>
          <p:nvPr/>
        </p:nvSpPr>
        <p:spPr>
          <a:xfrm>
            <a:off x="5443544" y="2296220"/>
            <a:ext cx="1200158" cy="285752"/>
          </a:xfrm>
          <a:prstGeom prst="rightArrow">
            <a:avLst/>
          </a:prstGeom>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4" name="Rectangle 13"/>
          <p:cNvSpPr/>
          <p:nvPr/>
        </p:nvSpPr>
        <p:spPr>
          <a:xfrm>
            <a:off x="928662" y="4481433"/>
            <a:ext cx="1214446" cy="78581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5" name="TextBox 14"/>
          <p:cNvSpPr txBox="1"/>
          <p:nvPr/>
        </p:nvSpPr>
        <p:spPr>
          <a:xfrm>
            <a:off x="857224" y="4612058"/>
            <a:ext cx="1357322" cy="523220"/>
          </a:xfrm>
          <a:prstGeom prst="rect">
            <a:avLst/>
          </a:prstGeom>
          <a:noFill/>
        </p:spPr>
        <p:txBody>
          <a:bodyPr wrap="square" rtlCol="0">
            <a:spAutoFit/>
          </a:bodyPr>
          <a:lstStyle/>
          <a:p>
            <a:pPr algn="ctr"/>
            <a:r>
              <a:rPr lang="en-CA" sz="1400" dirty="0" smtClean="0">
                <a:solidFill>
                  <a:schemeClr val="tx2"/>
                </a:solidFill>
              </a:rPr>
              <a:t>Original Document</a:t>
            </a:r>
            <a:endParaRPr lang="en-CA" dirty="0">
              <a:solidFill>
                <a:schemeClr val="tx2"/>
              </a:solidFill>
            </a:endParaRPr>
          </a:p>
        </p:txBody>
      </p:sp>
      <p:sp>
        <p:nvSpPr>
          <p:cNvPr id="16" name="Right Arrow 15"/>
          <p:cNvSpPr/>
          <p:nvPr/>
        </p:nvSpPr>
        <p:spPr>
          <a:xfrm>
            <a:off x="2357422" y="4743247"/>
            <a:ext cx="1200158" cy="285752"/>
          </a:xfrm>
          <a:prstGeom prst="rightArrow">
            <a:avLst/>
          </a:prstGeom>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1" name="Right Arrow 20"/>
          <p:cNvSpPr/>
          <p:nvPr/>
        </p:nvSpPr>
        <p:spPr>
          <a:xfrm>
            <a:off x="5514982" y="4743247"/>
            <a:ext cx="1200158" cy="285752"/>
          </a:xfrm>
          <a:prstGeom prst="rightArrow">
            <a:avLst/>
          </a:prstGeom>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3" name="TextBox 22"/>
          <p:cNvSpPr txBox="1"/>
          <p:nvPr/>
        </p:nvSpPr>
        <p:spPr>
          <a:xfrm>
            <a:off x="6846141" y="4500570"/>
            <a:ext cx="1785918" cy="738664"/>
          </a:xfrm>
          <a:prstGeom prst="rect">
            <a:avLst/>
          </a:prstGeom>
          <a:noFill/>
          <a:ln w="15875">
            <a:solidFill>
              <a:schemeClr val="accent6"/>
            </a:solidFill>
          </a:ln>
        </p:spPr>
        <p:txBody>
          <a:bodyPr wrap="square" rtlCol="0">
            <a:spAutoFit/>
          </a:bodyPr>
          <a:lstStyle/>
          <a:p>
            <a:pPr algn="ctr"/>
            <a:r>
              <a:rPr lang="en-CA" sz="1400" dirty="0" smtClean="0">
                <a:solidFill>
                  <a:schemeClr val="tx2"/>
                </a:solidFill>
              </a:rPr>
              <a:t>LOW Cost Savings From Sentence Level Repetitions only</a:t>
            </a:r>
          </a:p>
        </p:txBody>
      </p:sp>
      <p:sp>
        <p:nvSpPr>
          <p:cNvPr id="25" name="TextBox 24"/>
          <p:cNvSpPr txBox="1"/>
          <p:nvPr/>
        </p:nvSpPr>
        <p:spPr>
          <a:xfrm>
            <a:off x="357158" y="1500174"/>
            <a:ext cx="5500726" cy="338554"/>
          </a:xfrm>
          <a:prstGeom prst="rect">
            <a:avLst/>
          </a:prstGeom>
          <a:noFill/>
        </p:spPr>
        <p:txBody>
          <a:bodyPr wrap="square" rtlCol="0">
            <a:spAutoFit/>
          </a:bodyPr>
          <a:lstStyle/>
          <a:p>
            <a:r>
              <a:rPr lang="en-CA" sz="1600" b="1" dirty="0" smtClean="0">
                <a:solidFill>
                  <a:schemeClr val="tx2"/>
                </a:solidFill>
              </a:rPr>
              <a:t>Case 1: </a:t>
            </a:r>
            <a:r>
              <a:rPr lang="en-CA" sz="1600" dirty="0" smtClean="0">
                <a:solidFill>
                  <a:schemeClr val="tx2"/>
                </a:solidFill>
              </a:rPr>
              <a:t>Human Translation with No Translation Memory</a:t>
            </a:r>
            <a:endParaRPr lang="en-CA" sz="1600" dirty="0">
              <a:solidFill>
                <a:schemeClr val="tx2"/>
              </a:solidFill>
            </a:endParaRPr>
          </a:p>
        </p:txBody>
      </p:sp>
      <p:sp>
        <p:nvSpPr>
          <p:cNvPr id="26" name="TextBox 25"/>
          <p:cNvSpPr txBox="1"/>
          <p:nvPr/>
        </p:nvSpPr>
        <p:spPr>
          <a:xfrm>
            <a:off x="357158" y="3832561"/>
            <a:ext cx="5786478" cy="338554"/>
          </a:xfrm>
          <a:prstGeom prst="rect">
            <a:avLst/>
          </a:prstGeom>
          <a:noFill/>
        </p:spPr>
        <p:txBody>
          <a:bodyPr wrap="square" rtlCol="0">
            <a:spAutoFit/>
          </a:bodyPr>
          <a:lstStyle/>
          <a:p>
            <a:r>
              <a:rPr lang="en-CA" sz="1600" b="1" dirty="0" smtClean="0">
                <a:solidFill>
                  <a:schemeClr val="tx2"/>
                </a:solidFill>
              </a:rPr>
              <a:t>Case 2: </a:t>
            </a:r>
            <a:r>
              <a:rPr lang="en-CA" sz="1600" dirty="0" smtClean="0">
                <a:solidFill>
                  <a:schemeClr val="tx2"/>
                </a:solidFill>
              </a:rPr>
              <a:t>Human Translation with </a:t>
            </a:r>
            <a:r>
              <a:rPr lang="en-CA" sz="1600" u="sng" dirty="0" smtClean="0">
                <a:solidFill>
                  <a:schemeClr val="tx2"/>
                </a:solidFill>
              </a:rPr>
              <a:t>Conventional</a:t>
            </a:r>
            <a:r>
              <a:rPr lang="en-CA" sz="1600" dirty="0" smtClean="0">
                <a:solidFill>
                  <a:schemeClr val="tx2"/>
                </a:solidFill>
              </a:rPr>
              <a:t> Translation Memory</a:t>
            </a:r>
            <a:endParaRPr lang="en-CA" sz="1600" dirty="0">
              <a:solidFill>
                <a:schemeClr val="tx2"/>
              </a:solidFill>
            </a:endParaRPr>
          </a:p>
        </p:txBody>
      </p:sp>
      <p:sp>
        <p:nvSpPr>
          <p:cNvPr id="30" name="TextBox 29"/>
          <p:cNvSpPr txBox="1"/>
          <p:nvPr/>
        </p:nvSpPr>
        <p:spPr>
          <a:xfrm>
            <a:off x="7036517" y="2262242"/>
            <a:ext cx="1536011" cy="338554"/>
          </a:xfrm>
          <a:prstGeom prst="rect">
            <a:avLst/>
          </a:prstGeom>
          <a:noFill/>
          <a:ln w="15875">
            <a:solidFill>
              <a:schemeClr val="accent6"/>
            </a:solidFill>
          </a:ln>
        </p:spPr>
        <p:txBody>
          <a:bodyPr wrap="square" rtlCol="0">
            <a:spAutoFit/>
          </a:bodyPr>
          <a:lstStyle/>
          <a:p>
            <a:r>
              <a:rPr lang="en-CA" sz="1600" dirty="0" smtClean="0">
                <a:solidFill>
                  <a:schemeClr val="tx2"/>
                </a:solidFill>
              </a:rPr>
              <a:t>NO cost savings</a:t>
            </a:r>
            <a:endParaRPr lang="en-CA" sz="1600" dirty="0">
              <a:solidFill>
                <a:schemeClr val="tx2"/>
              </a:solidFill>
            </a:endParaRPr>
          </a:p>
        </p:txBody>
      </p:sp>
      <p:sp>
        <p:nvSpPr>
          <p:cNvPr id="17" name="Flowchart: Magnetic Disk 16"/>
          <p:cNvSpPr/>
          <p:nvPr/>
        </p:nvSpPr>
        <p:spPr>
          <a:xfrm>
            <a:off x="3714744" y="4290805"/>
            <a:ext cx="1571636" cy="1357322"/>
          </a:xfrm>
          <a:prstGeom prst="flowChartMagneticDisk">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8" name="TextBox 17"/>
          <p:cNvSpPr txBox="1"/>
          <p:nvPr/>
        </p:nvSpPr>
        <p:spPr>
          <a:xfrm>
            <a:off x="3690806" y="4693832"/>
            <a:ext cx="1643074" cy="954107"/>
          </a:xfrm>
          <a:prstGeom prst="rect">
            <a:avLst/>
          </a:prstGeom>
          <a:noFill/>
        </p:spPr>
        <p:txBody>
          <a:bodyPr wrap="square" rtlCol="0">
            <a:spAutoFit/>
          </a:bodyPr>
          <a:lstStyle/>
          <a:p>
            <a:pPr algn="ctr"/>
            <a:r>
              <a:rPr lang="en-CA" sz="1400" dirty="0" smtClean="0">
                <a:solidFill>
                  <a:schemeClr val="tx2"/>
                </a:solidFill>
              </a:rPr>
              <a:t>Human Translation</a:t>
            </a:r>
          </a:p>
          <a:p>
            <a:pPr algn="ctr"/>
            <a:r>
              <a:rPr lang="en-CA" sz="1400" dirty="0" smtClean="0">
                <a:solidFill>
                  <a:schemeClr val="tx2"/>
                </a:solidFill>
              </a:rPr>
              <a:t>With Conventional Translation Memory and Term Base</a:t>
            </a:r>
            <a:endParaRPr lang="en-CA" sz="1400"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animBg="1"/>
      <p:bldP spid="5" grpId="1"/>
      <p:bldP spid="6" grpId="0" animBg="1"/>
      <p:bldP spid="7" grpId="0" animBg="1"/>
      <p:bldP spid="8" grpId="0"/>
      <p:bldP spid="11" grpId="0" animBg="1"/>
      <p:bldP spid="14" grpId="0" animBg="1"/>
      <p:bldP spid="15" grpId="0"/>
      <p:bldP spid="16" grpId="0" animBg="1"/>
      <p:bldP spid="21" grpId="0" animBg="1"/>
      <p:bldP spid="23" grpId="0" animBg="1"/>
      <p:bldP spid="30" grpId="0" animBg="1"/>
      <p:bldP spid="17" grpId="0" animBg="1"/>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1378" name="Picture 8" descr="TAUS_Report.gif"/>
          <p:cNvPicPr>
            <a:picLocks noChangeAspect="1"/>
          </p:cNvPicPr>
          <p:nvPr/>
        </p:nvPicPr>
        <p:blipFill>
          <a:blip r:embed="rId3" cstate="print"/>
          <a:srcRect/>
          <a:stretch>
            <a:fillRect/>
          </a:stretch>
        </p:blipFill>
        <p:spPr bwMode="auto">
          <a:xfrm>
            <a:off x="285750" y="1524000"/>
            <a:ext cx="2914650" cy="3886200"/>
          </a:xfrm>
          <a:prstGeom prst="rect">
            <a:avLst/>
          </a:prstGeom>
          <a:noFill/>
          <a:ln w="9525">
            <a:noFill/>
            <a:miter lim="800000"/>
            <a:headEnd/>
            <a:tailEnd/>
          </a:ln>
        </p:spPr>
      </p:pic>
      <p:sp>
        <p:nvSpPr>
          <p:cNvPr id="101379" name="Text Placeholder 11"/>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t>TEXTBASE TM gets Industry Recognition</a:t>
            </a:r>
          </a:p>
        </p:txBody>
      </p:sp>
      <p:sp>
        <p:nvSpPr>
          <p:cNvPr id="10" name="Rectangle 9"/>
          <p:cNvSpPr/>
          <p:nvPr/>
        </p:nvSpPr>
        <p:spPr>
          <a:xfrm>
            <a:off x="3276600" y="1752600"/>
            <a:ext cx="5564745" cy="3454130"/>
          </a:xfrm>
          <a:prstGeom prst="rect">
            <a:avLst/>
          </a:prstGeom>
          <a:gradFill flip="none" rotWithShape="1">
            <a:gsLst>
              <a:gs pos="0">
                <a:srgbClr val="1C3F66">
                  <a:shade val="30000"/>
                  <a:satMod val="115000"/>
                </a:srgbClr>
              </a:gs>
              <a:gs pos="50000">
                <a:srgbClr val="1C3F66">
                  <a:shade val="67500"/>
                  <a:satMod val="115000"/>
                </a:srgbClr>
              </a:gs>
              <a:gs pos="100000">
                <a:srgbClr val="1C3F66">
                  <a:shade val="100000"/>
                  <a:satMod val="115000"/>
                </a:srgbClr>
              </a:gs>
            </a:gsLst>
            <a:lin ang="10800000" scaled="1"/>
            <a:tileRect/>
          </a:gradFill>
          <a:scene3d>
            <a:camera prst="perspectiveRelaxedModerately"/>
            <a:lightRig rig="threePt" dir="t"/>
          </a:scene3d>
        </p:spPr>
        <p:style>
          <a:lnRef idx="1">
            <a:schemeClr val="dk1"/>
          </a:lnRef>
          <a:fillRef idx="2">
            <a:schemeClr val="dk1"/>
          </a:fillRef>
          <a:effectRef idx="1">
            <a:schemeClr val="dk1"/>
          </a:effectRef>
          <a:fontRef idx="minor">
            <a:schemeClr val="dk1"/>
          </a:fontRef>
        </p:style>
        <p:txBody>
          <a:bodyPr anchor="ctr"/>
          <a:lstStyle/>
          <a:p>
            <a:pPr algn="ctr">
              <a:defRPr/>
            </a:pPr>
            <a:endParaRPr lang="en-US"/>
          </a:p>
        </p:txBody>
      </p:sp>
      <p:sp>
        <p:nvSpPr>
          <p:cNvPr id="5" name="TextBox 4"/>
          <p:cNvSpPr txBox="1"/>
          <p:nvPr/>
        </p:nvSpPr>
        <p:spPr>
          <a:xfrm>
            <a:off x="3393158" y="1860589"/>
            <a:ext cx="5674642" cy="3016210"/>
          </a:xfrm>
          <a:prstGeom prst="rect">
            <a:avLst/>
          </a:prstGeom>
          <a:noFill/>
          <a:scene3d>
            <a:camera prst="perspectiveRelaxedModerately"/>
            <a:lightRig rig="threePt" dir="t"/>
          </a:scene3d>
        </p:spPr>
        <p:txBody>
          <a:bodyPr>
            <a:spAutoFit/>
          </a:bodyPr>
          <a:lstStyle/>
          <a:p>
            <a:pPr marL="285750" indent="-285750" defTabSz="457200">
              <a:spcAft>
                <a:spcPts val="600"/>
              </a:spcAft>
              <a:buClr>
                <a:schemeClr val="bg1"/>
              </a:buClr>
              <a:buFont typeface="Wingdings" pitchFamily="2" charset="2"/>
              <a:buChar char="§"/>
              <a:tabLst>
                <a:tab pos="228600" algn="l"/>
                <a:tab pos="285750" algn="l"/>
              </a:tabLst>
              <a:defRPr/>
            </a:pPr>
            <a:r>
              <a:rPr lang="en-US" b="1" dirty="0">
                <a:solidFill>
                  <a:schemeClr val="bg1"/>
                </a:solidFill>
                <a:latin typeface="Times New Roman" pitchFamily="18" charset="0"/>
                <a:ea typeface="ＭＳ Ｐゴシック" pitchFamily="76" charset="-128"/>
                <a:cs typeface="Times New Roman" pitchFamily="18" charset="0"/>
              </a:rPr>
              <a:t>“</a:t>
            </a:r>
            <a:r>
              <a:rPr lang="en-US" b="1" u="sng" dirty="0">
                <a:solidFill>
                  <a:schemeClr val="bg1"/>
                </a:solidFill>
                <a:latin typeface="Times New Roman" pitchFamily="18" charset="0"/>
                <a:ea typeface="ＭＳ Ｐゴシック" pitchFamily="76" charset="-128"/>
                <a:cs typeface="Times New Roman" pitchFamily="18" charset="0"/>
              </a:rPr>
              <a:t>More than TM </a:t>
            </a:r>
            <a:r>
              <a:rPr lang="en-US" b="1" dirty="0">
                <a:solidFill>
                  <a:schemeClr val="bg1"/>
                </a:solidFill>
                <a:latin typeface="Times New Roman" pitchFamily="18" charset="0"/>
                <a:ea typeface="ＭＳ Ｐゴシック" pitchFamily="76" charset="-128"/>
                <a:cs typeface="Times New Roman" pitchFamily="18" charset="0"/>
              </a:rPr>
              <a:t>- less than MT” </a:t>
            </a:r>
          </a:p>
          <a:p>
            <a:pPr marL="742950" lvl="1" indent="-285750" defTabSz="457200">
              <a:spcAft>
                <a:spcPts val="600"/>
              </a:spcAft>
              <a:buClr>
                <a:schemeClr val="bg1"/>
              </a:buClr>
              <a:buFont typeface="Wingdings" pitchFamily="2" charset="2"/>
              <a:buChar char="ü"/>
              <a:tabLst>
                <a:tab pos="742950" algn="l"/>
              </a:tabLst>
              <a:defRPr/>
            </a:pPr>
            <a:r>
              <a:rPr lang="en-US" sz="1600" dirty="0">
                <a:solidFill>
                  <a:schemeClr val="bg1"/>
                </a:solidFill>
                <a:latin typeface="Times New Roman" pitchFamily="18" charset="0"/>
                <a:ea typeface="ＭＳ Ｐゴシック" pitchFamily="76" charset="-128"/>
                <a:cs typeface="Times New Roman" pitchFamily="18" charset="0"/>
              </a:rPr>
              <a:t>Focused on the granularity of linguistic segments</a:t>
            </a:r>
          </a:p>
          <a:p>
            <a:pPr marL="285750" indent="-285750" defTabSz="457200">
              <a:spcAft>
                <a:spcPts val="600"/>
              </a:spcAft>
              <a:buFont typeface="Wingdings" pitchFamily="76" charset="2"/>
              <a:buChar char="n"/>
              <a:tabLst>
                <a:tab pos="228600" algn="l"/>
                <a:tab pos="285750" algn="l"/>
              </a:tabLst>
              <a:defRPr/>
            </a:pPr>
            <a:endParaRPr lang="en-US" sz="800" dirty="0">
              <a:solidFill>
                <a:schemeClr val="bg1"/>
              </a:solidFill>
              <a:latin typeface="Times New Roman" pitchFamily="18" charset="0"/>
              <a:ea typeface="ＭＳ Ｐゴシック" pitchFamily="76" charset="-128"/>
              <a:cs typeface="Times New Roman" pitchFamily="18" charset="0"/>
            </a:endParaRPr>
          </a:p>
          <a:p>
            <a:pPr marL="285750" indent="-285750" defTabSz="457200">
              <a:spcAft>
                <a:spcPts val="600"/>
              </a:spcAft>
              <a:buClr>
                <a:schemeClr val="bg1"/>
              </a:buClr>
              <a:buFont typeface="Wingdings" pitchFamily="2" charset="2"/>
              <a:buChar char="§"/>
              <a:tabLst>
                <a:tab pos="228600" algn="l"/>
                <a:tab pos="285750" algn="l"/>
              </a:tabLst>
              <a:defRPr/>
            </a:pPr>
            <a:r>
              <a:rPr lang="en-US" b="1" dirty="0">
                <a:solidFill>
                  <a:schemeClr val="bg1"/>
                </a:solidFill>
                <a:latin typeface="Times New Roman" pitchFamily="18" charset="0"/>
                <a:ea typeface="ＭＳ Ｐゴシック" pitchFamily="76" charset="-128"/>
                <a:cs typeface="Times New Roman" pitchFamily="18" charset="0"/>
              </a:rPr>
              <a:t>“Like TMs”</a:t>
            </a:r>
          </a:p>
          <a:p>
            <a:pPr marL="742950" lvl="1" indent="-285750" defTabSz="457200">
              <a:spcAft>
                <a:spcPts val="600"/>
              </a:spcAft>
              <a:buClr>
                <a:schemeClr val="bg1"/>
              </a:buClr>
              <a:buFont typeface="Wingdings" pitchFamily="2" charset="2"/>
              <a:buChar char="ü"/>
              <a:tabLst>
                <a:tab pos="742950" algn="l"/>
              </a:tabLst>
              <a:defRPr/>
            </a:pPr>
            <a:r>
              <a:rPr lang="en-US" sz="1600" dirty="0">
                <a:solidFill>
                  <a:schemeClr val="bg1"/>
                </a:solidFill>
                <a:latin typeface="Times New Roman" pitchFamily="18" charset="0"/>
                <a:ea typeface="ＭＳ Ｐゴシック" pitchFamily="76" charset="-128"/>
                <a:cs typeface="Times New Roman" pitchFamily="18" charset="0"/>
              </a:rPr>
              <a:t>Maintains TM functionality + alignment matching and searching at segment level </a:t>
            </a:r>
          </a:p>
          <a:p>
            <a:pPr marL="285750" indent="-285750" defTabSz="457200">
              <a:spcAft>
                <a:spcPts val="600"/>
              </a:spcAft>
              <a:buFont typeface="Wingdings" pitchFamily="76" charset="2"/>
              <a:buChar char="n"/>
              <a:tabLst>
                <a:tab pos="228600" algn="l"/>
                <a:tab pos="285750" algn="l"/>
              </a:tabLst>
              <a:defRPr/>
            </a:pPr>
            <a:endParaRPr lang="en-US" sz="800" dirty="0">
              <a:solidFill>
                <a:schemeClr val="bg1"/>
              </a:solidFill>
              <a:latin typeface="Times New Roman" pitchFamily="18" charset="0"/>
              <a:ea typeface="ＭＳ Ｐゴシック" pitchFamily="76" charset="-128"/>
              <a:cs typeface="Times New Roman" pitchFamily="18" charset="0"/>
            </a:endParaRPr>
          </a:p>
          <a:p>
            <a:pPr marL="285750" indent="-285750" defTabSz="457200">
              <a:spcAft>
                <a:spcPts val="600"/>
              </a:spcAft>
              <a:buClr>
                <a:schemeClr val="bg1"/>
              </a:buClr>
              <a:buFont typeface="Wingdings" pitchFamily="2" charset="2"/>
              <a:buChar char="§"/>
              <a:tabLst>
                <a:tab pos="228600" algn="l"/>
                <a:tab pos="285750" algn="l"/>
              </a:tabLst>
              <a:defRPr/>
            </a:pPr>
            <a:r>
              <a:rPr lang="en-US" b="1" dirty="0">
                <a:solidFill>
                  <a:schemeClr val="bg1"/>
                </a:solidFill>
                <a:latin typeface="Times New Roman" pitchFamily="18" charset="0"/>
                <a:ea typeface="ＭＳ Ｐゴシック" pitchFamily="76" charset="-128"/>
                <a:cs typeface="Times New Roman" pitchFamily="18" charset="0"/>
              </a:rPr>
              <a:t>Plus</a:t>
            </a:r>
          </a:p>
          <a:p>
            <a:pPr marL="742950" lvl="1" indent="-285750" defTabSz="457200">
              <a:spcAft>
                <a:spcPts val="600"/>
              </a:spcAft>
              <a:buClr>
                <a:schemeClr val="bg1"/>
              </a:buClr>
              <a:buFont typeface="Wingdings" pitchFamily="2" charset="2"/>
              <a:buChar char="ü"/>
              <a:defRPr/>
            </a:pPr>
            <a:r>
              <a:rPr lang="en-US" sz="1500" dirty="0">
                <a:solidFill>
                  <a:schemeClr val="bg1"/>
                </a:solidFill>
                <a:latin typeface="Times New Roman" pitchFamily="18" charset="0"/>
                <a:ea typeface="ＭＳ Ｐゴシック" pitchFamily="76" charset="-128"/>
                <a:cs typeface="Times New Roman" pitchFamily="18" charset="0"/>
              </a:rPr>
              <a:t>Prov</a:t>
            </a:r>
            <a:r>
              <a:rPr lang="en-US" sz="1600" dirty="0">
                <a:solidFill>
                  <a:schemeClr val="bg1"/>
                </a:solidFill>
                <a:latin typeface="Times New Roman" pitchFamily="18" charset="0"/>
                <a:ea typeface="ＭＳ Ｐゴシック" pitchFamily="76" charset="-128"/>
                <a:cs typeface="Times New Roman" pitchFamily="18" charset="0"/>
              </a:rPr>
              <a:t>ides matches between sub-segments</a:t>
            </a:r>
          </a:p>
          <a:p>
            <a:pPr marL="742950" lvl="1" indent="-285750" defTabSz="457200">
              <a:spcAft>
                <a:spcPts val="600"/>
              </a:spcAft>
              <a:buClr>
                <a:schemeClr val="bg1"/>
              </a:buClr>
              <a:buFont typeface="Wingdings" pitchFamily="2" charset="2"/>
              <a:buChar char="ü"/>
              <a:tabLst>
                <a:tab pos="742950" algn="l"/>
              </a:tabLst>
              <a:defRPr/>
            </a:pPr>
            <a:r>
              <a:rPr lang="en-US" sz="1600" dirty="0">
                <a:solidFill>
                  <a:schemeClr val="bg1"/>
                </a:solidFill>
                <a:latin typeface="Times New Roman" pitchFamily="18" charset="0"/>
                <a:ea typeface="ＭＳ Ｐゴシック" pitchFamily="76" charset="-128"/>
                <a:cs typeface="Times New Roman" pitchFamily="18" charset="0"/>
              </a:rPr>
              <a:t>Recycling “phrases in context” (like EBMT)</a:t>
            </a:r>
          </a:p>
        </p:txBody>
      </p:sp>
      <p:pic>
        <p:nvPicPr>
          <p:cNvPr id="101382" name="Picture 7" descr="MultiTrans_Logo.tif"/>
          <p:cNvPicPr>
            <a:picLocks noChangeAspect="1"/>
          </p:cNvPicPr>
          <p:nvPr/>
        </p:nvPicPr>
        <p:blipFill>
          <a:blip r:embed="rId4" cstate="print"/>
          <a:srcRect/>
          <a:stretch>
            <a:fillRect/>
          </a:stretch>
        </p:blipFill>
        <p:spPr bwMode="auto">
          <a:xfrm>
            <a:off x="4572000" y="5257800"/>
            <a:ext cx="3325813" cy="685800"/>
          </a:xfrm>
          <a:prstGeom prst="rect">
            <a:avLst/>
          </a:prstGeom>
          <a:noFill/>
          <a:ln w="9525">
            <a:noFill/>
            <a:miter lim="800000"/>
            <a:headEnd/>
            <a:tailEnd/>
          </a:ln>
        </p:spPr>
      </p:pic>
      <p:sp>
        <p:nvSpPr>
          <p:cNvPr id="13" name="TextBox 12"/>
          <p:cNvSpPr txBox="1"/>
          <p:nvPr/>
        </p:nvSpPr>
        <p:spPr bwMode="auto">
          <a:xfrm>
            <a:off x="3810000" y="1671935"/>
            <a:ext cx="4876800" cy="461665"/>
          </a:xfrm>
          <a:prstGeom prst="rect">
            <a:avLst/>
          </a:prstGeom>
          <a:noFill/>
          <a:ln w="9525">
            <a:noFill/>
            <a:miter lim="800000"/>
            <a:headEnd/>
            <a:tailEnd/>
          </a:ln>
          <a:scene3d>
            <a:camera prst="perspectiveRelaxedModerately"/>
            <a:lightRig rig="threePt" dir="t"/>
          </a:scene3d>
        </p:spPr>
        <p:txBody>
          <a:bodyPr>
            <a:spAutoFit/>
          </a:bodyPr>
          <a:lstStyle/>
          <a:p>
            <a:pPr marL="341313" indent="-341313" algn="ctr">
              <a:spcBef>
                <a:spcPct val="20000"/>
              </a:spcBef>
              <a:buClr>
                <a:srgbClr val="C75F09"/>
              </a:buClr>
              <a:tabLst>
                <a:tab pos="341313" algn="l"/>
              </a:tabLst>
              <a:defRPr/>
            </a:pPr>
            <a:r>
              <a:rPr lang="en-US" sz="2400" dirty="0">
                <a:latin typeface="+mn-lt"/>
              </a:rPr>
              <a:t>Report Excerpts: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2"/>
          </p:nvPr>
        </p:nvSpPr>
        <p:spPr/>
        <p:txBody>
          <a:bodyPr>
            <a:normAutofit fontScale="92500"/>
          </a:bodyPr>
          <a:lstStyle/>
          <a:p>
            <a:pPr>
              <a:buFont typeface="Arial" charset="0"/>
              <a:buNone/>
              <a:defRPr/>
            </a:pPr>
            <a:r>
              <a:rPr lang="en-CA" dirty="0" smtClean="0"/>
              <a:t>Advanced Leveraging TextBase TM Concept</a:t>
            </a:r>
          </a:p>
          <a:p>
            <a:pPr>
              <a:buFont typeface="Arial" charset="0"/>
              <a:buNone/>
              <a:defRPr/>
            </a:pPr>
            <a:r>
              <a:rPr lang="en-US" sz="1600" dirty="0" smtClean="0">
                <a:solidFill>
                  <a:schemeClr val="accent6"/>
                </a:solidFill>
              </a:rPr>
              <a:t>Client-Server Applications</a:t>
            </a:r>
          </a:p>
          <a:p>
            <a:pPr>
              <a:buFont typeface="Arial" charset="0"/>
              <a:buNone/>
              <a:defRPr/>
            </a:pPr>
            <a:endParaRPr lang="en-US" dirty="0"/>
          </a:p>
        </p:txBody>
      </p:sp>
      <p:pic>
        <p:nvPicPr>
          <p:cNvPr id="103427" name="Picture 5"/>
          <p:cNvPicPr>
            <a:picLocks noChangeAspect="1" noChangeArrowheads="1"/>
          </p:cNvPicPr>
          <p:nvPr/>
        </p:nvPicPr>
        <p:blipFill>
          <a:blip r:embed="rId3" cstate="print"/>
          <a:srcRect/>
          <a:stretch>
            <a:fillRect/>
          </a:stretch>
        </p:blipFill>
        <p:spPr bwMode="auto">
          <a:xfrm>
            <a:off x="609600" y="1281113"/>
            <a:ext cx="7883525" cy="4876800"/>
          </a:xfrm>
          <a:prstGeom prst="rect">
            <a:avLst/>
          </a:prstGeom>
          <a:noFill/>
          <a:ln w="9525">
            <a:noFill/>
            <a:miter lim="800000"/>
            <a:headEnd/>
            <a:tailEnd/>
          </a:ln>
        </p:spPr>
      </p:pic>
      <p:sp>
        <p:nvSpPr>
          <p:cNvPr id="103428" name="TextBox 5"/>
          <p:cNvSpPr txBox="1">
            <a:spLocks noChangeArrowheads="1"/>
          </p:cNvSpPr>
          <p:nvPr/>
        </p:nvSpPr>
        <p:spPr bwMode="auto">
          <a:xfrm>
            <a:off x="4800600" y="3962400"/>
            <a:ext cx="3048000" cy="369888"/>
          </a:xfrm>
          <a:prstGeom prst="rect">
            <a:avLst/>
          </a:prstGeom>
          <a:noFill/>
          <a:ln w="9525">
            <a:noFill/>
            <a:miter lim="800000"/>
            <a:headEnd/>
            <a:tailEnd/>
          </a:ln>
        </p:spPr>
        <p:txBody>
          <a:bodyPr>
            <a:spAutoFit/>
          </a:bodyPr>
          <a:lstStyle/>
          <a:p>
            <a:endParaRPr lang="fr-CA"/>
          </a:p>
        </p:txBody>
      </p:sp>
      <p:sp>
        <p:nvSpPr>
          <p:cNvPr id="7" name="TextBox 6"/>
          <p:cNvSpPr txBox="1"/>
          <p:nvPr/>
        </p:nvSpPr>
        <p:spPr>
          <a:xfrm>
            <a:off x="4572000" y="4038600"/>
            <a:ext cx="3886200" cy="2416175"/>
          </a:xfrm>
          <a:prstGeom prst="rect">
            <a:avLst/>
          </a:prstGeom>
          <a:noFill/>
        </p:spPr>
        <p:txBody>
          <a:bodyPr>
            <a:spAutoFit/>
          </a:bodyPr>
          <a:lstStyle/>
          <a:p>
            <a:pPr>
              <a:defRPr/>
            </a:pPr>
            <a:r>
              <a:rPr lang="en-US" u="sng" dirty="0">
                <a:latin typeface="+mn-lt"/>
              </a:rPr>
              <a:t>Recycle translations from:</a:t>
            </a:r>
          </a:p>
          <a:p>
            <a:pPr marL="225425" indent="-225425">
              <a:spcBef>
                <a:spcPts val="600"/>
              </a:spcBef>
              <a:buFontTx/>
              <a:buChar char="•"/>
              <a:tabLst>
                <a:tab pos="225425" algn="l"/>
              </a:tabLst>
              <a:defRPr/>
            </a:pPr>
            <a:r>
              <a:rPr lang="en-US" sz="1600" dirty="0">
                <a:latin typeface="+mn-lt"/>
              </a:rPr>
              <a:t>All your previously translated content, not just a subset.</a:t>
            </a:r>
          </a:p>
          <a:p>
            <a:pPr marL="225425" indent="-225425">
              <a:spcBef>
                <a:spcPts val="600"/>
              </a:spcBef>
              <a:buFontTx/>
              <a:buChar char="•"/>
              <a:tabLst>
                <a:tab pos="225425" algn="l"/>
              </a:tabLst>
              <a:defRPr/>
            </a:pPr>
            <a:r>
              <a:rPr lang="en-US" sz="1600" dirty="0">
                <a:latin typeface="+mn-lt"/>
              </a:rPr>
              <a:t>Recycle:</a:t>
            </a:r>
          </a:p>
          <a:p>
            <a:pPr marL="739775" lvl="1" indent="-282575">
              <a:spcBef>
                <a:spcPts val="600"/>
              </a:spcBef>
              <a:buSzPct val="70000"/>
              <a:buFont typeface="Wingdings" pitchFamily="2" charset="2"/>
              <a:buChar char="Ø"/>
              <a:tabLst>
                <a:tab pos="739775" algn="l"/>
              </a:tabLst>
              <a:defRPr/>
            </a:pPr>
            <a:r>
              <a:rPr lang="en-US" sz="1400" dirty="0">
                <a:latin typeface="+mn-lt"/>
              </a:rPr>
              <a:t>Paragraphs</a:t>
            </a:r>
          </a:p>
          <a:p>
            <a:pPr marL="739775" lvl="1" indent="-282575">
              <a:spcBef>
                <a:spcPts val="600"/>
              </a:spcBef>
              <a:buSzPct val="70000"/>
              <a:buFont typeface="Wingdings" pitchFamily="2" charset="2"/>
              <a:buChar char="Ø"/>
              <a:tabLst>
                <a:tab pos="739775" algn="l"/>
              </a:tabLst>
              <a:defRPr/>
            </a:pPr>
            <a:r>
              <a:rPr lang="en-US" sz="1400" dirty="0">
                <a:latin typeface="+mn-lt"/>
              </a:rPr>
              <a:t>Sentences, full and fuzzy</a:t>
            </a:r>
          </a:p>
          <a:p>
            <a:pPr marL="739775" lvl="1" indent="-282575">
              <a:spcBef>
                <a:spcPts val="600"/>
              </a:spcBef>
              <a:buSzPct val="70000"/>
              <a:buFont typeface="Wingdings" pitchFamily="2" charset="2"/>
              <a:buChar char="Ø"/>
              <a:tabLst>
                <a:tab pos="739775" algn="l"/>
              </a:tabLst>
              <a:defRPr/>
            </a:pPr>
            <a:r>
              <a:rPr lang="en-US" sz="1400" dirty="0">
                <a:latin typeface="+mn-lt"/>
              </a:rPr>
              <a:t>Sub-expressions</a:t>
            </a:r>
          </a:p>
          <a:p>
            <a:pPr>
              <a:defRPr/>
            </a:pPr>
            <a:endParaRPr lang="en-US" dirty="0">
              <a:latin typeface="Arial" charset="0"/>
            </a:endParaRPr>
          </a:p>
        </p:txBody>
      </p:sp>
      <p:sp>
        <p:nvSpPr>
          <p:cNvPr id="10" name="Rectangle 9"/>
          <p:cNvSpPr/>
          <p:nvPr/>
        </p:nvSpPr>
        <p:spPr>
          <a:xfrm>
            <a:off x="4953000" y="1676400"/>
            <a:ext cx="3048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03431" name="TextBox 8"/>
          <p:cNvSpPr txBox="1">
            <a:spLocks noChangeArrowheads="1"/>
          </p:cNvSpPr>
          <p:nvPr/>
        </p:nvSpPr>
        <p:spPr bwMode="auto">
          <a:xfrm>
            <a:off x="4818063" y="1524000"/>
            <a:ext cx="914400" cy="492125"/>
          </a:xfrm>
          <a:prstGeom prst="rect">
            <a:avLst/>
          </a:prstGeom>
          <a:noFill/>
          <a:ln w="9525">
            <a:noFill/>
            <a:miter lim="800000"/>
            <a:headEnd/>
            <a:tailEnd/>
          </a:ln>
        </p:spPr>
        <p:txBody>
          <a:bodyPr>
            <a:spAutoFit/>
          </a:bodyPr>
          <a:lstStyle/>
          <a:p>
            <a:pPr algn="ctr"/>
            <a:r>
              <a:rPr lang="en-CA" sz="1300" b="1"/>
              <a:t>Source</a:t>
            </a:r>
          </a:p>
          <a:p>
            <a:pPr algn="ctr"/>
            <a:r>
              <a:rPr lang="en-CA" sz="1200" b="1"/>
              <a:t>(English)</a:t>
            </a:r>
          </a:p>
        </p:txBody>
      </p:sp>
      <p:sp>
        <p:nvSpPr>
          <p:cNvPr id="103432" name="TextBox 10"/>
          <p:cNvSpPr txBox="1">
            <a:spLocks noChangeArrowheads="1"/>
          </p:cNvSpPr>
          <p:nvPr/>
        </p:nvSpPr>
        <p:spPr bwMode="auto">
          <a:xfrm>
            <a:off x="6019800" y="1524000"/>
            <a:ext cx="914400" cy="492125"/>
          </a:xfrm>
          <a:prstGeom prst="rect">
            <a:avLst/>
          </a:prstGeom>
          <a:noFill/>
          <a:ln w="9525">
            <a:noFill/>
            <a:miter lim="800000"/>
            <a:headEnd/>
            <a:tailEnd/>
          </a:ln>
        </p:spPr>
        <p:txBody>
          <a:bodyPr>
            <a:spAutoFit/>
          </a:bodyPr>
          <a:lstStyle/>
          <a:p>
            <a:pPr algn="ctr"/>
            <a:r>
              <a:rPr lang="en-CA" sz="1300" b="1"/>
              <a:t>Target</a:t>
            </a:r>
          </a:p>
          <a:p>
            <a:pPr algn="ctr"/>
            <a:r>
              <a:rPr lang="en-CA" sz="1200" b="1">
                <a:solidFill>
                  <a:srgbClr val="FF0000"/>
                </a:solidFill>
              </a:rPr>
              <a:t>(French)</a:t>
            </a:r>
          </a:p>
        </p:txBody>
      </p:sp>
      <p:sp>
        <p:nvSpPr>
          <p:cNvPr id="103433" name="TextBox 11"/>
          <p:cNvSpPr txBox="1">
            <a:spLocks noChangeArrowheads="1"/>
          </p:cNvSpPr>
          <p:nvPr/>
        </p:nvSpPr>
        <p:spPr bwMode="auto">
          <a:xfrm>
            <a:off x="7162800" y="1520825"/>
            <a:ext cx="1219200" cy="477838"/>
          </a:xfrm>
          <a:prstGeom prst="rect">
            <a:avLst/>
          </a:prstGeom>
          <a:noFill/>
          <a:ln w="9525">
            <a:noFill/>
            <a:miter lim="800000"/>
            <a:headEnd/>
            <a:tailEnd/>
          </a:ln>
        </p:spPr>
        <p:txBody>
          <a:bodyPr>
            <a:spAutoFit/>
          </a:bodyPr>
          <a:lstStyle/>
          <a:p>
            <a:pPr algn="ctr"/>
            <a:r>
              <a:rPr lang="en-CA" sz="1300" b="1"/>
              <a:t>Target</a:t>
            </a:r>
          </a:p>
          <a:p>
            <a:pPr algn="ctr"/>
            <a:r>
              <a:rPr lang="en-CA" sz="1200" b="1">
                <a:solidFill>
                  <a:srgbClr val="FF0000"/>
                </a:solidFill>
              </a:rPr>
              <a:t>(…)</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sz="2800" dirty="0" smtClean="0"/>
              <a:t>Effects </a:t>
            </a:r>
            <a:r>
              <a:rPr lang="en-US" sz="2800" dirty="0" smtClean="0"/>
              <a:t>of MultiTrans </a:t>
            </a:r>
            <a:r>
              <a:rPr lang="en-US" sz="2800" dirty="0" smtClean="0"/>
              <a:t>A.L. on TDA </a:t>
            </a:r>
            <a:r>
              <a:rPr lang="en-US" sz="2800" dirty="0" smtClean="0"/>
              <a:t>documents study</a:t>
            </a:r>
            <a:endParaRPr lang="en-US" sz="2800" dirty="0" smtClean="0"/>
          </a:p>
          <a:p>
            <a:pPr lvl="1"/>
            <a:r>
              <a:rPr lang="en-US" dirty="0" smtClean="0"/>
              <a:t>9% leveraging full and fuzzy only</a:t>
            </a:r>
          </a:p>
          <a:p>
            <a:pPr lvl="1"/>
            <a:r>
              <a:rPr lang="en-US" dirty="0" smtClean="0"/>
              <a:t>11 % internally full &amp; fuzzy repetitions</a:t>
            </a:r>
          </a:p>
          <a:p>
            <a:pPr lvl="1"/>
            <a:r>
              <a:rPr lang="en-US" b="1" dirty="0" smtClean="0"/>
              <a:t>30 % Advanced Leveraging</a:t>
            </a:r>
            <a:endParaRPr lang="en-US" b="1" dirty="0"/>
          </a:p>
        </p:txBody>
      </p:sp>
      <p:sp>
        <p:nvSpPr>
          <p:cNvPr id="3" name="Text Placeholder 2"/>
          <p:cNvSpPr>
            <a:spLocks noGrp="1"/>
          </p:cNvSpPr>
          <p:nvPr>
            <p:ph type="body" sz="quarter" idx="12"/>
          </p:nvPr>
        </p:nvSpPr>
        <p:spPr/>
        <p:txBody>
          <a:bodyPr>
            <a:normAutofit/>
          </a:bodyPr>
          <a:lstStyle/>
          <a:p>
            <a:r>
              <a:rPr lang="en-US" dirty="0" smtClean="0"/>
              <a:t>MultiTrans </a:t>
            </a:r>
            <a:r>
              <a:rPr lang="en-US" dirty="0" smtClean="0"/>
              <a:t>Advanced </a:t>
            </a:r>
            <a:r>
              <a:rPr lang="en-US" dirty="0" smtClean="0"/>
              <a:t>Leveraging stats…</a:t>
            </a:r>
            <a:endParaRPr lang="en-US" dirty="0"/>
          </a:p>
        </p:txBody>
      </p:sp>
      <p:graphicFrame>
        <p:nvGraphicFramePr>
          <p:cNvPr id="4" name="Table 3"/>
          <p:cNvGraphicFramePr>
            <a:graphicFrameLocks noGrp="1"/>
          </p:cNvGraphicFramePr>
          <p:nvPr/>
        </p:nvGraphicFramePr>
        <p:xfrm>
          <a:off x="3071801" y="3357564"/>
          <a:ext cx="5653110" cy="2901325"/>
        </p:xfrm>
        <a:graphic>
          <a:graphicData uri="http://schemas.openxmlformats.org/drawingml/2006/table">
            <a:tbl>
              <a:tblPr/>
              <a:tblGrid>
                <a:gridCol w="1515402"/>
                <a:gridCol w="1054193"/>
                <a:gridCol w="500742"/>
                <a:gridCol w="500742"/>
                <a:gridCol w="500742"/>
                <a:gridCol w="658870"/>
                <a:gridCol w="922419"/>
              </a:tblGrid>
              <a:tr h="576077">
                <a:tc>
                  <a:txBody>
                    <a:bodyPr/>
                    <a:lstStyle/>
                    <a:p>
                      <a:pPr>
                        <a:lnSpc>
                          <a:spcPct val="115000"/>
                        </a:lnSpc>
                        <a:spcAft>
                          <a:spcPts val="0"/>
                        </a:spcAft>
                      </a:pPr>
                      <a:r>
                        <a:rPr lang="en-CA" sz="1000" b="1" dirty="0">
                          <a:solidFill>
                            <a:srgbClr val="FFFFFF"/>
                          </a:solidFill>
                          <a:latin typeface="Arial Narrow"/>
                          <a:ea typeface="Times New Roman"/>
                          <a:cs typeface="Times New Roman"/>
                        </a:rPr>
                        <a:t>Zero assets scenario</a:t>
                      </a:r>
                      <a:endParaRPr lang="en-US" sz="1100" dirty="0">
                        <a:latin typeface="Calibri"/>
                        <a:ea typeface="Times New Roman"/>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nSpc>
                          <a:spcPct val="115000"/>
                        </a:lnSpc>
                        <a:spcAft>
                          <a:spcPts val="0"/>
                        </a:spcAft>
                      </a:pPr>
                      <a:r>
                        <a:rPr lang="en-CA" sz="1000" b="1">
                          <a:solidFill>
                            <a:srgbClr val="FFFFFF"/>
                          </a:solidFill>
                          <a:latin typeface="Arial Narrow"/>
                          <a:ea typeface="Times New Roman"/>
                          <a:cs typeface="Times New Roman"/>
                        </a:rPr>
                        <a:t> </a:t>
                      </a:r>
                      <a:endParaRPr lang="en-US" sz="1100">
                        <a:latin typeface="Calibri"/>
                        <a:ea typeface="Times New Roman"/>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nSpc>
                          <a:spcPct val="115000"/>
                        </a:lnSpc>
                        <a:spcAft>
                          <a:spcPts val="0"/>
                        </a:spcAft>
                      </a:pPr>
                      <a:r>
                        <a:rPr lang="en-CA" sz="1000" b="1">
                          <a:solidFill>
                            <a:srgbClr val="FFFFFF"/>
                          </a:solidFill>
                          <a:latin typeface="Arial Narrow"/>
                          <a:ea typeface="Times New Roman"/>
                          <a:cs typeface="Times New Roman"/>
                        </a:rPr>
                        <a:t>Doc X</a:t>
                      </a:r>
                      <a:endParaRPr lang="en-US" sz="1100">
                        <a:latin typeface="Calibri"/>
                        <a:ea typeface="Times New Roman"/>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nSpc>
                          <a:spcPct val="115000"/>
                        </a:lnSpc>
                        <a:spcAft>
                          <a:spcPts val="0"/>
                        </a:spcAft>
                      </a:pPr>
                      <a:r>
                        <a:rPr lang="en-CA" sz="1000" b="1">
                          <a:solidFill>
                            <a:srgbClr val="FFFFFF"/>
                          </a:solidFill>
                          <a:latin typeface="Arial Narrow"/>
                          <a:ea typeface="Times New Roman"/>
                          <a:cs typeface="Times New Roman"/>
                        </a:rPr>
                        <a:t>Doc Y</a:t>
                      </a:r>
                      <a:endParaRPr lang="en-US" sz="1100">
                        <a:latin typeface="Calibri"/>
                        <a:ea typeface="Times New Roman"/>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nSpc>
                          <a:spcPct val="115000"/>
                        </a:lnSpc>
                        <a:spcAft>
                          <a:spcPts val="0"/>
                        </a:spcAft>
                      </a:pPr>
                      <a:r>
                        <a:rPr lang="en-CA" sz="1000" b="1">
                          <a:solidFill>
                            <a:srgbClr val="FFFFFF"/>
                          </a:solidFill>
                          <a:latin typeface="Arial Narrow"/>
                          <a:ea typeface="Times New Roman"/>
                          <a:cs typeface="Times New Roman"/>
                        </a:rPr>
                        <a:t>Doc Z</a:t>
                      </a:r>
                      <a:endParaRPr lang="en-US" sz="1100">
                        <a:latin typeface="Calibri"/>
                        <a:ea typeface="Times New Roman"/>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ctr">
                        <a:lnSpc>
                          <a:spcPct val="115000"/>
                        </a:lnSpc>
                        <a:spcAft>
                          <a:spcPts val="0"/>
                        </a:spcAft>
                      </a:pPr>
                      <a:r>
                        <a:rPr lang="en-CA" sz="1000" b="1">
                          <a:solidFill>
                            <a:srgbClr val="FFFFFF"/>
                          </a:solidFill>
                          <a:latin typeface="Arial Narrow"/>
                          <a:ea typeface="Times New Roman"/>
                          <a:cs typeface="Times New Roman"/>
                        </a:rPr>
                        <a:t>Average</a:t>
                      </a:r>
                      <a:br>
                        <a:rPr lang="en-CA" sz="1000" b="1">
                          <a:solidFill>
                            <a:srgbClr val="FFFFFF"/>
                          </a:solidFill>
                          <a:latin typeface="Arial Narrow"/>
                          <a:ea typeface="Times New Roman"/>
                          <a:cs typeface="Times New Roman"/>
                        </a:rPr>
                      </a:br>
                      <a:r>
                        <a:rPr lang="en-CA" sz="1000" b="1">
                          <a:solidFill>
                            <a:srgbClr val="FFFFFF"/>
                          </a:solidFill>
                          <a:latin typeface="Arial Narrow"/>
                          <a:ea typeface="Times New Roman"/>
                          <a:cs typeface="Times New Roman"/>
                        </a:rPr>
                        <a:t>(Weighted)</a:t>
                      </a:r>
                      <a:endParaRPr lang="en-US" sz="11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ctr">
                        <a:lnSpc>
                          <a:spcPct val="115000"/>
                        </a:lnSpc>
                        <a:spcAft>
                          <a:spcPts val="0"/>
                        </a:spcAft>
                      </a:pPr>
                      <a:r>
                        <a:rPr lang="en-CA" sz="1000" b="1">
                          <a:solidFill>
                            <a:srgbClr val="FFFFFF"/>
                          </a:solidFill>
                          <a:latin typeface="Arial Narrow"/>
                          <a:ea typeface="Times New Roman"/>
                          <a:cs typeface="Times New Roman"/>
                        </a:rPr>
                        <a:t>Average</a:t>
                      </a:r>
                      <a:br>
                        <a:rPr lang="en-CA" sz="1000" b="1">
                          <a:solidFill>
                            <a:srgbClr val="FFFFFF"/>
                          </a:solidFill>
                          <a:latin typeface="Arial Narrow"/>
                          <a:ea typeface="Times New Roman"/>
                          <a:cs typeface="Times New Roman"/>
                        </a:rPr>
                      </a:br>
                      <a:r>
                        <a:rPr lang="en-CA" sz="1000" b="1">
                          <a:solidFill>
                            <a:srgbClr val="FFFFFF"/>
                          </a:solidFill>
                          <a:latin typeface="Arial Narrow"/>
                          <a:ea typeface="Times New Roman"/>
                          <a:cs typeface="Times New Roman"/>
                        </a:rPr>
                        <a:t>(Non-Weighted)</a:t>
                      </a:r>
                      <a:endParaRPr lang="en-US" sz="11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r>
              <a:tr h="208723">
                <a:tc>
                  <a:txBody>
                    <a:bodyPr/>
                    <a:lstStyle/>
                    <a:p>
                      <a:pPr>
                        <a:lnSpc>
                          <a:spcPct val="115000"/>
                        </a:lnSpc>
                        <a:spcAft>
                          <a:spcPts val="0"/>
                        </a:spcAft>
                      </a:pPr>
                      <a:r>
                        <a:rPr lang="en-CA" sz="1000" b="1">
                          <a:solidFill>
                            <a:srgbClr val="FFFFFF"/>
                          </a:solidFill>
                          <a:latin typeface="Arial Narrow"/>
                          <a:ea typeface="Times New Roman"/>
                          <a:cs typeface="Times New Roman"/>
                        </a:rPr>
                        <a:t>Industry TMs matches</a:t>
                      </a:r>
                      <a:endParaRPr lang="en-US" sz="1100">
                        <a:latin typeface="Calibri"/>
                        <a:ea typeface="Times New Roma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08080"/>
                    </a:solidFill>
                  </a:tcPr>
                </a:tc>
                <a:tc>
                  <a:txBody>
                    <a:bodyPr/>
                    <a:lstStyle/>
                    <a:p>
                      <a:pPr>
                        <a:lnSpc>
                          <a:spcPct val="115000"/>
                        </a:lnSpc>
                        <a:spcAft>
                          <a:spcPts val="0"/>
                        </a:spcAft>
                      </a:pPr>
                      <a:r>
                        <a:rPr lang="en-CA" sz="1000">
                          <a:latin typeface="Arial Narrow"/>
                          <a:ea typeface="Times New Roman"/>
                          <a:cs typeface="Times New Roman"/>
                        </a:rPr>
                        <a:t>100% matches</a:t>
                      </a:r>
                      <a:endParaRPr lang="en-US" sz="11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a:lnSpc>
                          <a:spcPct val="115000"/>
                        </a:lnSpc>
                        <a:spcAft>
                          <a:spcPts val="0"/>
                        </a:spcAft>
                      </a:pPr>
                      <a:r>
                        <a:rPr lang="en-CA" sz="1000">
                          <a:latin typeface="Arial Narrow"/>
                          <a:ea typeface="Times New Roman"/>
                          <a:cs typeface="Times New Roman"/>
                        </a:rPr>
                        <a:t>1.48%</a:t>
                      </a:r>
                      <a:endParaRPr lang="en-US" sz="1100">
                        <a:latin typeface="Calibri"/>
                        <a:ea typeface="Times New Roman"/>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a:lnSpc>
                          <a:spcPct val="115000"/>
                        </a:lnSpc>
                        <a:spcAft>
                          <a:spcPts val="0"/>
                        </a:spcAft>
                      </a:pPr>
                      <a:r>
                        <a:rPr lang="en-CA" sz="1000">
                          <a:latin typeface="Arial Narrow"/>
                          <a:ea typeface="Times New Roman"/>
                          <a:cs typeface="Times New Roman"/>
                        </a:rPr>
                        <a:t>7.74%</a:t>
                      </a:r>
                      <a:endParaRPr lang="en-US" sz="1100">
                        <a:latin typeface="Calibri"/>
                        <a:ea typeface="Times New Roman"/>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a:lnSpc>
                          <a:spcPct val="115000"/>
                        </a:lnSpc>
                        <a:spcAft>
                          <a:spcPts val="0"/>
                        </a:spcAft>
                      </a:pPr>
                      <a:r>
                        <a:rPr lang="en-CA" sz="1000">
                          <a:latin typeface="Arial Narrow"/>
                          <a:ea typeface="Times New Roman"/>
                          <a:cs typeface="Times New Roman"/>
                        </a:rPr>
                        <a:t>1.97%</a:t>
                      </a:r>
                      <a:endParaRPr lang="en-US" sz="1100">
                        <a:latin typeface="Calibri"/>
                        <a:ea typeface="Times New Roman"/>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a:lnSpc>
                          <a:spcPct val="115000"/>
                        </a:lnSpc>
                        <a:spcAft>
                          <a:spcPts val="0"/>
                        </a:spcAft>
                      </a:pPr>
                      <a:r>
                        <a:rPr lang="en-CA" sz="1000">
                          <a:latin typeface="Arial Narrow"/>
                          <a:ea typeface="Times New Roman"/>
                          <a:cs typeface="Times New Roman"/>
                        </a:rPr>
                        <a:t>5.81%</a:t>
                      </a:r>
                      <a:endParaRPr lang="en-US" sz="11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a:lnSpc>
                          <a:spcPct val="115000"/>
                        </a:lnSpc>
                        <a:spcAft>
                          <a:spcPts val="0"/>
                        </a:spcAft>
                      </a:pPr>
                      <a:r>
                        <a:rPr lang="en-CA" sz="1000">
                          <a:latin typeface="Arial Narrow"/>
                          <a:ea typeface="Times New Roman"/>
                          <a:cs typeface="Times New Roman"/>
                        </a:rPr>
                        <a:t>3.73%</a:t>
                      </a:r>
                      <a:endParaRPr lang="en-US" sz="11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8D8D8"/>
                    </a:solidFill>
                  </a:tcPr>
                </a:tc>
              </a:tr>
              <a:tr h="208723">
                <a:tc>
                  <a:txBody>
                    <a:bodyPr/>
                    <a:lstStyle/>
                    <a:p>
                      <a:pPr>
                        <a:lnSpc>
                          <a:spcPct val="115000"/>
                        </a:lnSpc>
                        <a:spcAft>
                          <a:spcPts val="0"/>
                        </a:spcAft>
                      </a:pPr>
                      <a:r>
                        <a:rPr lang="en-CA" sz="1000" b="1" dirty="0">
                          <a:solidFill>
                            <a:srgbClr val="FFFFFF"/>
                          </a:solidFill>
                          <a:latin typeface="Arial Narrow"/>
                          <a:ea typeface="Times New Roman"/>
                          <a:cs typeface="Times New Roman"/>
                        </a:rPr>
                        <a:t> </a:t>
                      </a:r>
                      <a:endParaRPr lang="en-US" sz="1100" dirty="0">
                        <a:latin typeface="Calibri"/>
                        <a:ea typeface="Times New Roma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solidFill>
                      <a:srgbClr val="808080"/>
                    </a:solidFill>
                  </a:tcPr>
                </a:tc>
                <a:tc>
                  <a:txBody>
                    <a:bodyPr/>
                    <a:lstStyle/>
                    <a:p>
                      <a:pPr>
                        <a:lnSpc>
                          <a:spcPct val="115000"/>
                        </a:lnSpc>
                        <a:spcAft>
                          <a:spcPts val="0"/>
                        </a:spcAft>
                      </a:pPr>
                      <a:r>
                        <a:rPr lang="en-CA" sz="1000">
                          <a:latin typeface="Arial Narrow"/>
                          <a:ea typeface="Times New Roman"/>
                          <a:cs typeface="Times New Roman"/>
                        </a:rPr>
                        <a:t>75-99% matches</a:t>
                      </a:r>
                      <a:endParaRPr lang="en-US" sz="11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n-CA" sz="1000">
                          <a:latin typeface="Arial Narrow"/>
                          <a:ea typeface="Times New Roman"/>
                          <a:cs typeface="Times New Roman"/>
                        </a:rPr>
                        <a:t>1.42%</a:t>
                      </a:r>
                      <a:endParaRPr lang="en-US" sz="1100">
                        <a:latin typeface="Calibri"/>
                        <a:ea typeface="Times New Roman"/>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en-CA" sz="1000">
                          <a:latin typeface="Arial Narrow"/>
                          <a:ea typeface="Times New Roman"/>
                          <a:cs typeface="Times New Roman"/>
                        </a:rPr>
                        <a:t>6.48%</a:t>
                      </a:r>
                      <a:endParaRPr lang="en-US" sz="1100">
                        <a:latin typeface="Calibri"/>
                        <a:ea typeface="Times New Roman"/>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en-CA" sz="1000">
                          <a:latin typeface="Arial Narrow"/>
                          <a:ea typeface="Times New Roman"/>
                          <a:cs typeface="Times New Roman"/>
                        </a:rPr>
                        <a:t>1.72%</a:t>
                      </a:r>
                      <a:endParaRPr lang="en-US" sz="1100">
                        <a:latin typeface="Calibri"/>
                        <a:ea typeface="Times New Roman"/>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0"/>
                        </a:spcAft>
                      </a:pPr>
                      <a:r>
                        <a:rPr lang="en-CA" sz="1000">
                          <a:latin typeface="Arial Narrow"/>
                          <a:ea typeface="Times New Roman"/>
                          <a:cs typeface="Times New Roman"/>
                        </a:rPr>
                        <a:t>3.49%</a:t>
                      </a:r>
                      <a:endParaRPr lang="en-US" sz="11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0"/>
                        </a:spcAft>
                      </a:pPr>
                      <a:r>
                        <a:rPr lang="en-CA" sz="1000">
                          <a:latin typeface="Arial Narrow"/>
                          <a:ea typeface="Times New Roman"/>
                          <a:cs typeface="Times New Roman"/>
                        </a:rPr>
                        <a:t>3.21%</a:t>
                      </a:r>
                      <a:endParaRPr lang="en-US" sz="11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84051">
                <a:tc>
                  <a:txBody>
                    <a:bodyPr/>
                    <a:lstStyle/>
                    <a:p>
                      <a:pPr>
                        <a:lnSpc>
                          <a:spcPct val="115000"/>
                        </a:lnSpc>
                        <a:spcAft>
                          <a:spcPts val="0"/>
                        </a:spcAft>
                      </a:pPr>
                      <a:r>
                        <a:rPr lang="en-CA" sz="1000" b="1">
                          <a:solidFill>
                            <a:srgbClr val="FFFFFF"/>
                          </a:solidFill>
                          <a:latin typeface="Arial Narrow"/>
                          <a:ea typeface="Times New Roman"/>
                          <a:cs typeface="Times New Roman"/>
                        </a:rPr>
                        <a:t> </a:t>
                      </a:r>
                      <a:endParaRPr lang="en-US" sz="1100">
                        <a:latin typeface="Calibri"/>
                        <a:ea typeface="Times New Roma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solidFill>
                      <a:srgbClr val="808080"/>
                    </a:solidFill>
                  </a:tcPr>
                </a:tc>
                <a:tc>
                  <a:txBody>
                    <a:bodyPr/>
                    <a:lstStyle/>
                    <a:p>
                      <a:pPr>
                        <a:lnSpc>
                          <a:spcPct val="115000"/>
                        </a:lnSpc>
                        <a:spcAft>
                          <a:spcPts val="0"/>
                        </a:spcAft>
                      </a:pPr>
                      <a:r>
                        <a:rPr lang="en-CA" sz="1000" b="1">
                          <a:solidFill>
                            <a:srgbClr val="000000"/>
                          </a:solidFill>
                          <a:latin typeface="Arial Narrow"/>
                          <a:ea typeface="Times New Roman"/>
                          <a:cs typeface="Times New Roman"/>
                        </a:rPr>
                        <a:t>Total Standard Leveraging</a:t>
                      </a:r>
                      <a:endParaRPr lang="en-US" sz="11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solidFill>
                      <a:srgbClr val="D8D8D8"/>
                    </a:solidFill>
                  </a:tcPr>
                </a:tc>
                <a:tc>
                  <a:txBody>
                    <a:bodyPr/>
                    <a:lstStyle/>
                    <a:p>
                      <a:pPr algn="r">
                        <a:lnSpc>
                          <a:spcPct val="115000"/>
                        </a:lnSpc>
                        <a:spcAft>
                          <a:spcPts val="0"/>
                        </a:spcAft>
                      </a:pPr>
                      <a:r>
                        <a:rPr lang="en-CA" sz="1000" b="1">
                          <a:solidFill>
                            <a:srgbClr val="000000"/>
                          </a:solidFill>
                          <a:latin typeface="Arial Narrow"/>
                          <a:ea typeface="Times New Roman"/>
                          <a:cs typeface="Times New Roman"/>
                        </a:rPr>
                        <a:t>2.90%</a:t>
                      </a:r>
                      <a:endParaRPr lang="en-US" sz="1100">
                        <a:latin typeface="Calibri"/>
                        <a:ea typeface="Times New Roman"/>
                        <a:cs typeface="Times New Roman"/>
                      </a:endParaRPr>
                    </a:p>
                  </a:txBody>
                  <a:tcPr marL="68580" marR="68580" marT="0" marB="0" anchor="b">
                    <a:lnL>
                      <a:noFill/>
                    </a:lnL>
                    <a:lnR>
                      <a:noFill/>
                    </a:lnR>
                    <a:lnT>
                      <a:noFill/>
                    </a:lnT>
                    <a:lnB>
                      <a:noFill/>
                    </a:lnB>
                    <a:solidFill>
                      <a:srgbClr val="D8D8D8"/>
                    </a:solidFill>
                  </a:tcPr>
                </a:tc>
                <a:tc>
                  <a:txBody>
                    <a:bodyPr/>
                    <a:lstStyle/>
                    <a:p>
                      <a:pPr algn="r">
                        <a:lnSpc>
                          <a:spcPct val="115000"/>
                        </a:lnSpc>
                        <a:spcAft>
                          <a:spcPts val="0"/>
                        </a:spcAft>
                      </a:pPr>
                      <a:r>
                        <a:rPr lang="en-CA" sz="1000" b="1">
                          <a:solidFill>
                            <a:srgbClr val="000000"/>
                          </a:solidFill>
                          <a:latin typeface="Arial Narrow"/>
                          <a:ea typeface="Times New Roman"/>
                          <a:cs typeface="Times New Roman"/>
                        </a:rPr>
                        <a:t>14.22%</a:t>
                      </a:r>
                      <a:endParaRPr lang="en-US" sz="1100">
                        <a:latin typeface="Calibri"/>
                        <a:ea typeface="Times New Roman"/>
                        <a:cs typeface="Times New Roman"/>
                      </a:endParaRPr>
                    </a:p>
                  </a:txBody>
                  <a:tcPr marL="68580" marR="68580" marT="0" marB="0" anchor="b">
                    <a:lnL>
                      <a:noFill/>
                    </a:lnL>
                    <a:lnR>
                      <a:noFill/>
                    </a:lnR>
                    <a:lnT>
                      <a:noFill/>
                    </a:lnT>
                    <a:lnB>
                      <a:noFill/>
                    </a:lnB>
                    <a:solidFill>
                      <a:srgbClr val="D8D8D8"/>
                    </a:solidFill>
                  </a:tcPr>
                </a:tc>
                <a:tc>
                  <a:txBody>
                    <a:bodyPr/>
                    <a:lstStyle/>
                    <a:p>
                      <a:pPr algn="r">
                        <a:lnSpc>
                          <a:spcPct val="115000"/>
                        </a:lnSpc>
                        <a:spcAft>
                          <a:spcPts val="0"/>
                        </a:spcAft>
                      </a:pPr>
                      <a:r>
                        <a:rPr lang="en-CA" sz="1000" b="1">
                          <a:solidFill>
                            <a:srgbClr val="000000"/>
                          </a:solidFill>
                          <a:latin typeface="Arial Narrow"/>
                          <a:ea typeface="Times New Roman"/>
                          <a:cs typeface="Times New Roman"/>
                        </a:rPr>
                        <a:t>3.69%</a:t>
                      </a:r>
                      <a:endParaRPr lang="en-US" sz="1100">
                        <a:latin typeface="Calibri"/>
                        <a:ea typeface="Times New Roman"/>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solidFill>
                      <a:srgbClr val="D8D8D8"/>
                    </a:solidFill>
                  </a:tcPr>
                </a:tc>
                <a:tc>
                  <a:txBody>
                    <a:bodyPr/>
                    <a:lstStyle/>
                    <a:p>
                      <a:pPr algn="r">
                        <a:lnSpc>
                          <a:spcPct val="115000"/>
                        </a:lnSpc>
                        <a:spcAft>
                          <a:spcPts val="0"/>
                        </a:spcAft>
                      </a:pPr>
                      <a:r>
                        <a:rPr lang="en-CA" sz="1000" b="1">
                          <a:solidFill>
                            <a:srgbClr val="000000"/>
                          </a:solidFill>
                          <a:latin typeface="Arial Narrow"/>
                          <a:ea typeface="Times New Roman"/>
                          <a:cs typeface="Times New Roman"/>
                        </a:rPr>
                        <a:t>7.56%</a:t>
                      </a:r>
                      <a:endParaRPr lang="en-US" sz="11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8D8D8"/>
                    </a:solidFill>
                  </a:tcPr>
                </a:tc>
                <a:tc>
                  <a:txBody>
                    <a:bodyPr/>
                    <a:lstStyle/>
                    <a:p>
                      <a:pPr algn="r">
                        <a:lnSpc>
                          <a:spcPct val="115000"/>
                        </a:lnSpc>
                        <a:spcAft>
                          <a:spcPts val="0"/>
                        </a:spcAft>
                      </a:pPr>
                      <a:r>
                        <a:rPr lang="en-CA" sz="1000" b="1">
                          <a:solidFill>
                            <a:srgbClr val="000000"/>
                          </a:solidFill>
                          <a:latin typeface="Arial Narrow"/>
                          <a:ea typeface="Times New Roman"/>
                          <a:cs typeface="Times New Roman"/>
                        </a:rPr>
                        <a:t>6.94%</a:t>
                      </a:r>
                      <a:endParaRPr lang="en-US" sz="11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8D8D8"/>
                    </a:solidFill>
                  </a:tcPr>
                </a:tc>
              </a:tr>
              <a:tr h="371598">
                <a:tc>
                  <a:txBody>
                    <a:bodyPr/>
                    <a:lstStyle/>
                    <a:p>
                      <a:pPr>
                        <a:lnSpc>
                          <a:spcPct val="115000"/>
                        </a:lnSpc>
                        <a:spcAft>
                          <a:spcPts val="0"/>
                        </a:spcAft>
                      </a:pPr>
                      <a:r>
                        <a:rPr lang="en-CA" sz="1000" b="1" dirty="0">
                          <a:solidFill>
                            <a:srgbClr val="FFFFFF"/>
                          </a:solidFill>
                          <a:latin typeface="Arial Narrow"/>
                          <a:ea typeface="Times New Roman"/>
                          <a:cs typeface="Times New Roman"/>
                        </a:rPr>
                        <a:t> </a:t>
                      </a:r>
                      <a:endParaRPr lang="en-US" sz="1100" dirty="0">
                        <a:latin typeface="Calibri"/>
                        <a:ea typeface="Times New Roma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solidFill>
                      <a:srgbClr val="808080"/>
                    </a:solidFill>
                  </a:tcPr>
                </a:tc>
                <a:tc>
                  <a:txBody>
                    <a:bodyPr/>
                    <a:lstStyle/>
                    <a:p>
                      <a:pPr>
                        <a:lnSpc>
                          <a:spcPct val="115000"/>
                        </a:lnSpc>
                        <a:spcAft>
                          <a:spcPts val="0"/>
                        </a:spcAft>
                      </a:pPr>
                      <a:r>
                        <a:rPr lang="en-CA" sz="1000">
                          <a:solidFill>
                            <a:srgbClr val="000000"/>
                          </a:solidFill>
                          <a:latin typeface="Arial Narrow"/>
                          <a:ea typeface="Times New Roman"/>
                          <a:cs typeface="Times New Roman"/>
                        </a:rPr>
                        <a:t>100% internal repetitions</a:t>
                      </a:r>
                      <a:endParaRPr lang="en-US" sz="11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n-CA" sz="1000">
                          <a:solidFill>
                            <a:srgbClr val="000000"/>
                          </a:solidFill>
                          <a:latin typeface="Arial Narrow"/>
                          <a:ea typeface="Times New Roman"/>
                          <a:cs typeface="Times New Roman"/>
                        </a:rPr>
                        <a:t>4.43%</a:t>
                      </a:r>
                      <a:endParaRPr lang="en-US" sz="1100">
                        <a:latin typeface="Calibri"/>
                        <a:ea typeface="Times New Roman"/>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en-CA" sz="1000">
                          <a:solidFill>
                            <a:srgbClr val="000000"/>
                          </a:solidFill>
                          <a:latin typeface="Arial Narrow"/>
                          <a:ea typeface="Times New Roman"/>
                          <a:cs typeface="Times New Roman"/>
                        </a:rPr>
                        <a:t>9.44%</a:t>
                      </a:r>
                      <a:endParaRPr lang="en-US" sz="1100">
                        <a:latin typeface="Calibri"/>
                        <a:ea typeface="Times New Roman"/>
                        <a:cs typeface="Times New Roman"/>
                      </a:endParaRPr>
                    </a:p>
                  </a:txBody>
                  <a:tcPr marL="68580" marR="68580" marT="0" marB="0" anchor="b">
                    <a:lnL>
                      <a:noFill/>
                    </a:lnL>
                    <a:lnR>
                      <a:noFill/>
                    </a:lnR>
                    <a:lnT>
                      <a:noFill/>
                    </a:lnT>
                    <a:lnB>
                      <a:noFill/>
                    </a:lnB>
                  </a:tcPr>
                </a:tc>
                <a:tc>
                  <a:txBody>
                    <a:bodyPr/>
                    <a:lstStyle/>
                    <a:p>
                      <a:pPr algn="r">
                        <a:lnSpc>
                          <a:spcPct val="115000"/>
                        </a:lnSpc>
                        <a:spcAft>
                          <a:spcPts val="0"/>
                        </a:spcAft>
                      </a:pPr>
                      <a:r>
                        <a:rPr lang="en-CA" sz="1000">
                          <a:solidFill>
                            <a:srgbClr val="000000"/>
                          </a:solidFill>
                          <a:latin typeface="Arial Narrow"/>
                          <a:ea typeface="Times New Roman"/>
                          <a:cs typeface="Times New Roman"/>
                        </a:rPr>
                        <a:t>4.05%</a:t>
                      </a:r>
                      <a:endParaRPr lang="en-US" sz="1100">
                        <a:latin typeface="Calibri"/>
                        <a:ea typeface="Times New Roman"/>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0"/>
                        </a:spcAft>
                      </a:pPr>
                      <a:r>
                        <a:rPr lang="en-CA" sz="1000">
                          <a:latin typeface="Arial Narrow"/>
                          <a:ea typeface="Times New Roman"/>
                          <a:cs typeface="Times New Roman"/>
                        </a:rPr>
                        <a:t>6.27%</a:t>
                      </a:r>
                      <a:endParaRPr lang="en-US" sz="11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a:lnSpc>
                          <a:spcPct val="115000"/>
                        </a:lnSpc>
                        <a:spcAft>
                          <a:spcPts val="0"/>
                        </a:spcAft>
                      </a:pPr>
                      <a:r>
                        <a:rPr lang="en-CA" sz="1000">
                          <a:solidFill>
                            <a:srgbClr val="000000"/>
                          </a:solidFill>
                          <a:latin typeface="Arial Narrow"/>
                          <a:ea typeface="Times New Roman"/>
                          <a:cs typeface="Times New Roman"/>
                        </a:rPr>
                        <a:t>5.97%</a:t>
                      </a:r>
                      <a:endParaRPr lang="en-US" sz="11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84051">
                <a:tc>
                  <a:txBody>
                    <a:bodyPr/>
                    <a:lstStyle/>
                    <a:p>
                      <a:pPr>
                        <a:lnSpc>
                          <a:spcPct val="115000"/>
                        </a:lnSpc>
                        <a:spcAft>
                          <a:spcPts val="0"/>
                        </a:spcAft>
                      </a:pPr>
                      <a:r>
                        <a:rPr lang="en-CA" sz="1000" b="1">
                          <a:solidFill>
                            <a:srgbClr val="FFFFFF"/>
                          </a:solidFill>
                          <a:latin typeface="Arial Narrow"/>
                          <a:ea typeface="Times New Roman"/>
                          <a:cs typeface="Times New Roman"/>
                        </a:rPr>
                        <a:t> </a:t>
                      </a:r>
                      <a:endParaRPr lang="en-US" sz="1100">
                        <a:latin typeface="Calibri"/>
                        <a:ea typeface="Times New Roma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solidFill>
                      <a:srgbClr val="808080"/>
                    </a:solidFill>
                  </a:tcPr>
                </a:tc>
                <a:tc>
                  <a:txBody>
                    <a:bodyPr/>
                    <a:lstStyle/>
                    <a:p>
                      <a:pPr>
                        <a:lnSpc>
                          <a:spcPct val="115000"/>
                        </a:lnSpc>
                        <a:spcAft>
                          <a:spcPts val="0"/>
                        </a:spcAft>
                      </a:pPr>
                      <a:r>
                        <a:rPr lang="en-CA" sz="1000">
                          <a:solidFill>
                            <a:srgbClr val="000000"/>
                          </a:solidFill>
                          <a:latin typeface="Arial Narrow"/>
                          <a:ea typeface="Times New Roman"/>
                          <a:cs typeface="Times New Roman"/>
                        </a:rPr>
                        <a:t>75-99% internal repetitions</a:t>
                      </a:r>
                      <a:endParaRPr lang="en-US" sz="11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solidFill>
                      <a:srgbClr val="D8D8D8"/>
                    </a:solidFill>
                  </a:tcPr>
                </a:tc>
                <a:tc>
                  <a:txBody>
                    <a:bodyPr/>
                    <a:lstStyle/>
                    <a:p>
                      <a:pPr algn="r">
                        <a:lnSpc>
                          <a:spcPct val="115000"/>
                        </a:lnSpc>
                        <a:spcAft>
                          <a:spcPts val="0"/>
                        </a:spcAft>
                      </a:pPr>
                      <a:r>
                        <a:rPr lang="en-CA" sz="1000">
                          <a:solidFill>
                            <a:srgbClr val="000000"/>
                          </a:solidFill>
                          <a:latin typeface="Arial Narrow"/>
                          <a:ea typeface="Times New Roman"/>
                          <a:cs typeface="Times New Roman"/>
                        </a:rPr>
                        <a:t>3.38%</a:t>
                      </a:r>
                      <a:endParaRPr lang="en-US" sz="1100">
                        <a:latin typeface="Calibri"/>
                        <a:ea typeface="Times New Roman"/>
                        <a:cs typeface="Times New Roman"/>
                      </a:endParaRPr>
                    </a:p>
                  </a:txBody>
                  <a:tcPr marL="68580" marR="68580" marT="0" marB="0" anchor="b">
                    <a:lnL>
                      <a:noFill/>
                    </a:lnL>
                    <a:lnR>
                      <a:noFill/>
                    </a:lnR>
                    <a:lnT>
                      <a:noFill/>
                    </a:lnT>
                    <a:lnB>
                      <a:noFill/>
                    </a:lnB>
                    <a:solidFill>
                      <a:srgbClr val="D8D8D8"/>
                    </a:solidFill>
                  </a:tcPr>
                </a:tc>
                <a:tc>
                  <a:txBody>
                    <a:bodyPr/>
                    <a:lstStyle/>
                    <a:p>
                      <a:pPr algn="r">
                        <a:lnSpc>
                          <a:spcPct val="115000"/>
                        </a:lnSpc>
                        <a:spcAft>
                          <a:spcPts val="0"/>
                        </a:spcAft>
                      </a:pPr>
                      <a:r>
                        <a:rPr lang="en-CA" sz="1000">
                          <a:solidFill>
                            <a:srgbClr val="000000"/>
                          </a:solidFill>
                          <a:latin typeface="Arial Narrow"/>
                          <a:ea typeface="Times New Roman"/>
                          <a:cs typeface="Times New Roman"/>
                        </a:rPr>
                        <a:t>5.90%</a:t>
                      </a:r>
                      <a:endParaRPr lang="en-US" sz="1100">
                        <a:latin typeface="Calibri"/>
                        <a:ea typeface="Times New Roman"/>
                        <a:cs typeface="Times New Roman"/>
                      </a:endParaRPr>
                    </a:p>
                  </a:txBody>
                  <a:tcPr marL="68580" marR="68580" marT="0" marB="0" anchor="b">
                    <a:lnL>
                      <a:noFill/>
                    </a:lnL>
                    <a:lnR>
                      <a:noFill/>
                    </a:lnR>
                    <a:lnT>
                      <a:noFill/>
                    </a:lnT>
                    <a:lnB>
                      <a:noFill/>
                    </a:lnB>
                    <a:solidFill>
                      <a:srgbClr val="D8D8D8"/>
                    </a:solidFill>
                  </a:tcPr>
                </a:tc>
                <a:tc>
                  <a:txBody>
                    <a:bodyPr/>
                    <a:lstStyle/>
                    <a:p>
                      <a:pPr algn="r">
                        <a:lnSpc>
                          <a:spcPct val="115000"/>
                        </a:lnSpc>
                        <a:spcAft>
                          <a:spcPts val="0"/>
                        </a:spcAft>
                      </a:pPr>
                      <a:r>
                        <a:rPr lang="en-CA" sz="1000">
                          <a:solidFill>
                            <a:srgbClr val="000000"/>
                          </a:solidFill>
                          <a:latin typeface="Arial Narrow"/>
                          <a:ea typeface="Times New Roman"/>
                          <a:cs typeface="Times New Roman"/>
                        </a:rPr>
                        <a:t>7.47%</a:t>
                      </a:r>
                      <a:endParaRPr lang="en-US" sz="1100">
                        <a:latin typeface="Calibri"/>
                        <a:ea typeface="Times New Roman"/>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solidFill>
                      <a:srgbClr val="D8D8D8"/>
                    </a:solidFill>
                  </a:tcPr>
                </a:tc>
                <a:tc>
                  <a:txBody>
                    <a:bodyPr/>
                    <a:lstStyle/>
                    <a:p>
                      <a:pPr algn="r">
                        <a:lnSpc>
                          <a:spcPct val="115000"/>
                        </a:lnSpc>
                        <a:spcAft>
                          <a:spcPts val="0"/>
                        </a:spcAft>
                      </a:pPr>
                      <a:r>
                        <a:rPr lang="en-CA" sz="1000">
                          <a:solidFill>
                            <a:srgbClr val="000000"/>
                          </a:solidFill>
                          <a:latin typeface="Arial Narrow"/>
                          <a:ea typeface="Times New Roman"/>
                          <a:cs typeface="Times New Roman"/>
                        </a:rPr>
                        <a:t>5.64%</a:t>
                      </a:r>
                      <a:endParaRPr lang="en-US" sz="11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8D8D8"/>
                    </a:solidFill>
                  </a:tcPr>
                </a:tc>
                <a:tc>
                  <a:txBody>
                    <a:bodyPr/>
                    <a:lstStyle/>
                    <a:p>
                      <a:pPr algn="r">
                        <a:lnSpc>
                          <a:spcPct val="115000"/>
                        </a:lnSpc>
                        <a:spcAft>
                          <a:spcPts val="0"/>
                        </a:spcAft>
                      </a:pPr>
                      <a:r>
                        <a:rPr lang="en-CA" sz="1000">
                          <a:solidFill>
                            <a:srgbClr val="000000"/>
                          </a:solidFill>
                          <a:latin typeface="Arial Narrow"/>
                          <a:ea typeface="Times New Roman"/>
                          <a:cs typeface="Times New Roman"/>
                        </a:rPr>
                        <a:t>5.58%</a:t>
                      </a:r>
                      <a:endParaRPr lang="en-US" sz="11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8D8D8"/>
                    </a:solidFill>
                  </a:tcPr>
                </a:tc>
              </a:tr>
              <a:tr h="384051">
                <a:tc>
                  <a:txBody>
                    <a:bodyPr/>
                    <a:lstStyle/>
                    <a:p>
                      <a:pPr>
                        <a:lnSpc>
                          <a:spcPct val="115000"/>
                        </a:lnSpc>
                        <a:spcAft>
                          <a:spcPts val="0"/>
                        </a:spcAft>
                      </a:pPr>
                      <a:r>
                        <a:rPr lang="en-CA" sz="1000" b="1">
                          <a:solidFill>
                            <a:srgbClr val="FFFFFF"/>
                          </a:solidFill>
                          <a:latin typeface="Arial Narrow"/>
                          <a:ea typeface="Times New Roman"/>
                          <a:cs typeface="Times New Roman"/>
                        </a:rPr>
                        <a:t> </a:t>
                      </a:r>
                      <a:endParaRPr lang="en-US" sz="1100">
                        <a:latin typeface="Calibri"/>
                        <a:ea typeface="Times New Roma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08080"/>
                    </a:solidFill>
                  </a:tcPr>
                </a:tc>
                <a:tc>
                  <a:txBody>
                    <a:bodyPr/>
                    <a:lstStyle/>
                    <a:p>
                      <a:pPr>
                        <a:lnSpc>
                          <a:spcPct val="115000"/>
                        </a:lnSpc>
                        <a:spcAft>
                          <a:spcPts val="0"/>
                        </a:spcAft>
                      </a:pPr>
                      <a:r>
                        <a:rPr lang="en-CA" sz="1000" b="1">
                          <a:solidFill>
                            <a:srgbClr val="000000"/>
                          </a:solidFill>
                          <a:latin typeface="Arial Narrow"/>
                          <a:ea typeface="Times New Roman"/>
                          <a:cs typeface="Times New Roman"/>
                        </a:rPr>
                        <a:t>Advanced Leveraging</a:t>
                      </a:r>
                      <a:endParaRPr lang="en-US" sz="11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1000" b="1">
                          <a:solidFill>
                            <a:srgbClr val="000000"/>
                          </a:solidFill>
                          <a:latin typeface="Arial Narrow"/>
                          <a:ea typeface="Times New Roman"/>
                          <a:cs typeface="Times New Roman"/>
                        </a:rPr>
                        <a:t>32.31%</a:t>
                      </a:r>
                      <a:endParaRPr lang="en-US" sz="1100">
                        <a:latin typeface="Calibri"/>
                        <a:ea typeface="Times New Roman"/>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1000" b="1">
                          <a:solidFill>
                            <a:srgbClr val="000000"/>
                          </a:solidFill>
                          <a:latin typeface="Arial Narrow"/>
                          <a:ea typeface="Times New Roman"/>
                          <a:cs typeface="Times New Roman"/>
                        </a:rPr>
                        <a:t>29.67%</a:t>
                      </a:r>
                      <a:endParaRPr lang="en-US" sz="1100">
                        <a:latin typeface="Calibri"/>
                        <a:ea typeface="Times New Roman"/>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1000" b="1">
                          <a:solidFill>
                            <a:srgbClr val="000000"/>
                          </a:solidFill>
                          <a:latin typeface="Arial Narrow"/>
                          <a:ea typeface="Times New Roman"/>
                          <a:cs typeface="Times New Roman"/>
                        </a:rPr>
                        <a:t>31.01%</a:t>
                      </a:r>
                      <a:endParaRPr lang="en-US" sz="1100">
                        <a:latin typeface="Calibri"/>
                        <a:ea typeface="Times New Roman"/>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1000" b="1">
                          <a:solidFill>
                            <a:srgbClr val="000000"/>
                          </a:solidFill>
                          <a:latin typeface="Arial Narrow"/>
                          <a:ea typeface="Times New Roman"/>
                          <a:cs typeface="Times New Roman"/>
                        </a:rPr>
                        <a:t>30.87%</a:t>
                      </a:r>
                      <a:endParaRPr lang="en-US" sz="11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1000" b="1">
                          <a:solidFill>
                            <a:srgbClr val="000000"/>
                          </a:solidFill>
                          <a:latin typeface="Arial Narrow"/>
                          <a:ea typeface="Times New Roman"/>
                          <a:cs typeface="Times New Roman"/>
                        </a:rPr>
                        <a:t>31.00%</a:t>
                      </a:r>
                      <a:endParaRPr lang="en-US" sz="11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384051">
                <a:tc>
                  <a:txBody>
                    <a:bodyPr/>
                    <a:lstStyle/>
                    <a:p>
                      <a:pPr>
                        <a:lnSpc>
                          <a:spcPct val="115000"/>
                        </a:lnSpc>
                        <a:spcAft>
                          <a:spcPts val="0"/>
                        </a:spcAft>
                      </a:pPr>
                      <a:r>
                        <a:rPr lang="en-CA" sz="1000" b="1">
                          <a:solidFill>
                            <a:srgbClr val="FFFFFF"/>
                          </a:solidFill>
                          <a:latin typeface="Arial Narrow"/>
                          <a:ea typeface="Times New Roman"/>
                          <a:cs typeface="Times New Roman"/>
                        </a:rPr>
                        <a:t>Total Leveraging and repetitions</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nSpc>
                          <a:spcPct val="115000"/>
                        </a:lnSpc>
                        <a:spcAft>
                          <a:spcPts val="0"/>
                        </a:spcAft>
                      </a:pPr>
                      <a:r>
                        <a:rPr lang="en-CA" sz="1000" b="1">
                          <a:solidFill>
                            <a:srgbClr val="000000"/>
                          </a:solidFill>
                          <a:latin typeface="Arial Narrow"/>
                          <a:ea typeface="Times New Roman"/>
                          <a:cs typeface="Times New Roman"/>
                        </a:rPr>
                        <a:t> </a:t>
                      </a:r>
                      <a:endParaRPr lang="en-US" sz="1100">
                        <a:latin typeface="Calibri"/>
                        <a:ea typeface="Times New Roman"/>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1000" b="1">
                          <a:solidFill>
                            <a:srgbClr val="000000"/>
                          </a:solidFill>
                          <a:latin typeface="Arial Narrow"/>
                          <a:ea typeface="Times New Roman"/>
                          <a:cs typeface="Times New Roman"/>
                        </a:rPr>
                        <a:t>43.02%</a:t>
                      </a:r>
                      <a:endParaRPr lang="en-US" sz="1100">
                        <a:latin typeface="Calibri"/>
                        <a:ea typeface="Times New Roman"/>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1000" b="1">
                          <a:solidFill>
                            <a:srgbClr val="000000"/>
                          </a:solidFill>
                          <a:latin typeface="Arial Narrow"/>
                          <a:ea typeface="Times New Roman"/>
                          <a:cs typeface="Times New Roman"/>
                        </a:rPr>
                        <a:t>59.23%</a:t>
                      </a:r>
                      <a:endParaRPr lang="en-US" sz="1100">
                        <a:latin typeface="Calibri"/>
                        <a:ea typeface="Times New Roman"/>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1000" b="1">
                          <a:solidFill>
                            <a:srgbClr val="000000"/>
                          </a:solidFill>
                          <a:latin typeface="Arial Narrow"/>
                          <a:ea typeface="Times New Roman"/>
                          <a:cs typeface="Times New Roman"/>
                        </a:rPr>
                        <a:t>46.22%</a:t>
                      </a:r>
                      <a:endParaRPr lang="en-US" sz="1100">
                        <a:latin typeface="Calibri"/>
                        <a:ea typeface="Times New Roman"/>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1000" b="1">
                          <a:solidFill>
                            <a:srgbClr val="000000"/>
                          </a:solidFill>
                          <a:latin typeface="Arial Narrow"/>
                          <a:ea typeface="Times New Roman"/>
                          <a:cs typeface="Times New Roman"/>
                        </a:rPr>
                        <a:t>50.34%</a:t>
                      </a:r>
                      <a:endParaRPr lang="en-US" sz="110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CA" sz="1000" b="1" dirty="0">
                          <a:solidFill>
                            <a:srgbClr val="000000"/>
                          </a:solidFill>
                          <a:latin typeface="Arial Narrow"/>
                          <a:ea typeface="Times New Roman"/>
                          <a:cs typeface="Times New Roman"/>
                        </a:rPr>
                        <a:t>49.49%</a:t>
                      </a:r>
                      <a:endParaRPr lang="en-US" sz="1100" dirty="0">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2"/>
          </p:nvPr>
        </p:nvSpPr>
        <p:spPr/>
        <p:txBody>
          <a:bodyPr/>
          <a:lstStyle/>
          <a:p>
            <a:r>
              <a:rPr lang="en-CA" dirty="0" smtClean="0"/>
              <a:t>MultiTrans Translation Process</a:t>
            </a:r>
            <a:endParaRPr lang="en-CA" dirty="0"/>
          </a:p>
        </p:txBody>
      </p:sp>
      <p:sp>
        <p:nvSpPr>
          <p:cNvPr id="18" name="TextBox 17"/>
          <p:cNvSpPr txBox="1"/>
          <p:nvPr/>
        </p:nvSpPr>
        <p:spPr>
          <a:xfrm>
            <a:off x="1464541" y="2571744"/>
            <a:ext cx="6000792" cy="369332"/>
          </a:xfrm>
          <a:prstGeom prst="rect">
            <a:avLst/>
          </a:prstGeom>
          <a:noFill/>
        </p:spPr>
        <p:txBody>
          <a:bodyPr wrap="square" rtlCol="0">
            <a:spAutoFit/>
          </a:bodyPr>
          <a:lstStyle/>
          <a:p>
            <a:r>
              <a:rPr lang="en-CA" dirty="0" smtClean="0">
                <a:solidFill>
                  <a:schemeClr val="tx2"/>
                </a:solidFill>
              </a:rPr>
              <a:t>MultiTrans Advanced Leveraging Translation Memory Solution</a:t>
            </a:r>
            <a:endParaRPr lang="en-CA" dirty="0">
              <a:solidFill>
                <a:schemeClr val="tx2"/>
              </a:solidFill>
            </a:endParaRPr>
          </a:p>
        </p:txBody>
      </p:sp>
      <p:grpSp>
        <p:nvGrpSpPr>
          <p:cNvPr id="2" name="Group 65"/>
          <p:cNvGrpSpPr/>
          <p:nvPr/>
        </p:nvGrpSpPr>
        <p:grpSpPr>
          <a:xfrm>
            <a:off x="1638292" y="3012434"/>
            <a:ext cx="1428760" cy="939518"/>
            <a:chOff x="1638292" y="3012434"/>
            <a:chExt cx="1428760" cy="939518"/>
          </a:xfrm>
        </p:grpSpPr>
        <p:sp>
          <p:nvSpPr>
            <p:cNvPr id="41" name="Rounded Rectangle 40"/>
            <p:cNvSpPr/>
            <p:nvPr/>
          </p:nvSpPr>
          <p:spPr>
            <a:xfrm>
              <a:off x="1638292" y="3012434"/>
              <a:ext cx="1428760" cy="857256"/>
            </a:xfrm>
            <a:prstGeom prst="roundRect">
              <a:avLst/>
            </a:prstGeom>
            <a:solidFill>
              <a:schemeClr val="tx2"/>
            </a:solidFill>
            <a:ln>
              <a:prstDash val="solid"/>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200" dirty="0"/>
            </a:p>
          </p:txBody>
        </p:sp>
        <p:sp>
          <p:nvSpPr>
            <p:cNvPr id="30" name="TextBox 29"/>
            <p:cNvSpPr txBox="1"/>
            <p:nvPr/>
          </p:nvSpPr>
          <p:spPr>
            <a:xfrm>
              <a:off x="1768021" y="3059400"/>
              <a:ext cx="1143008" cy="892552"/>
            </a:xfrm>
            <a:prstGeom prst="rect">
              <a:avLst/>
            </a:prstGeom>
            <a:noFill/>
          </p:spPr>
          <p:txBody>
            <a:bodyPr wrap="square" rtlCol="0">
              <a:spAutoFit/>
            </a:bodyPr>
            <a:lstStyle/>
            <a:p>
              <a:pPr algn="ctr"/>
              <a:r>
                <a:rPr lang="en-CA" sz="1300" b="1" dirty="0" smtClean="0">
                  <a:solidFill>
                    <a:schemeClr val="accent6"/>
                  </a:solidFill>
                </a:rPr>
                <a:t>TermBase</a:t>
              </a:r>
            </a:p>
            <a:p>
              <a:pPr algn="ctr"/>
              <a:r>
                <a:rPr lang="en-CA" sz="1300" b="1" dirty="0" smtClean="0">
                  <a:solidFill>
                    <a:schemeClr val="accent6"/>
                  </a:solidFill>
                </a:rPr>
                <a:t>(approved</a:t>
              </a:r>
            </a:p>
            <a:p>
              <a:pPr algn="ctr"/>
              <a:r>
                <a:rPr lang="en-CA" sz="1300" b="1" dirty="0" smtClean="0">
                  <a:solidFill>
                    <a:schemeClr val="accent6"/>
                  </a:solidFill>
                </a:rPr>
                <a:t>Terminology)</a:t>
              </a:r>
            </a:p>
            <a:p>
              <a:pPr algn="ctr"/>
              <a:endParaRPr lang="en-CA" sz="1300" dirty="0">
                <a:solidFill>
                  <a:schemeClr val="accent6"/>
                </a:solidFill>
              </a:endParaRPr>
            </a:p>
          </p:txBody>
        </p:sp>
      </p:grpSp>
      <p:grpSp>
        <p:nvGrpSpPr>
          <p:cNvPr id="4" name="Group 67"/>
          <p:cNvGrpSpPr/>
          <p:nvPr/>
        </p:nvGrpSpPr>
        <p:grpSpPr>
          <a:xfrm>
            <a:off x="6098480" y="3012434"/>
            <a:ext cx="1438824" cy="939518"/>
            <a:chOff x="4619124" y="3012434"/>
            <a:chExt cx="1438824" cy="939518"/>
          </a:xfrm>
        </p:grpSpPr>
        <p:sp>
          <p:nvSpPr>
            <p:cNvPr id="38" name="Rounded Rectangle 37"/>
            <p:cNvSpPr/>
            <p:nvPr/>
          </p:nvSpPr>
          <p:spPr>
            <a:xfrm>
              <a:off x="4629188" y="3012434"/>
              <a:ext cx="1428760" cy="857256"/>
            </a:xfrm>
            <a:prstGeom prst="roundRect">
              <a:avLst/>
            </a:prstGeom>
            <a:noFill/>
            <a:ln>
              <a:solidFill>
                <a:schemeClr val="accent1">
                  <a:shade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200" dirty="0"/>
            </a:p>
          </p:txBody>
        </p:sp>
        <p:sp>
          <p:nvSpPr>
            <p:cNvPr id="32" name="TextBox 31"/>
            <p:cNvSpPr txBox="1"/>
            <p:nvPr/>
          </p:nvSpPr>
          <p:spPr>
            <a:xfrm>
              <a:off x="4619124" y="3059400"/>
              <a:ext cx="1428760" cy="892552"/>
            </a:xfrm>
            <a:prstGeom prst="rect">
              <a:avLst/>
            </a:prstGeom>
            <a:noFill/>
          </p:spPr>
          <p:txBody>
            <a:bodyPr wrap="square" rtlCol="0">
              <a:spAutoFit/>
            </a:bodyPr>
            <a:lstStyle/>
            <a:p>
              <a:pPr algn="ctr"/>
              <a:r>
                <a:rPr lang="en-CA" sz="1300" b="1" dirty="0" smtClean="0">
                  <a:solidFill>
                    <a:schemeClr val="accent6"/>
                  </a:solidFill>
                </a:rPr>
                <a:t>Public TermBase</a:t>
              </a:r>
            </a:p>
            <a:p>
              <a:pPr algn="ctr"/>
              <a:r>
                <a:rPr lang="en-CA" sz="1300" dirty="0" smtClean="0">
                  <a:solidFill>
                    <a:schemeClr val="accent6"/>
                  </a:solidFill>
                </a:rPr>
                <a:t>GDT</a:t>
              </a:r>
            </a:p>
            <a:p>
              <a:pPr algn="ctr"/>
              <a:r>
                <a:rPr lang="en-CA" sz="1300" dirty="0" err="1" smtClean="0">
                  <a:solidFill>
                    <a:schemeClr val="accent6"/>
                  </a:solidFill>
                </a:rPr>
                <a:t>Termdat</a:t>
              </a:r>
              <a:endParaRPr lang="en-CA" sz="1300" dirty="0" smtClean="0">
                <a:solidFill>
                  <a:schemeClr val="accent6"/>
                </a:solidFill>
              </a:endParaRPr>
            </a:p>
            <a:p>
              <a:pPr algn="ctr"/>
              <a:r>
                <a:rPr lang="en-CA" sz="1300" dirty="0" smtClean="0">
                  <a:solidFill>
                    <a:schemeClr val="accent6"/>
                  </a:solidFill>
                </a:rPr>
                <a:t>IATE</a:t>
              </a:r>
              <a:endParaRPr lang="en-CA" sz="1300" dirty="0">
                <a:solidFill>
                  <a:schemeClr val="accent6"/>
                </a:solidFill>
              </a:endParaRPr>
            </a:p>
          </p:txBody>
        </p:sp>
      </p:grpSp>
      <p:grpSp>
        <p:nvGrpSpPr>
          <p:cNvPr id="5" name="Group 68"/>
          <p:cNvGrpSpPr/>
          <p:nvPr/>
        </p:nvGrpSpPr>
        <p:grpSpPr>
          <a:xfrm>
            <a:off x="4583289" y="3012434"/>
            <a:ext cx="1500198" cy="857256"/>
            <a:chOff x="6096136" y="3012434"/>
            <a:chExt cx="1500198" cy="857256"/>
          </a:xfrm>
        </p:grpSpPr>
        <p:sp>
          <p:nvSpPr>
            <p:cNvPr id="39" name="Rounded Rectangle 38"/>
            <p:cNvSpPr/>
            <p:nvPr/>
          </p:nvSpPr>
          <p:spPr>
            <a:xfrm>
              <a:off x="6124636" y="3012434"/>
              <a:ext cx="1428760" cy="857256"/>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200" dirty="0"/>
            </a:p>
          </p:txBody>
        </p:sp>
        <p:sp>
          <p:nvSpPr>
            <p:cNvPr id="34" name="TextBox 33"/>
            <p:cNvSpPr txBox="1"/>
            <p:nvPr/>
          </p:nvSpPr>
          <p:spPr>
            <a:xfrm>
              <a:off x="6096136" y="3059588"/>
              <a:ext cx="1500198" cy="692497"/>
            </a:xfrm>
            <a:prstGeom prst="rect">
              <a:avLst/>
            </a:prstGeom>
            <a:noFill/>
          </p:spPr>
          <p:txBody>
            <a:bodyPr wrap="square" rtlCol="0">
              <a:spAutoFit/>
            </a:bodyPr>
            <a:lstStyle/>
            <a:p>
              <a:pPr algn="ctr"/>
              <a:r>
                <a:rPr lang="en-CA" sz="1300" b="1" dirty="0" smtClean="0">
                  <a:solidFill>
                    <a:schemeClr val="accent6"/>
                  </a:solidFill>
                </a:rPr>
                <a:t>TDA TM</a:t>
              </a:r>
            </a:p>
            <a:p>
              <a:pPr algn="ctr"/>
              <a:r>
                <a:rPr lang="en-CA" sz="1300" dirty="0" smtClean="0">
                  <a:solidFill>
                    <a:schemeClr val="accent6"/>
                  </a:solidFill>
                </a:rPr>
                <a:t>Translated TM</a:t>
              </a:r>
            </a:p>
            <a:p>
              <a:pPr algn="ctr"/>
              <a:r>
                <a:rPr lang="en-CA" sz="1300" dirty="0" smtClean="0">
                  <a:solidFill>
                    <a:schemeClr val="accent6"/>
                  </a:solidFill>
                </a:rPr>
                <a:t>Others</a:t>
              </a:r>
            </a:p>
          </p:txBody>
        </p:sp>
      </p:grpSp>
      <p:grpSp>
        <p:nvGrpSpPr>
          <p:cNvPr id="6" name="Group 69"/>
          <p:cNvGrpSpPr/>
          <p:nvPr/>
        </p:nvGrpSpPr>
        <p:grpSpPr>
          <a:xfrm>
            <a:off x="7513021" y="3012434"/>
            <a:ext cx="1643074" cy="857256"/>
            <a:chOff x="7513021" y="3012434"/>
            <a:chExt cx="1643074" cy="857256"/>
          </a:xfrm>
        </p:grpSpPr>
        <p:sp>
          <p:nvSpPr>
            <p:cNvPr id="40" name="Rounded Rectangle 39"/>
            <p:cNvSpPr/>
            <p:nvPr/>
          </p:nvSpPr>
          <p:spPr>
            <a:xfrm>
              <a:off x="7620084" y="3012434"/>
              <a:ext cx="1428760" cy="857256"/>
            </a:xfrm>
            <a:prstGeom prst="roundRect">
              <a:avLst/>
            </a:prstGeom>
            <a:solidFill>
              <a:schemeClr val="accent6"/>
            </a:solidFill>
            <a:ln>
              <a:prstDash val="solid"/>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200" dirty="0"/>
            </a:p>
          </p:txBody>
        </p:sp>
        <p:sp>
          <p:nvSpPr>
            <p:cNvPr id="36" name="TextBox 35"/>
            <p:cNvSpPr txBox="1"/>
            <p:nvPr/>
          </p:nvSpPr>
          <p:spPr>
            <a:xfrm>
              <a:off x="7513021" y="3071810"/>
              <a:ext cx="1643074" cy="492443"/>
            </a:xfrm>
            <a:prstGeom prst="rect">
              <a:avLst/>
            </a:prstGeom>
            <a:noFill/>
          </p:spPr>
          <p:txBody>
            <a:bodyPr wrap="square" rtlCol="0">
              <a:spAutoFit/>
            </a:bodyPr>
            <a:lstStyle/>
            <a:p>
              <a:pPr algn="ctr"/>
              <a:r>
                <a:rPr lang="en-CA" sz="1300" b="1" dirty="0" smtClean="0">
                  <a:solidFill>
                    <a:schemeClr val="tx2"/>
                  </a:solidFill>
                </a:rPr>
                <a:t>TranSys</a:t>
              </a:r>
            </a:p>
            <a:p>
              <a:pPr algn="ctr"/>
              <a:r>
                <a:rPr lang="en-CA" sz="1300" dirty="0" smtClean="0">
                  <a:solidFill>
                    <a:schemeClr val="tx2"/>
                  </a:solidFill>
                </a:rPr>
                <a:t>RBMT/SMT</a:t>
              </a:r>
              <a:endParaRPr lang="en-CA" sz="1300" dirty="0">
                <a:solidFill>
                  <a:schemeClr val="tx2"/>
                </a:solidFill>
              </a:endParaRPr>
            </a:p>
          </p:txBody>
        </p:sp>
      </p:grpSp>
      <p:grpSp>
        <p:nvGrpSpPr>
          <p:cNvPr id="7" name="Group 64"/>
          <p:cNvGrpSpPr/>
          <p:nvPr/>
        </p:nvGrpSpPr>
        <p:grpSpPr>
          <a:xfrm>
            <a:off x="3786276" y="1571612"/>
            <a:ext cx="1357322" cy="536380"/>
            <a:chOff x="3786276" y="1571612"/>
            <a:chExt cx="1357322" cy="536380"/>
          </a:xfrm>
        </p:grpSpPr>
        <p:sp>
          <p:nvSpPr>
            <p:cNvPr id="13" name="Rectangle 12"/>
            <p:cNvSpPr/>
            <p:nvPr/>
          </p:nvSpPr>
          <p:spPr>
            <a:xfrm>
              <a:off x="3857714" y="1571612"/>
              <a:ext cx="1214446" cy="5363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4" name="TextBox 13"/>
            <p:cNvSpPr txBox="1"/>
            <p:nvPr/>
          </p:nvSpPr>
          <p:spPr>
            <a:xfrm>
              <a:off x="3786276" y="1578044"/>
              <a:ext cx="1357322" cy="523220"/>
            </a:xfrm>
            <a:prstGeom prst="rect">
              <a:avLst/>
            </a:prstGeom>
            <a:noFill/>
          </p:spPr>
          <p:txBody>
            <a:bodyPr wrap="square" rtlCol="0">
              <a:spAutoFit/>
            </a:bodyPr>
            <a:lstStyle/>
            <a:p>
              <a:pPr algn="ctr"/>
              <a:r>
                <a:rPr lang="en-CA" sz="1400" dirty="0" smtClean="0">
                  <a:solidFill>
                    <a:schemeClr val="tx2"/>
                  </a:solidFill>
                </a:rPr>
                <a:t>Original Document</a:t>
              </a:r>
              <a:endParaRPr lang="en-CA" dirty="0">
                <a:solidFill>
                  <a:schemeClr val="tx2"/>
                </a:solidFill>
              </a:endParaRPr>
            </a:p>
          </p:txBody>
        </p:sp>
      </p:grpSp>
      <p:sp>
        <p:nvSpPr>
          <p:cNvPr id="43" name="Down Arrow 42"/>
          <p:cNvSpPr/>
          <p:nvPr/>
        </p:nvSpPr>
        <p:spPr>
          <a:xfrm>
            <a:off x="4357780" y="2143116"/>
            <a:ext cx="214314" cy="500066"/>
          </a:xfrm>
          <a:prstGeom prst="downArrow">
            <a:avLst/>
          </a:prstGeom>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45" name="Flowchart: Magnetic Disk 44"/>
          <p:cNvSpPr/>
          <p:nvPr/>
        </p:nvSpPr>
        <p:spPr>
          <a:xfrm>
            <a:off x="2333484" y="4356900"/>
            <a:ext cx="1571636" cy="773943"/>
          </a:xfrm>
          <a:prstGeom prst="flowChartMagneticDisk">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46" name="TextBox 45"/>
          <p:cNvSpPr txBox="1"/>
          <p:nvPr/>
        </p:nvSpPr>
        <p:spPr>
          <a:xfrm>
            <a:off x="2285984" y="4652488"/>
            <a:ext cx="1643074" cy="307777"/>
          </a:xfrm>
          <a:prstGeom prst="rect">
            <a:avLst/>
          </a:prstGeom>
          <a:noFill/>
        </p:spPr>
        <p:txBody>
          <a:bodyPr wrap="square" rtlCol="0">
            <a:spAutoFit/>
          </a:bodyPr>
          <a:lstStyle/>
          <a:p>
            <a:pPr algn="ctr"/>
            <a:r>
              <a:rPr lang="en-CA" sz="1400" dirty="0" smtClean="0">
                <a:solidFill>
                  <a:schemeClr val="tx2"/>
                </a:solidFill>
              </a:rPr>
              <a:t>Human Translation</a:t>
            </a:r>
            <a:endParaRPr lang="en-CA" sz="1400" dirty="0">
              <a:solidFill>
                <a:schemeClr val="tx2"/>
              </a:solidFill>
            </a:endParaRPr>
          </a:p>
        </p:txBody>
      </p:sp>
      <p:sp>
        <p:nvSpPr>
          <p:cNvPr id="47" name="TextBox 46"/>
          <p:cNvSpPr txBox="1"/>
          <p:nvPr/>
        </p:nvSpPr>
        <p:spPr>
          <a:xfrm>
            <a:off x="4214810" y="5500702"/>
            <a:ext cx="2857520" cy="584775"/>
          </a:xfrm>
          <a:prstGeom prst="rect">
            <a:avLst/>
          </a:prstGeom>
          <a:noFill/>
          <a:ln w="19050">
            <a:solidFill>
              <a:schemeClr val="accent6"/>
            </a:solidFill>
          </a:ln>
        </p:spPr>
        <p:txBody>
          <a:bodyPr wrap="square" rtlCol="0">
            <a:spAutoFit/>
          </a:bodyPr>
          <a:lstStyle/>
          <a:p>
            <a:pPr algn="ctr"/>
            <a:r>
              <a:rPr lang="en-CA" sz="1600" dirty="0" smtClean="0">
                <a:solidFill>
                  <a:schemeClr val="tx2"/>
                </a:solidFill>
              </a:rPr>
              <a:t>Huge Cost Savings From </a:t>
            </a:r>
            <a:r>
              <a:rPr lang="en-CA" sz="1600" u="sng" dirty="0" smtClean="0">
                <a:solidFill>
                  <a:schemeClr val="tx2"/>
                </a:solidFill>
              </a:rPr>
              <a:t>Only</a:t>
            </a:r>
            <a:r>
              <a:rPr lang="en-CA" sz="1600" dirty="0" smtClean="0">
                <a:solidFill>
                  <a:schemeClr val="tx2"/>
                </a:solidFill>
              </a:rPr>
              <a:t> </a:t>
            </a:r>
          </a:p>
          <a:p>
            <a:pPr algn="ctr"/>
            <a:r>
              <a:rPr lang="en-CA" sz="1600" dirty="0" smtClean="0">
                <a:solidFill>
                  <a:schemeClr val="tx2"/>
                </a:solidFill>
              </a:rPr>
              <a:t>Requiring Post Editing</a:t>
            </a:r>
          </a:p>
        </p:txBody>
      </p:sp>
      <p:grpSp>
        <p:nvGrpSpPr>
          <p:cNvPr id="8" name="Group 71"/>
          <p:cNvGrpSpPr/>
          <p:nvPr/>
        </p:nvGrpSpPr>
        <p:grpSpPr>
          <a:xfrm>
            <a:off x="857224" y="3893441"/>
            <a:ext cx="6000792" cy="642754"/>
            <a:chOff x="857224" y="3893441"/>
            <a:chExt cx="6000792" cy="642754"/>
          </a:xfrm>
        </p:grpSpPr>
        <p:grpSp>
          <p:nvGrpSpPr>
            <p:cNvPr id="9" name="Group 70"/>
            <p:cNvGrpSpPr/>
            <p:nvPr/>
          </p:nvGrpSpPr>
          <p:grpSpPr>
            <a:xfrm>
              <a:off x="857224" y="3893441"/>
              <a:ext cx="6000792" cy="285752"/>
              <a:chOff x="857224" y="3893441"/>
              <a:chExt cx="6000792" cy="285752"/>
            </a:xfrm>
          </p:grpSpPr>
          <p:cxnSp>
            <p:nvCxnSpPr>
              <p:cNvPr id="56" name="Straight Connector 55"/>
              <p:cNvCxnSpPr/>
              <p:nvPr/>
            </p:nvCxnSpPr>
            <p:spPr>
              <a:xfrm>
                <a:off x="857224" y="4179193"/>
                <a:ext cx="60007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714348" y="4036317"/>
                <a:ext cx="28575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5400000">
                <a:off x="6715140" y="4036317"/>
                <a:ext cx="285752" cy="0"/>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60" name="Straight Arrow Connector 59"/>
            <p:cNvCxnSpPr/>
            <p:nvPr/>
          </p:nvCxnSpPr>
          <p:spPr>
            <a:xfrm rot="5400000">
              <a:off x="2953376" y="4356806"/>
              <a:ext cx="357190" cy="1588"/>
            </a:xfrm>
            <a:prstGeom prst="straightConnector1">
              <a:avLst/>
            </a:prstGeom>
            <a:ln w="15875">
              <a:solidFill>
                <a:schemeClr val="tx2"/>
              </a:solidFill>
              <a:tailEnd type="arrow"/>
            </a:ln>
          </p:spPr>
          <p:style>
            <a:lnRef idx="1">
              <a:schemeClr val="accent1"/>
            </a:lnRef>
            <a:fillRef idx="0">
              <a:schemeClr val="accent1"/>
            </a:fillRef>
            <a:effectRef idx="0">
              <a:schemeClr val="accent1"/>
            </a:effectRef>
            <a:fontRef idx="minor">
              <a:schemeClr val="tx1"/>
            </a:fontRef>
          </p:style>
        </p:cxnSp>
      </p:grpSp>
      <p:sp>
        <p:nvSpPr>
          <p:cNvPr id="62" name="TextBox 61"/>
          <p:cNvSpPr txBox="1"/>
          <p:nvPr/>
        </p:nvSpPr>
        <p:spPr>
          <a:xfrm>
            <a:off x="1285852" y="1142984"/>
            <a:ext cx="6572296" cy="400110"/>
          </a:xfrm>
          <a:prstGeom prst="rect">
            <a:avLst/>
          </a:prstGeom>
          <a:noFill/>
        </p:spPr>
        <p:txBody>
          <a:bodyPr wrap="square" rtlCol="0">
            <a:spAutoFit/>
          </a:bodyPr>
          <a:lstStyle/>
          <a:p>
            <a:pPr algn="ctr"/>
            <a:r>
              <a:rPr lang="en-CA" sz="2000" dirty="0" smtClean="0">
                <a:solidFill>
                  <a:schemeClr val="tx2"/>
                </a:solidFill>
                <a:latin typeface="Verdana" pitchFamily="34" charset="0"/>
                <a:ea typeface="Verdana" pitchFamily="34" charset="0"/>
                <a:cs typeface="Verdana" pitchFamily="34" charset="0"/>
              </a:rPr>
              <a:t>The Next Generation Translation Process</a:t>
            </a:r>
            <a:endParaRPr lang="en-CA" sz="2000" dirty="0">
              <a:solidFill>
                <a:schemeClr val="tx2"/>
              </a:solidFill>
              <a:latin typeface="Verdana" pitchFamily="34" charset="0"/>
              <a:ea typeface="Verdana" pitchFamily="34" charset="0"/>
              <a:cs typeface="Verdana" pitchFamily="34" charset="0"/>
            </a:endParaRPr>
          </a:p>
        </p:txBody>
      </p:sp>
      <p:sp>
        <p:nvSpPr>
          <p:cNvPr id="31" name="Rounded Rectangle 30"/>
          <p:cNvSpPr/>
          <p:nvPr/>
        </p:nvSpPr>
        <p:spPr>
          <a:xfrm>
            <a:off x="142844" y="3006992"/>
            <a:ext cx="1428760" cy="857256"/>
          </a:xfrm>
          <a:prstGeom prst="roundRect">
            <a:avLst/>
          </a:prstGeom>
          <a:solidFill>
            <a:schemeClr val="tx2"/>
          </a:solidFill>
          <a:ln>
            <a:prstDash val="solid"/>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300" b="1" dirty="0" smtClean="0">
                <a:solidFill>
                  <a:schemeClr val="accent6"/>
                </a:solidFill>
              </a:rPr>
              <a:t>TEXTBASE</a:t>
            </a:r>
            <a:br>
              <a:rPr lang="en-CA" sz="1300" b="1" dirty="0" smtClean="0">
                <a:solidFill>
                  <a:schemeClr val="accent6"/>
                </a:solidFill>
              </a:rPr>
            </a:br>
            <a:r>
              <a:rPr lang="en-CA" sz="1300" b="1" dirty="0" smtClean="0">
                <a:solidFill>
                  <a:schemeClr val="accent6"/>
                </a:solidFill>
              </a:rPr>
              <a:t>TM</a:t>
            </a:r>
          </a:p>
          <a:p>
            <a:pPr algn="ctr"/>
            <a:r>
              <a:rPr lang="en-CA" sz="1300" b="1" dirty="0" smtClean="0">
                <a:solidFill>
                  <a:schemeClr val="accent6"/>
                </a:solidFill>
              </a:rPr>
              <a:t>(segments)</a:t>
            </a:r>
            <a:endParaRPr lang="en-CA" sz="1300" b="1" dirty="0">
              <a:solidFill>
                <a:schemeClr val="accent6"/>
              </a:solidFill>
            </a:endParaRPr>
          </a:p>
        </p:txBody>
      </p:sp>
      <p:grpSp>
        <p:nvGrpSpPr>
          <p:cNvPr id="10" name="Group 66"/>
          <p:cNvGrpSpPr/>
          <p:nvPr/>
        </p:nvGrpSpPr>
        <p:grpSpPr>
          <a:xfrm>
            <a:off x="3132607" y="3006804"/>
            <a:ext cx="1429893" cy="857256"/>
            <a:chOff x="3132607" y="3006804"/>
            <a:chExt cx="1429893" cy="857256"/>
          </a:xfrm>
        </p:grpSpPr>
        <p:sp>
          <p:nvSpPr>
            <p:cNvPr id="42" name="Rounded Rectangle 41"/>
            <p:cNvSpPr/>
            <p:nvPr/>
          </p:nvSpPr>
          <p:spPr>
            <a:xfrm>
              <a:off x="3133740" y="3006804"/>
              <a:ext cx="1428760" cy="857256"/>
            </a:xfrm>
            <a:prstGeom prst="roundRect">
              <a:avLst/>
            </a:prstGeom>
            <a:solidFill>
              <a:schemeClr val="tx2"/>
            </a:solidFill>
            <a:ln>
              <a:prstDash val="solid"/>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200" dirty="0"/>
            </a:p>
          </p:txBody>
        </p:sp>
        <p:sp>
          <p:nvSpPr>
            <p:cNvPr id="33" name="TextBox 32"/>
            <p:cNvSpPr txBox="1"/>
            <p:nvPr/>
          </p:nvSpPr>
          <p:spPr>
            <a:xfrm>
              <a:off x="3132607" y="3078242"/>
              <a:ext cx="1428760" cy="692497"/>
            </a:xfrm>
            <a:prstGeom prst="rect">
              <a:avLst/>
            </a:prstGeom>
            <a:noFill/>
          </p:spPr>
          <p:txBody>
            <a:bodyPr wrap="square" rtlCol="0">
              <a:spAutoFit/>
            </a:bodyPr>
            <a:lstStyle/>
            <a:p>
              <a:pPr algn="ctr"/>
              <a:r>
                <a:rPr lang="en-CA" sz="1300" b="1" dirty="0" smtClean="0">
                  <a:solidFill>
                    <a:schemeClr val="accent6"/>
                  </a:solidFill>
                </a:rPr>
                <a:t>Word Align</a:t>
              </a:r>
            </a:p>
            <a:p>
              <a:pPr algn="ctr"/>
              <a:r>
                <a:rPr lang="en-CA" sz="1300" b="1" dirty="0" smtClean="0">
                  <a:solidFill>
                    <a:schemeClr val="accent6"/>
                  </a:solidFill>
                </a:rPr>
                <a:t>ALTM</a:t>
              </a:r>
            </a:p>
            <a:p>
              <a:pPr algn="ctr"/>
              <a:r>
                <a:rPr lang="en-CA" sz="1300" b="1" dirty="0" smtClean="0">
                  <a:solidFill>
                    <a:schemeClr val="accent6"/>
                  </a:solidFill>
                </a:rPr>
                <a:t>(sub-segments)</a:t>
              </a:r>
              <a:endParaRPr lang="en-CA" sz="1300" b="1" dirty="0">
                <a:solidFill>
                  <a:schemeClr val="accent6"/>
                </a:solidFill>
              </a:endParaRPr>
            </a:p>
          </p:txBody>
        </p:sp>
      </p:grpSp>
      <p:sp>
        <p:nvSpPr>
          <p:cNvPr id="52" name="TextBox 51"/>
          <p:cNvSpPr txBox="1"/>
          <p:nvPr/>
        </p:nvSpPr>
        <p:spPr>
          <a:xfrm>
            <a:off x="428596" y="5500702"/>
            <a:ext cx="3429024" cy="584775"/>
          </a:xfrm>
          <a:prstGeom prst="rect">
            <a:avLst/>
          </a:prstGeom>
          <a:noFill/>
          <a:ln w="19050">
            <a:solidFill>
              <a:schemeClr val="accent6"/>
            </a:solidFill>
          </a:ln>
        </p:spPr>
        <p:txBody>
          <a:bodyPr wrap="square" rtlCol="0">
            <a:spAutoFit/>
          </a:bodyPr>
          <a:lstStyle/>
          <a:p>
            <a:pPr algn="ctr"/>
            <a:r>
              <a:rPr lang="en-CA" sz="1600" dirty="0" smtClean="0">
                <a:solidFill>
                  <a:schemeClr val="tx2"/>
                </a:solidFill>
              </a:rPr>
              <a:t>Large Cost Savings From Sub-Segment Repetition and Expansive TermBase(s)</a:t>
            </a:r>
          </a:p>
        </p:txBody>
      </p:sp>
      <p:cxnSp>
        <p:nvCxnSpPr>
          <p:cNvPr id="55" name="Straight Arrow Connector 54"/>
          <p:cNvCxnSpPr/>
          <p:nvPr/>
        </p:nvCxnSpPr>
        <p:spPr>
          <a:xfrm rot="5400000">
            <a:off x="2965439" y="5321313"/>
            <a:ext cx="357190" cy="1588"/>
          </a:xfrm>
          <a:prstGeom prst="straightConnector1">
            <a:avLst/>
          </a:prstGeom>
          <a:ln w="15875">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57" name="Flowchart: Magnetic Disk 56"/>
          <p:cNvSpPr/>
          <p:nvPr/>
        </p:nvSpPr>
        <p:spPr>
          <a:xfrm>
            <a:off x="5715008" y="4429132"/>
            <a:ext cx="1571636" cy="773943"/>
          </a:xfrm>
          <a:prstGeom prst="flowChartMagneticDisk">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58" name="TextBox 57"/>
          <p:cNvSpPr txBox="1"/>
          <p:nvPr/>
        </p:nvSpPr>
        <p:spPr>
          <a:xfrm>
            <a:off x="5715008" y="4714884"/>
            <a:ext cx="1643074" cy="307777"/>
          </a:xfrm>
          <a:prstGeom prst="rect">
            <a:avLst/>
          </a:prstGeom>
          <a:noFill/>
        </p:spPr>
        <p:txBody>
          <a:bodyPr wrap="square" rtlCol="0">
            <a:spAutoFit/>
          </a:bodyPr>
          <a:lstStyle/>
          <a:p>
            <a:pPr algn="ctr"/>
            <a:r>
              <a:rPr lang="en-CA" sz="1400" dirty="0" smtClean="0">
                <a:solidFill>
                  <a:schemeClr val="tx2"/>
                </a:solidFill>
              </a:rPr>
              <a:t>Human Post-Editing</a:t>
            </a:r>
            <a:endParaRPr lang="en-CA" sz="1400" dirty="0">
              <a:solidFill>
                <a:schemeClr val="tx2"/>
              </a:solidFill>
            </a:endParaRPr>
          </a:p>
        </p:txBody>
      </p:sp>
      <p:cxnSp>
        <p:nvCxnSpPr>
          <p:cNvPr id="59" name="Straight Arrow Connector 58"/>
          <p:cNvCxnSpPr/>
          <p:nvPr/>
        </p:nvCxnSpPr>
        <p:spPr>
          <a:xfrm rot="5400000">
            <a:off x="7822430" y="4107660"/>
            <a:ext cx="500066" cy="2"/>
          </a:xfrm>
          <a:prstGeom prst="straightConnector1">
            <a:avLst/>
          </a:prstGeom>
          <a:ln w="15875">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rot="5400000">
            <a:off x="7966099" y="5392751"/>
            <a:ext cx="357190" cy="1588"/>
          </a:xfrm>
          <a:prstGeom prst="straightConnector1">
            <a:avLst/>
          </a:prstGeom>
          <a:ln w="15875">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44" name="Flowchart: Decision 43"/>
          <p:cNvSpPr/>
          <p:nvPr/>
        </p:nvSpPr>
        <p:spPr>
          <a:xfrm>
            <a:off x="7572396" y="4214818"/>
            <a:ext cx="1071570" cy="1000132"/>
          </a:xfrm>
          <a:prstGeom prst="flowChartDecisi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900" dirty="0" smtClean="0">
                <a:solidFill>
                  <a:schemeClr val="tx2">
                    <a:lumMod val="60000"/>
                    <a:lumOff val="40000"/>
                  </a:schemeClr>
                </a:solidFill>
              </a:rPr>
              <a:t>Good</a:t>
            </a:r>
          </a:p>
          <a:p>
            <a:pPr algn="ctr"/>
            <a:r>
              <a:rPr lang="en-CA" sz="900" dirty="0" smtClean="0">
                <a:solidFill>
                  <a:schemeClr val="tx2">
                    <a:lumMod val="60000"/>
                    <a:lumOff val="40000"/>
                  </a:schemeClr>
                </a:solidFill>
              </a:rPr>
              <a:t>Enough</a:t>
            </a:r>
            <a:endParaRPr lang="en-CA" sz="900" dirty="0">
              <a:solidFill>
                <a:schemeClr val="tx2">
                  <a:lumMod val="60000"/>
                  <a:lumOff val="40000"/>
                </a:schemeClr>
              </a:solidFill>
            </a:endParaRPr>
          </a:p>
        </p:txBody>
      </p:sp>
      <p:cxnSp>
        <p:nvCxnSpPr>
          <p:cNvPr id="49" name="Straight Arrow Connector 48"/>
          <p:cNvCxnSpPr>
            <a:stCxn id="57" idx="3"/>
          </p:cNvCxnSpPr>
          <p:nvPr/>
        </p:nvCxnSpPr>
        <p:spPr>
          <a:xfrm rot="16200000" flipH="1">
            <a:off x="6352012" y="5351888"/>
            <a:ext cx="297629" cy="1"/>
          </a:xfrm>
          <a:prstGeom prst="straightConnector1">
            <a:avLst/>
          </a:prstGeom>
          <a:ln w="15875">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stCxn id="44" idx="1"/>
          </p:cNvCxnSpPr>
          <p:nvPr/>
        </p:nvCxnSpPr>
        <p:spPr>
          <a:xfrm rot="10800000" flipV="1">
            <a:off x="7286644" y="4714884"/>
            <a:ext cx="285752" cy="14"/>
          </a:xfrm>
          <a:prstGeom prst="straightConnector1">
            <a:avLst/>
          </a:prstGeom>
          <a:ln w="15875">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82" name="TextBox 81"/>
          <p:cNvSpPr txBox="1"/>
          <p:nvPr/>
        </p:nvSpPr>
        <p:spPr>
          <a:xfrm>
            <a:off x="7215206" y="5572140"/>
            <a:ext cx="1928794" cy="338554"/>
          </a:xfrm>
          <a:prstGeom prst="rect">
            <a:avLst/>
          </a:prstGeom>
          <a:noFill/>
          <a:ln w="19050">
            <a:solidFill>
              <a:schemeClr val="accent6"/>
            </a:solidFill>
          </a:ln>
        </p:spPr>
        <p:txBody>
          <a:bodyPr wrap="square" rtlCol="0">
            <a:spAutoFit/>
          </a:bodyPr>
          <a:lstStyle/>
          <a:p>
            <a:pPr algn="ctr"/>
            <a:r>
              <a:rPr lang="en-CA" sz="1600" dirty="0" smtClean="0">
                <a:solidFill>
                  <a:schemeClr val="tx2"/>
                </a:solidFill>
              </a:rPr>
              <a:t>100% Cost Savings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5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5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6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4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50"/>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43" grpId="0" animBg="1"/>
      <p:bldP spid="45" grpId="0" animBg="1"/>
      <p:bldP spid="46" grpId="0"/>
      <p:bldP spid="47" grpId="0" animBg="1"/>
      <p:bldP spid="31" grpId="0" animBg="1"/>
      <p:bldP spid="52" grpId="0" animBg="1"/>
      <p:bldP spid="57" grpId="0" animBg="1"/>
      <p:bldP spid="58" grpId="0"/>
      <p:bldP spid="8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normAutofit/>
          </a:bodyPr>
          <a:lstStyle/>
          <a:p>
            <a:pPr algn="ctr">
              <a:buNone/>
            </a:pPr>
            <a:r>
              <a:rPr lang="en-US" sz="2800" dirty="0" smtClean="0"/>
              <a:t>It’s all about having the best pieces in the puzzle!</a:t>
            </a:r>
          </a:p>
          <a:p>
            <a:pPr marL="1139825" lvl="1" indent="-742950">
              <a:buFont typeface="+mj-lt"/>
              <a:buAutoNum type="arabicPeriod"/>
            </a:pPr>
            <a:r>
              <a:rPr lang="en-US" dirty="0" smtClean="0"/>
              <a:t>Create large pools of assets</a:t>
            </a:r>
          </a:p>
          <a:p>
            <a:pPr marL="2286000" lvl="2" indent="-742950"/>
            <a:r>
              <a:rPr lang="en-US" dirty="0" smtClean="0"/>
              <a:t>Your own assets</a:t>
            </a:r>
          </a:p>
          <a:p>
            <a:pPr marL="2286000" lvl="2" indent="-742950"/>
            <a:r>
              <a:rPr lang="en-US" dirty="0" smtClean="0"/>
              <a:t>Other’s assets</a:t>
            </a:r>
          </a:p>
          <a:p>
            <a:pPr marL="1139825" lvl="1" indent="-742950">
              <a:buFont typeface="+mj-lt"/>
              <a:buAutoNum type="arabicPeriod"/>
            </a:pPr>
            <a:r>
              <a:rPr lang="en-US" dirty="0" smtClean="0"/>
              <a:t>Standardize terminology</a:t>
            </a:r>
          </a:p>
          <a:p>
            <a:pPr marL="1139825" lvl="1" indent="-742950">
              <a:buFont typeface="+mj-lt"/>
              <a:buAutoNum type="arabicPeriod"/>
            </a:pPr>
            <a:r>
              <a:rPr lang="en-US" dirty="0" smtClean="0"/>
              <a:t>Recycle from approved assets</a:t>
            </a:r>
          </a:p>
          <a:p>
            <a:pPr marL="1139825" lvl="1" indent="-742950">
              <a:buFont typeface="+mj-lt"/>
              <a:buAutoNum type="arabicPeriod"/>
            </a:pPr>
            <a:r>
              <a:rPr lang="en-US" dirty="0" smtClean="0"/>
              <a:t>Get RBMT involved</a:t>
            </a:r>
          </a:p>
          <a:p>
            <a:pPr marL="2286000" lvl="2" indent="-742950"/>
            <a:r>
              <a:rPr lang="en-US" dirty="0" smtClean="0"/>
              <a:t>Pre-feeding domain-specific terminology</a:t>
            </a:r>
          </a:p>
          <a:p>
            <a:pPr marL="1139825" lvl="1" indent="-742950">
              <a:buFont typeface="+mj-lt"/>
              <a:buAutoNum type="arabicPeriod"/>
            </a:pPr>
            <a:r>
              <a:rPr lang="en-US" dirty="0" smtClean="0"/>
              <a:t>Get SBMT involved</a:t>
            </a:r>
          </a:p>
          <a:p>
            <a:pPr marL="2286000" lvl="2" indent="-742950"/>
            <a:r>
              <a:rPr lang="en-US" dirty="0" smtClean="0"/>
              <a:t>Automated post edition</a:t>
            </a:r>
          </a:p>
          <a:p>
            <a:pPr marL="1139825" lvl="1" indent="-742950">
              <a:buFont typeface="+mj-lt"/>
              <a:buAutoNum type="arabicPeriod"/>
            </a:pPr>
            <a:r>
              <a:rPr lang="en-US" dirty="0" smtClean="0"/>
              <a:t>Human post editing if required</a:t>
            </a:r>
          </a:p>
          <a:p>
            <a:pPr marL="1139825" lvl="1" indent="-742950"/>
            <a:endParaRPr lang="en-US" dirty="0" smtClean="0"/>
          </a:p>
        </p:txBody>
      </p:sp>
      <p:sp>
        <p:nvSpPr>
          <p:cNvPr id="3" name="Text Placeholder 2"/>
          <p:cNvSpPr>
            <a:spLocks noGrp="1"/>
          </p:cNvSpPr>
          <p:nvPr>
            <p:ph type="body" sz="quarter" idx="12"/>
          </p:nvPr>
        </p:nvSpPr>
        <p:spPr/>
        <p:txBody>
          <a:bodyPr/>
          <a:lstStyle/>
          <a:p>
            <a:r>
              <a:rPr lang="en-US" dirty="0" smtClean="0"/>
              <a:t>Converging technologies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869</TotalTime>
  <Words>1073</Words>
  <Application>Microsoft Office PowerPoint</Application>
  <PresentationFormat>On-screen Show (4:3)</PresentationFormat>
  <Paragraphs>168</Paragraphs>
  <Slides>7</Slides>
  <Notes>3</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Adam Mills</dc:creator>
  <cp:lastModifiedBy>dan</cp:lastModifiedBy>
  <cp:revision>149</cp:revision>
  <dcterms:created xsi:type="dcterms:W3CDTF">2009-07-16T15:28:39Z</dcterms:created>
  <dcterms:modified xsi:type="dcterms:W3CDTF">2009-08-27T21:30:45Z</dcterms:modified>
</cp:coreProperties>
</file>