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824" r:id="rId2"/>
    <p:sldId id="2786" r:id="rId3"/>
    <p:sldId id="2826" r:id="rId4"/>
    <p:sldId id="2825" r:id="rId5"/>
    <p:sldId id="2827" r:id="rId6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13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259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39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519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5649" algn="l" defTabSz="914259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2780" algn="l" defTabSz="914259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199908" algn="l" defTabSz="914259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039" algn="l" defTabSz="914259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FFCC99"/>
    <a:srgbClr val="FF9933"/>
    <a:srgbClr val="CCFF99"/>
    <a:srgbClr val="000066"/>
    <a:srgbClr val="996600"/>
    <a:srgbClr val="4D6997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86" autoAdjust="0"/>
    <p:restoredTop sz="97371" autoAdjust="0"/>
  </p:normalViewPr>
  <p:slideViewPr>
    <p:cSldViewPr>
      <p:cViewPr>
        <p:scale>
          <a:sx n="130" d="100"/>
          <a:sy n="130" d="100"/>
        </p:scale>
        <p:origin x="120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82" y="-7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6865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96" tIns="48297" rIns="96596" bIns="48297" numCol="1" anchor="t" anchorCtr="0" compatLnSpc="1">
            <a:prstTxWarp prst="textNoShape">
              <a:avLst/>
            </a:prstTxWarp>
          </a:bodyPr>
          <a:lstStyle>
            <a:lvl1pPr defTabSz="96445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6551" y="1"/>
            <a:ext cx="316865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96" tIns="48297" rIns="96596" bIns="48297" numCol="1" anchor="t" anchorCtr="0" compatLnSpc="1">
            <a:prstTxWarp prst="textNoShape">
              <a:avLst/>
            </a:prstTxWarp>
          </a:bodyPr>
          <a:lstStyle>
            <a:lvl1pPr algn="r" defTabSz="96445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65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6"/>
            <a:ext cx="316865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96" tIns="48297" rIns="96596" bIns="48297" numCol="1" anchor="b" anchorCtr="0" compatLnSpc="1">
            <a:prstTxWarp prst="textNoShape">
              <a:avLst/>
            </a:prstTxWarp>
          </a:bodyPr>
          <a:lstStyle>
            <a:lvl1pPr defTabSz="96445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65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6551" y="9121776"/>
            <a:ext cx="316865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96" tIns="48297" rIns="96596" bIns="48297" numCol="1" anchor="b" anchorCtr="0" compatLnSpc="1">
            <a:prstTxWarp prst="textNoShape">
              <a:avLst/>
            </a:prstTxWarp>
          </a:bodyPr>
          <a:lstStyle>
            <a:lvl1pPr algn="r" defTabSz="964451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D098A0DF-783C-49D9-9260-6806A799FD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2790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6865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96" tIns="48297" rIns="96596" bIns="48297" numCol="1" anchor="t" anchorCtr="0" compatLnSpc="1">
            <a:prstTxWarp prst="textNoShape">
              <a:avLst/>
            </a:prstTxWarp>
          </a:bodyPr>
          <a:lstStyle>
            <a:lvl1pPr defTabSz="964451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4" y="1"/>
            <a:ext cx="316865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96" tIns="48297" rIns="96596" bIns="48297" numCol="1" anchor="t" anchorCtr="0" compatLnSpc="1">
            <a:prstTxWarp prst="textNoShape">
              <a:avLst/>
            </a:prstTxWarp>
          </a:bodyPr>
          <a:lstStyle>
            <a:lvl1pPr algn="r" defTabSz="964451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7425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59301"/>
            <a:ext cx="5853113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96" tIns="48297" rIns="96596" bIns="482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9"/>
            <a:ext cx="316865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96" tIns="48297" rIns="96596" bIns="48297" numCol="1" anchor="b" anchorCtr="0" compatLnSpc="1">
            <a:prstTxWarp prst="textNoShape">
              <a:avLst/>
            </a:prstTxWarp>
          </a:bodyPr>
          <a:lstStyle>
            <a:lvl1pPr defTabSz="964451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4" y="9120189"/>
            <a:ext cx="316865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96" tIns="48297" rIns="96596" bIns="48297" numCol="1" anchor="b" anchorCtr="0" compatLnSpc="1">
            <a:prstTxWarp prst="textNoShape">
              <a:avLst/>
            </a:prstTxWarp>
          </a:bodyPr>
          <a:lstStyle>
            <a:lvl1pPr algn="r" defTabSz="964451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A0D86A14-AC1F-4C9A-8DDE-CE6B11F31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3587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13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25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39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51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5649" algn="l" defTabSz="91425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0" algn="l" defTabSz="91425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08" algn="l" defTabSz="91425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39" algn="l" defTabSz="91425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1" y="1371600"/>
            <a:ext cx="6477000" cy="1752600"/>
          </a:xfrm>
        </p:spPr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1" y="3733800"/>
            <a:ext cx="6477000" cy="19812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Bla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374752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109706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14300"/>
            <a:ext cx="86868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066800"/>
            <a:ext cx="8458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7" r:id="rId3"/>
    <p:sldLayoutId id="2147483658" r:id="rId4"/>
    <p:sldLayoutId id="2147483659" r:id="rId5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baseline="0">
          <a:solidFill>
            <a:schemeClr val="bg1"/>
          </a:solidFill>
          <a:latin typeface="Gill Sans"/>
          <a:ea typeface="+mj-ea"/>
          <a:cs typeface="Gill San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Black" pitchFamily="34" charset="0"/>
        </a:defRPr>
      </a:lvl5pPr>
      <a:lvl6pPr marL="457130" algn="l" rtl="0" fontAlgn="base">
        <a:spcBef>
          <a:spcPct val="0"/>
        </a:spcBef>
        <a:spcAft>
          <a:spcPct val="0"/>
        </a:spcAft>
        <a:defRPr sz="3200">
          <a:solidFill>
            <a:srgbClr val="663300"/>
          </a:solidFill>
          <a:latin typeface="Arial Black" pitchFamily="34" charset="0"/>
        </a:defRPr>
      </a:lvl6pPr>
      <a:lvl7pPr marL="914259" algn="l" rtl="0" fontAlgn="base">
        <a:spcBef>
          <a:spcPct val="0"/>
        </a:spcBef>
        <a:spcAft>
          <a:spcPct val="0"/>
        </a:spcAft>
        <a:defRPr sz="3200">
          <a:solidFill>
            <a:srgbClr val="663300"/>
          </a:solidFill>
          <a:latin typeface="Arial Black" pitchFamily="34" charset="0"/>
        </a:defRPr>
      </a:lvl7pPr>
      <a:lvl8pPr marL="1371390" algn="l" rtl="0" fontAlgn="base">
        <a:spcBef>
          <a:spcPct val="0"/>
        </a:spcBef>
        <a:spcAft>
          <a:spcPct val="0"/>
        </a:spcAft>
        <a:defRPr sz="3200">
          <a:solidFill>
            <a:srgbClr val="663300"/>
          </a:solidFill>
          <a:latin typeface="Arial Black" pitchFamily="34" charset="0"/>
        </a:defRPr>
      </a:lvl8pPr>
      <a:lvl9pPr marL="1828519" algn="l" rtl="0" fontAlgn="base">
        <a:spcBef>
          <a:spcPct val="0"/>
        </a:spcBef>
        <a:spcAft>
          <a:spcPct val="0"/>
        </a:spcAft>
        <a:defRPr sz="3200">
          <a:solidFill>
            <a:srgbClr val="663300"/>
          </a:solidFill>
          <a:latin typeface="Arial Black" pitchFamily="34" charset="0"/>
        </a:defRPr>
      </a:lvl9pPr>
    </p:titleStyle>
    <p:bodyStyle>
      <a:lvl1pPr marL="342848" indent="-342848" algn="l" rtl="0" eaLnBrk="0" fontAlgn="base" hangingPunct="0">
        <a:spcBef>
          <a:spcPct val="25000"/>
        </a:spcBef>
        <a:spcAft>
          <a:spcPct val="25000"/>
        </a:spcAft>
        <a:buClr>
          <a:srgbClr val="5675A9"/>
        </a:buClr>
        <a:buSzPct val="75000"/>
        <a:buFont typeface="Wingdings" charset="2"/>
        <a:buChar char="¢"/>
        <a:defRPr sz="2400" baseline="0">
          <a:solidFill>
            <a:schemeClr val="bg1"/>
          </a:solidFill>
          <a:latin typeface="Gill Sans"/>
          <a:ea typeface="+mn-ea"/>
          <a:cs typeface="Gill Sans"/>
        </a:defRPr>
      </a:lvl1pPr>
      <a:lvl2pPr marL="742836" indent="-285707" algn="l" rtl="0" eaLnBrk="0" fontAlgn="base" hangingPunct="0">
        <a:spcBef>
          <a:spcPct val="10000"/>
        </a:spcBef>
        <a:spcAft>
          <a:spcPct val="10000"/>
        </a:spcAft>
        <a:buClr>
          <a:srgbClr val="5675A9"/>
        </a:buClr>
        <a:buSzPct val="75000"/>
        <a:buFont typeface="Wingdings" charset="2"/>
        <a:buChar char="l"/>
        <a:defRPr sz="2000" baseline="0">
          <a:solidFill>
            <a:schemeClr val="bg1"/>
          </a:solidFill>
          <a:latin typeface="Gill Sans"/>
          <a:cs typeface="Gill Sans"/>
        </a:defRPr>
      </a:lvl2pPr>
      <a:lvl3pPr marL="1142824" indent="-228564" algn="l" rtl="0" eaLnBrk="0" fontAlgn="base" hangingPunct="0">
        <a:spcBef>
          <a:spcPct val="20000"/>
        </a:spcBef>
        <a:spcAft>
          <a:spcPct val="0"/>
        </a:spcAft>
        <a:buClr>
          <a:srgbClr val="5675A9"/>
        </a:buClr>
        <a:buChar char="•"/>
        <a:defRPr sz="1800" baseline="0">
          <a:solidFill>
            <a:schemeClr val="bg1"/>
          </a:solidFill>
          <a:latin typeface="Gill Sans"/>
          <a:cs typeface="Gill Sans"/>
        </a:defRPr>
      </a:lvl3pPr>
      <a:lvl4pPr marL="1599954" indent="-228564" algn="l" rtl="0" eaLnBrk="0" fontAlgn="base" hangingPunct="0">
        <a:spcBef>
          <a:spcPct val="20000"/>
        </a:spcBef>
        <a:spcAft>
          <a:spcPct val="0"/>
        </a:spcAft>
        <a:buClr>
          <a:srgbClr val="5675A9"/>
        </a:buClr>
        <a:buChar char="•"/>
        <a:defRPr sz="1600" baseline="0">
          <a:solidFill>
            <a:schemeClr val="bg1"/>
          </a:solidFill>
          <a:latin typeface="Gill Sans"/>
          <a:cs typeface="Gill Sans"/>
        </a:defRPr>
      </a:lvl4pPr>
      <a:lvl5pPr marL="2057085" indent="-228564" algn="l" rtl="0" eaLnBrk="0" fontAlgn="base" hangingPunct="0">
        <a:spcBef>
          <a:spcPct val="20000"/>
        </a:spcBef>
        <a:spcAft>
          <a:spcPct val="0"/>
        </a:spcAft>
        <a:buClr>
          <a:srgbClr val="5675A9"/>
        </a:buClr>
        <a:buChar char="•"/>
        <a:defRPr sz="1600" baseline="0">
          <a:solidFill>
            <a:schemeClr val="bg1"/>
          </a:solidFill>
          <a:latin typeface="Gill Sans"/>
          <a:cs typeface="Gill Sans"/>
        </a:defRPr>
      </a:lvl5pPr>
      <a:lvl6pPr marL="2514215" indent="-228564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2"/>
          </a:solidFill>
          <a:latin typeface="+mn-lt"/>
        </a:defRPr>
      </a:lvl6pPr>
      <a:lvl7pPr marL="2971344" indent="-228564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2"/>
          </a:solidFill>
          <a:latin typeface="+mn-lt"/>
        </a:defRPr>
      </a:lvl7pPr>
      <a:lvl8pPr marL="3428475" indent="-228564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2"/>
          </a:solidFill>
          <a:latin typeface="+mn-lt"/>
        </a:defRPr>
      </a:lvl8pPr>
      <a:lvl9pPr marL="3885603" indent="-228564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5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4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8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15A573E-80BE-D34A-9B43-B7809B59E9D8}"/>
              </a:ext>
            </a:extLst>
          </p:cNvPr>
          <p:cNvSpPr txBox="1"/>
          <p:nvPr/>
        </p:nvSpPr>
        <p:spPr>
          <a:xfrm>
            <a:off x="3841026" y="4800600"/>
            <a:ext cx="149297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0" dirty="0">
                <a:solidFill>
                  <a:schemeClr val="accent6">
                    <a:lumMod val="50000"/>
                  </a:schemeClr>
                </a:solidFill>
                <a:latin typeface="Gill Sans"/>
                <a:cs typeface="Gill Sans"/>
              </a:rPr>
              <a:t>Ranked List</a:t>
            </a:r>
          </a:p>
        </p:txBody>
      </p:sp>
      <p:pic>
        <p:nvPicPr>
          <p:cNvPr id="168" name="Picture 167">
            <a:extLst>
              <a:ext uri="{FF2B5EF4-FFF2-40B4-BE49-F238E27FC236}">
                <a16:creationId xmlns:a16="http://schemas.microsoft.com/office/drawing/2014/main" id="{54E452B3-5D35-6243-A0B9-368C6CB85D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134" y="3592510"/>
            <a:ext cx="1271731" cy="127173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01C2934-53C0-CC7E-F11E-2999EB0B54CB}"/>
              </a:ext>
            </a:extLst>
          </p:cNvPr>
          <p:cNvSpPr txBox="1"/>
          <p:nvPr/>
        </p:nvSpPr>
        <p:spPr>
          <a:xfrm>
            <a:off x="1143000" y="109554"/>
            <a:ext cx="144780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chemeClr val="accent6">
                    <a:lumMod val="50000"/>
                  </a:schemeClr>
                </a:solidFill>
                <a:latin typeface="Gill Sans"/>
                <a:cs typeface="Gill Sans"/>
              </a:rPr>
              <a:t>“Documents”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34F73F-3897-92B9-3E63-3E43634E57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448108"/>
            <a:ext cx="1271731" cy="12717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A73814D-2F6C-809F-BEEF-AA9A6EFD6D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609600"/>
            <a:ext cx="990600" cy="9906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0F4F8B1-F765-A3CB-829C-E7FBCA4A6022}"/>
              </a:ext>
            </a:extLst>
          </p:cNvPr>
          <p:cNvSpPr txBox="1"/>
          <p:nvPr/>
        </p:nvSpPr>
        <p:spPr>
          <a:xfrm>
            <a:off x="6477000" y="412999"/>
            <a:ext cx="144780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chemeClr val="accent6">
                    <a:lumMod val="50000"/>
                  </a:schemeClr>
                </a:solidFill>
                <a:latin typeface="Gill Sans"/>
                <a:cs typeface="Gill Sans"/>
              </a:rPr>
              <a:t>Query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D0E9657-7102-3C74-63AE-4B1F9E00958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632" y="1524001"/>
            <a:ext cx="1752600" cy="17526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F178D8E-0D30-46B5-7C60-6AA4DF82BF7E}"/>
              </a:ext>
            </a:extLst>
          </p:cNvPr>
          <p:cNvSpPr/>
          <p:nvPr/>
        </p:nvSpPr>
        <p:spPr bwMode="auto">
          <a:xfrm>
            <a:off x="2906713" y="682935"/>
            <a:ext cx="1543367" cy="556558"/>
          </a:xfrm>
          <a:prstGeom prst="rect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6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b="0" dirty="0">
                <a:solidFill>
                  <a:schemeClr val="bg1"/>
                </a:solidFill>
                <a:latin typeface="Gill Sans"/>
                <a:cs typeface="Gill Sans"/>
              </a:rPr>
              <a:t>Doc Encoder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153C17E-A850-AB63-F692-82183C85690A}"/>
              </a:ext>
            </a:extLst>
          </p:cNvPr>
          <p:cNvGrpSpPr/>
          <p:nvPr/>
        </p:nvGrpSpPr>
        <p:grpSpPr>
          <a:xfrm>
            <a:off x="2743200" y="1612375"/>
            <a:ext cx="1827850" cy="846318"/>
            <a:chOff x="1946617" y="2611051"/>
            <a:chExt cx="1827850" cy="846318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4E4AED94-EE9D-495E-62F7-606B5280FA1F}"/>
                </a:ext>
              </a:extLst>
            </p:cNvPr>
            <p:cNvGrpSpPr/>
            <p:nvPr/>
          </p:nvGrpSpPr>
          <p:grpSpPr>
            <a:xfrm>
              <a:off x="1946617" y="2611051"/>
              <a:ext cx="1523050" cy="541518"/>
              <a:chOff x="2819400" y="2747257"/>
              <a:chExt cx="1523050" cy="541518"/>
            </a:xfrm>
          </p:grpSpPr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85AE8FE5-04B0-6D17-1D28-46B65D2B98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19400" y="2747258"/>
                <a:ext cx="541517" cy="541517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E44F72D7-5E6F-B69D-B089-94F28AABD0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800000">
                <a:off x="3800933" y="2747257"/>
                <a:ext cx="541517" cy="541517"/>
              </a:xfrm>
              <a:prstGeom prst="rect">
                <a:avLst/>
              </a:prstGeom>
            </p:spPr>
          </p:pic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A98E5165-F73E-4635-1571-4A16F907EE0F}"/>
                  </a:ext>
                </a:extLst>
              </p:cNvPr>
              <p:cNvGrpSpPr/>
              <p:nvPr/>
            </p:nvGrpSpPr>
            <p:grpSpPr>
              <a:xfrm>
                <a:off x="3397024" y="2986515"/>
                <a:ext cx="367802" cy="63002"/>
                <a:chOff x="3442198" y="2984998"/>
                <a:chExt cx="367802" cy="63002"/>
              </a:xfrm>
            </p:grpSpPr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6A303703-74DD-C82B-0CAB-84592C2B0706}"/>
                    </a:ext>
                  </a:extLst>
                </p:cNvPr>
                <p:cNvSpPr/>
                <p:nvPr/>
              </p:nvSpPr>
              <p:spPr bwMode="auto">
                <a:xfrm>
                  <a:off x="34421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35" name="Oval 34">
                  <a:extLst>
                    <a:ext uri="{FF2B5EF4-FFF2-40B4-BE49-F238E27FC236}">
                      <a16:creationId xmlns:a16="http://schemas.microsoft.com/office/drawing/2014/main" id="{192CB486-FAC3-243A-5940-08E63860AE21}"/>
                    </a:ext>
                  </a:extLst>
                </p:cNvPr>
                <p:cNvSpPr/>
                <p:nvPr/>
              </p:nvSpPr>
              <p:spPr bwMode="auto">
                <a:xfrm>
                  <a:off x="35945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36" name="Oval 35">
                  <a:extLst>
                    <a:ext uri="{FF2B5EF4-FFF2-40B4-BE49-F238E27FC236}">
                      <a16:creationId xmlns:a16="http://schemas.microsoft.com/office/drawing/2014/main" id="{A45A6826-CBD1-3932-1FF1-835CC9E13EF6}"/>
                    </a:ext>
                  </a:extLst>
                </p:cNvPr>
                <p:cNvSpPr/>
                <p:nvPr/>
              </p:nvSpPr>
              <p:spPr bwMode="auto">
                <a:xfrm>
                  <a:off x="37469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046E941-B55F-D2EA-BD68-A865F048AC28}"/>
                </a:ext>
              </a:extLst>
            </p:cNvPr>
            <p:cNvGrpSpPr/>
            <p:nvPr/>
          </p:nvGrpSpPr>
          <p:grpSpPr>
            <a:xfrm>
              <a:off x="2099017" y="2763451"/>
              <a:ext cx="1523050" cy="541518"/>
              <a:chOff x="2819400" y="2747257"/>
              <a:chExt cx="1523050" cy="541518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6ED9962-67A9-4A44-96A2-31E24BE8F1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19400" y="2747258"/>
                <a:ext cx="541517" cy="541517"/>
              </a:xfrm>
              <a:prstGeom prst="rect">
                <a:avLst/>
              </a:prstGeom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575DBEED-31D6-693C-1AA7-B458FF5F0A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800000">
                <a:off x="3800933" y="2747257"/>
                <a:ext cx="541517" cy="541517"/>
              </a:xfrm>
              <a:prstGeom prst="rect">
                <a:avLst/>
              </a:prstGeom>
            </p:spPr>
          </p:pic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3FC97875-392B-E634-FA10-B148C418BD18}"/>
                  </a:ext>
                </a:extLst>
              </p:cNvPr>
              <p:cNvGrpSpPr/>
              <p:nvPr/>
            </p:nvGrpSpPr>
            <p:grpSpPr>
              <a:xfrm>
                <a:off x="3397024" y="2986515"/>
                <a:ext cx="367802" cy="63002"/>
                <a:chOff x="3442198" y="2984998"/>
                <a:chExt cx="367802" cy="63002"/>
              </a:xfrm>
            </p:grpSpPr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6108C485-DBB5-0080-7C01-0EF9EBA31698}"/>
                    </a:ext>
                  </a:extLst>
                </p:cNvPr>
                <p:cNvSpPr/>
                <p:nvPr/>
              </p:nvSpPr>
              <p:spPr bwMode="auto">
                <a:xfrm>
                  <a:off x="34421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503A630E-D307-7B5F-BF0E-4C23A3050C1C}"/>
                    </a:ext>
                  </a:extLst>
                </p:cNvPr>
                <p:cNvSpPr/>
                <p:nvPr/>
              </p:nvSpPr>
              <p:spPr bwMode="auto">
                <a:xfrm>
                  <a:off x="35945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2060B19B-CA73-D0A4-4761-424435A12D46}"/>
                    </a:ext>
                  </a:extLst>
                </p:cNvPr>
                <p:cNvSpPr/>
                <p:nvPr/>
              </p:nvSpPr>
              <p:spPr bwMode="auto">
                <a:xfrm>
                  <a:off x="37469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6290CF4-FF6C-3B45-A9DA-301BAF403CF8}"/>
                </a:ext>
              </a:extLst>
            </p:cNvPr>
            <p:cNvGrpSpPr/>
            <p:nvPr/>
          </p:nvGrpSpPr>
          <p:grpSpPr>
            <a:xfrm>
              <a:off x="2251417" y="2915851"/>
              <a:ext cx="1523050" cy="541518"/>
              <a:chOff x="2819400" y="2747257"/>
              <a:chExt cx="1523050" cy="541518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A5DCB5A0-7BEF-C7A5-00F2-4BBD471F7D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19400" y="2747258"/>
                <a:ext cx="541517" cy="541517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03041C6B-7F12-5693-699C-3E99AFA2E5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800000">
                <a:off x="3800933" y="2747257"/>
                <a:ext cx="541517" cy="541517"/>
              </a:xfrm>
              <a:prstGeom prst="rect">
                <a:avLst/>
              </a:prstGeom>
            </p:spPr>
          </p:pic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4AA9587F-27C5-C733-91DC-79379E91B4C6}"/>
                  </a:ext>
                </a:extLst>
              </p:cNvPr>
              <p:cNvGrpSpPr/>
              <p:nvPr/>
            </p:nvGrpSpPr>
            <p:grpSpPr>
              <a:xfrm>
                <a:off x="3397024" y="2986515"/>
                <a:ext cx="367802" cy="63002"/>
                <a:chOff x="3442198" y="2984998"/>
                <a:chExt cx="367802" cy="63002"/>
              </a:xfrm>
            </p:grpSpPr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30AA5DBE-6276-60D4-0207-AB2C1C54E572}"/>
                    </a:ext>
                  </a:extLst>
                </p:cNvPr>
                <p:cNvSpPr/>
                <p:nvPr/>
              </p:nvSpPr>
              <p:spPr bwMode="auto">
                <a:xfrm>
                  <a:off x="34421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3B7B1D8E-18D7-3C42-499A-69CE3F3D37A9}"/>
                    </a:ext>
                  </a:extLst>
                </p:cNvPr>
                <p:cNvSpPr/>
                <p:nvPr/>
              </p:nvSpPr>
              <p:spPr bwMode="auto">
                <a:xfrm>
                  <a:off x="35945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CC6FA165-54C7-FEBB-3FA5-655E997D4C5B}"/>
                    </a:ext>
                  </a:extLst>
                </p:cNvPr>
                <p:cNvSpPr/>
                <p:nvPr/>
              </p:nvSpPr>
              <p:spPr bwMode="auto">
                <a:xfrm>
                  <a:off x="37469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</p:grp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87053947-1841-E552-7C8D-526B3E83DD48}"/>
              </a:ext>
            </a:extLst>
          </p:cNvPr>
          <p:cNvSpPr/>
          <p:nvPr/>
        </p:nvSpPr>
        <p:spPr bwMode="auto">
          <a:xfrm>
            <a:off x="4705033" y="682935"/>
            <a:ext cx="1543367" cy="556558"/>
          </a:xfrm>
          <a:prstGeom prst="rect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6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b="0" dirty="0">
                <a:solidFill>
                  <a:schemeClr val="bg1"/>
                </a:solidFill>
                <a:latin typeface="Gill Sans"/>
                <a:cs typeface="Gill Sans"/>
              </a:rPr>
              <a:t>Query Encoder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3A0B0DB-A94E-A1CE-DA86-82BF1E50A896}"/>
              </a:ext>
            </a:extLst>
          </p:cNvPr>
          <p:cNvGrpSpPr/>
          <p:nvPr/>
        </p:nvGrpSpPr>
        <p:grpSpPr>
          <a:xfrm>
            <a:off x="4725350" y="1637006"/>
            <a:ext cx="1523050" cy="541518"/>
            <a:chOff x="4877275" y="2899657"/>
            <a:chExt cx="1523050" cy="541518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A330D002-A738-816C-1120-8C2E0AAD72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538" t="41538" r="12308" b="12308"/>
            <a:stretch/>
          </p:blipFill>
          <p:spPr>
            <a:xfrm>
              <a:off x="5934190" y="3200400"/>
              <a:ext cx="161810" cy="161810"/>
            </a:xfrm>
            <a:prstGeom prst="rect">
              <a:avLst/>
            </a:prstGeom>
          </p:spPr>
        </p:pic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4BE7B6AC-9910-9A0E-CA13-A63B31413E54}"/>
                </a:ext>
              </a:extLst>
            </p:cNvPr>
            <p:cNvGrpSpPr/>
            <p:nvPr/>
          </p:nvGrpSpPr>
          <p:grpSpPr>
            <a:xfrm>
              <a:off x="4877275" y="2899657"/>
              <a:ext cx="1523050" cy="541518"/>
              <a:chOff x="2819400" y="2747257"/>
              <a:chExt cx="1523050" cy="541518"/>
            </a:xfrm>
          </p:grpSpPr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EEE16EAA-A19A-58DB-7F2B-53F53F1184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19400" y="2747258"/>
                <a:ext cx="541517" cy="541517"/>
              </a:xfrm>
              <a:prstGeom prst="rect">
                <a:avLst/>
              </a:prstGeom>
            </p:spPr>
          </p:pic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D314233E-1AB2-B58C-8B0E-D5DD4C1C5E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800000">
                <a:off x="3800933" y="2747257"/>
                <a:ext cx="541517" cy="541517"/>
              </a:xfrm>
              <a:prstGeom prst="rect">
                <a:avLst/>
              </a:prstGeom>
            </p:spPr>
          </p:pic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69B2766A-A53A-BE75-900F-861D9D2C36C1}"/>
                  </a:ext>
                </a:extLst>
              </p:cNvPr>
              <p:cNvGrpSpPr/>
              <p:nvPr/>
            </p:nvGrpSpPr>
            <p:grpSpPr>
              <a:xfrm>
                <a:off x="3397024" y="2986515"/>
                <a:ext cx="367802" cy="63002"/>
                <a:chOff x="3442198" y="2984998"/>
                <a:chExt cx="367802" cy="63002"/>
              </a:xfrm>
            </p:grpSpPr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62339909-DD35-B2AC-1DBA-169E0DD708DE}"/>
                    </a:ext>
                  </a:extLst>
                </p:cNvPr>
                <p:cNvSpPr/>
                <p:nvPr/>
              </p:nvSpPr>
              <p:spPr bwMode="auto">
                <a:xfrm>
                  <a:off x="34421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8992DBFC-57AE-5003-9509-BFD93B6F35BF}"/>
                    </a:ext>
                  </a:extLst>
                </p:cNvPr>
                <p:cNvSpPr/>
                <p:nvPr/>
              </p:nvSpPr>
              <p:spPr bwMode="auto">
                <a:xfrm>
                  <a:off x="35945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5CB29D36-E865-7E67-1418-E4C31059CE26}"/>
                    </a:ext>
                  </a:extLst>
                </p:cNvPr>
                <p:cNvSpPr/>
                <p:nvPr/>
              </p:nvSpPr>
              <p:spPr bwMode="auto">
                <a:xfrm>
                  <a:off x="37469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</p:grp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220D5EC2-2B4A-E6B2-00E8-CCB527329A32}"/>
              </a:ext>
            </a:extLst>
          </p:cNvPr>
          <p:cNvSpPr/>
          <p:nvPr/>
        </p:nvSpPr>
        <p:spPr bwMode="auto">
          <a:xfrm>
            <a:off x="3803904" y="2514600"/>
            <a:ext cx="1545336" cy="55655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b="0" dirty="0">
                <a:solidFill>
                  <a:schemeClr val="bg1"/>
                </a:solidFill>
                <a:latin typeface="Gill Sans"/>
                <a:cs typeface="Gill Sans"/>
              </a:rPr>
              <a:t>Top-</a:t>
            </a:r>
            <a:r>
              <a:rPr lang="en-US" sz="1400" b="0" i="1" dirty="0">
                <a:solidFill>
                  <a:schemeClr val="bg1"/>
                </a:solidFill>
                <a:latin typeface="Gill Sans"/>
                <a:cs typeface="Gill Sans"/>
              </a:rPr>
              <a:t>k</a:t>
            </a:r>
            <a:r>
              <a:rPr lang="en-US" sz="1400" b="0" dirty="0">
                <a:solidFill>
                  <a:schemeClr val="bg1"/>
                </a:solidFill>
                <a:latin typeface="Gill Sans"/>
                <a:cs typeface="Gill Sans"/>
              </a:rPr>
              <a:t> Retrieval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Down Arrow 48">
            <a:extLst>
              <a:ext uri="{FF2B5EF4-FFF2-40B4-BE49-F238E27FC236}">
                <a16:creationId xmlns:a16="http://schemas.microsoft.com/office/drawing/2014/main" id="{7C638B65-ADDE-890C-1984-27DFE30BA84C}"/>
              </a:ext>
            </a:extLst>
          </p:cNvPr>
          <p:cNvSpPr/>
          <p:nvPr/>
        </p:nvSpPr>
        <p:spPr bwMode="auto">
          <a:xfrm rot="1800000" flipH="1">
            <a:off x="4974646" y="2129885"/>
            <a:ext cx="425346" cy="50535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own Arrow 2">
            <a:extLst>
              <a:ext uri="{FF2B5EF4-FFF2-40B4-BE49-F238E27FC236}">
                <a16:creationId xmlns:a16="http://schemas.microsoft.com/office/drawing/2014/main" id="{9DC60A20-221D-0708-8881-0AB8DFD4451C}"/>
              </a:ext>
            </a:extLst>
          </p:cNvPr>
          <p:cNvSpPr/>
          <p:nvPr/>
        </p:nvSpPr>
        <p:spPr bwMode="auto">
          <a:xfrm rot="16200000">
            <a:off x="2508883" y="721998"/>
            <a:ext cx="425346" cy="50535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B939818D-9C45-34A2-B1E2-3B3A5ACFBDA0}"/>
              </a:ext>
            </a:extLst>
          </p:cNvPr>
          <p:cNvSpPr/>
          <p:nvPr/>
        </p:nvSpPr>
        <p:spPr bwMode="auto">
          <a:xfrm rot="5400000">
            <a:off x="6212203" y="721997"/>
            <a:ext cx="425346" cy="50535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3CE86CA9-AC66-7071-1924-A690B5BCA485}"/>
              </a:ext>
            </a:extLst>
          </p:cNvPr>
          <p:cNvSpPr/>
          <p:nvPr/>
        </p:nvSpPr>
        <p:spPr bwMode="auto">
          <a:xfrm>
            <a:off x="4361688" y="2999848"/>
            <a:ext cx="425346" cy="50535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Down Arrow 50">
            <a:extLst>
              <a:ext uri="{FF2B5EF4-FFF2-40B4-BE49-F238E27FC236}">
                <a16:creationId xmlns:a16="http://schemas.microsoft.com/office/drawing/2014/main" id="{82B3F72B-F949-2D6B-2301-A343AF35B2F4}"/>
              </a:ext>
            </a:extLst>
          </p:cNvPr>
          <p:cNvSpPr/>
          <p:nvPr/>
        </p:nvSpPr>
        <p:spPr bwMode="auto">
          <a:xfrm>
            <a:off x="3460854" y="1163293"/>
            <a:ext cx="425346" cy="50535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Down Arrow 51">
            <a:extLst>
              <a:ext uri="{FF2B5EF4-FFF2-40B4-BE49-F238E27FC236}">
                <a16:creationId xmlns:a16="http://schemas.microsoft.com/office/drawing/2014/main" id="{B81771DF-78A9-876A-A27E-4062D707574A}"/>
              </a:ext>
            </a:extLst>
          </p:cNvPr>
          <p:cNvSpPr/>
          <p:nvPr/>
        </p:nvSpPr>
        <p:spPr bwMode="auto">
          <a:xfrm>
            <a:off x="5257800" y="1163293"/>
            <a:ext cx="425346" cy="50535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47987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>
            <a:extLst>
              <a:ext uri="{FF2B5EF4-FFF2-40B4-BE49-F238E27FC236}">
                <a16:creationId xmlns:a16="http://schemas.microsoft.com/office/drawing/2014/main" id="{40055271-8590-CE84-D7D6-7E1370C4FBC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632" y="1524001"/>
            <a:ext cx="1752600" cy="17526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E079FAB-85CD-A036-9E42-48136285BD34}"/>
              </a:ext>
            </a:extLst>
          </p:cNvPr>
          <p:cNvSpPr/>
          <p:nvPr/>
        </p:nvSpPr>
        <p:spPr bwMode="auto">
          <a:xfrm>
            <a:off x="2906713" y="682935"/>
            <a:ext cx="1543367" cy="55655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b="0" dirty="0">
                <a:solidFill>
                  <a:schemeClr val="bg1"/>
                </a:solidFill>
                <a:latin typeface="Gill Sans"/>
                <a:cs typeface="Gill Sans"/>
              </a:rPr>
              <a:t>BM25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11D779B-BA1B-D8B7-70CC-B8AE38BFD9D4}"/>
              </a:ext>
            </a:extLst>
          </p:cNvPr>
          <p:cNvGrpSpPr/>
          <p:nvPr/>
        </p:nvGrpSpPr>
        <p:grpSpPr>
          <a:xfrm>
            <a:off x="2743200" y="1612375"/>
            <a:ext cx="1827850" cy="846318"/>
            <a:chOff x="1946617" y="2611051"/>
            <a:chExt cx="1827850" cy="84631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CD193C0-7208-F576-40C3-E3B1D910BFBC}"/>
                </a:ext>
              </a:extLst>
            </p:cNvPr>
            <p:cNvGrpSpPr/>
            <p:nvPr/>
          </p:nvGrpSpPr>
          <p:grpSpPr>
            <a:xfrm>
              <a:off x="1946617" y="2611051"/>
              <a:ext cx="1523050" cy="541518"/>
              <a:chOff x="2819400" y="2747257"/>
              <a:chExt cx="1523050" cy="541518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AA0B5A6B-50EC-EE1E-1468-3296206AE0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19400" y="2747258"/>
                <a:ext cx="541517" cy="541517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C487E27E-50D3-AE17-4C20-0309FC38D3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800000">
                <a:off x="3800933" y="2747257"/>
                <a:ext cx="541517" cy="541517"/>
              </a:xfrm>
              <a:prstGeom prst="rect">
                <a:avLst/>
              </a:prstGeom>
            </p:spPr>
          </p:pic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AC7F472E-4E3F-6C1A-16AB-0F0A6728370B}"/>
                  </a:ext>
                </a:extLst>
              </p:cNvPr>
              <p:cNvGrpSpPr/>
              <p:nvPr/>
            </p:nvGrpSpPr>
            <p:grpSpPr>
              <a:xfrm>
                <a:off x="3397024" y="2986515"/>
                <a:ext cx="367802" cy="63002"/>
                <a:chOff x="3442198" y="2984998"/>
                <a:chExt cx="367802" cy="63002"/>
              </a:xfrm>
            </p:grpSpPr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EBAAAF29-6985-7DC3-582F-A689FE435264}"/>
                    </a:ext>
                  </a:extLst>
                </p:cNvPr>
                <p:cNvSpPr/>
                <p:nvPr/>
              </p:nvSpPr>
              <p:spPr bwMode="auto">
                <a:xfrm>
                  <a:off x="34421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FFBD5B14-FCBD-14B3-E476-3BEC9F84D2B0}"/>
                    </a:ext>
                  </a:extLst>
                </p:cNvPr>
                <p:cNvSpPr/>
                <p:nvPr/>
              </p:nvSpPr>
              <p:spPr bwMode="auto">
                <a:xfrm>
                  <a:off x="35945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32" name="Oval 31">
                  <a:extLst>
                    <a:ext uri="{FF2B5EF4-FFF2-40B4-BE49-F238E27FC236}">
                      <a16:creationId xmlns:a16="http://schemas.microsoft.com/office/drawing/2014/main" id="{16347E49-C60F-DEC8-C513-D4E6DBBD5C7D}"/>
                    </a:ext>
                  </a:extLst>
                </p:cNvPr>
                <p:cNvSpPr/>
                <p:nvPr/>
              </p:nvSpPr>
              <p:spPr bwMode="auto">
                <a:xfrm>
                  <a:off x="37469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397E79EA-9C7C-1599-6D6E-08574CF72878}"/>
                </a:ext>
              </a:extLst>
            </p:cNvPr>
            <p:cNvGrpSpPr/>
            <p:nvPr/>
          </p:nvGrpSpPr>
          <p:grpSpPr>
            <a:xfrm>
              <a:off x="2099017" y="2763451"/>
              <a:ext cx="1523050" cy="541518"/>
              <a:chOff x="2819400" y="2747257"/>
              <a:chExt cx="1523050" cy="541518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69B71040-8A8B-DEF5-332C-9989585CB5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19400" y="2747258"/>
                <a:ext cx="541517" cy="541517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4DA98914-0B18-ACFC-9957-BAEF3FDF9B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800000">
                <a:off x="3800933" y="2747257"/>
                <a:ext cx="541517" cy="541517"/>
              </a:xfrm>
              <a:prstGeom prst="rect">
                <a:avLst/>
              </a:prstGeom>
            </p:spPr>
          </p:pic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3567E670-D9F6-8C7B-F0C8-E71FF879B3D2}"/>
                  </a:ext>
                </a:extLst>
              </p:cNvPr>
              <p:cNvGrpSpPr/>
              <p:nvPr/>
            </p:nvGrpSpPr>
            <p:grpSpPr>
              <a:xfrm>
                <a:off x="3397024" y="2986515"/>
                <a:ext cx="367802" cy="63002"/>
                <a:chOff x="3442198" y="2984998"/>
                <a:chExt cx="367802" cy="63002"/>
              </a:xfrm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82313AA9-828D-7B71-0C57-0FBA9A2D24DE}"/>
                    </a:ext>
                  </a:extLst>
                </p:cNvPr>
                <p:cNvSpPr/>
                <p:nvPr/>
              </p:nvSpPr>
              <p:spPr bwMode="auto">
                <a:xfrm>
                  <a:off x="34421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CB70D033-D1CB-C22B-460C-2E2233AD6BD2}"/>
                    </a:ext>
                  </a:extLst>
                </p:cNvPr>
                <p:cNvSpPr/>
                <p:nvPr/>
              </p:nvSpPr>
              <p:spPr bwMode="auto">
                <a:xfrm>
                  <a:off x="35945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5A027C28-8977-8D66-554E-B9008411A257}"/>
                    </a:ext>
                  </a:extLst>
                </p:cNvPr>
                <p:cNvSpPr/>
                <p:nvPr/>
              </p:nvSpPr>
              <p:spPr bwMode="auto">
                <a:xfrm>
                  <a:off x="37469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E927205-D688-CD37-8693-633BE54CC88B}"/>
                </a:ext>
              </a:extLst>
            </p:cNvPr>
            <p:cNvGrpSpPr/>
            <p:nvPr/>
          </p:nvGrpSpPr>
          <p:grpSpPr>
            <a:xfrm>
              <a:off x="2251417" y="2915851"/>
              <a:ext cx="1523050" cy="541518"/>
              <a:chOff x="2819400" y="2747257"/>
              <a:chExt cx="1523050" cy="541518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9F29A39F-0EFB-7AEB-2729-E65767B195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19400" y="2747258"/>
                <a:ext cx="541517" cy="541517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E023A10A-6904-DA83-65D6-AAEF659CB1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800000">
                <a:off x="3800933" y="2747257"/>
                <a:ext cx="541517" cy="541517"/>
              </a:xfrm>
              <a:prstGeom prst="rect">
                <a:avLst/>
              </a:prstGeom>
            </p:spPr>
          </p:pic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C8AF5F4B-9A25-F26A-58F0-4A70D5B61107}"/>
                  </a:ext>
                </a:extLst>
              </p:cNvPr>
              <p:cNvGrpSpPr/>
              <p:nvPr/>
            </p:nvGrpSpPr>
            <p:grpSpPr>
              <a:xfrm>
                <a:off x="3397024" y="2986515"/>
                <a:ext cx="367802" cy="63002"/>
                <a:chOff x="3442198" y="2984998"/>
                <a:chExt cx="367802" cy="63002"/>
              </a:xfrm>
            </p:grpSpPr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id="{EEF0C016-CF2B-B8AC-1951-6CE95EAA7AA2}"/>
                    </a:ext>
                  </a:extLst>
                </p:cNvPr>
                <p:cNvSpPr/>
                <p:nvPr/>
              </p:nvSpPr>
              <p:spPr bwMode="auto">
                <a:xfrm>
                  <a:off x="34421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9" name="Oval 18">
                  <a:extLst>
                    <a:ext uri="{FF2B5EF4-FFF2-40B4-BE49-F238E27FC236}">
                      <a16:creationId xmlns:a16="http://schemas.microsoft.com/office/drawing/2014/main" id="{E0609502-4C76-E3D8-05D8-245C972B5035}"/>
                    </a:ext>
                  </a:extLst>
                </p:cNvPr>
                <p:cNvSpPr/>
                <p:nvPr/>
              </p:nvSpPr>
              <p:spPr bwMode="auto">
                <a:xfrm>
                  <a:off x="35945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EDC3963F-FC54-8EC8-EDF0-2D4CCF6EC36C}"/>
                    </a:ext>
                  </a:extLst>
                </p:cNvPr>
                <p:cNvSpPr/>
                <p:nvPr/>
              </p:nvSpPr>
              <p:spPr bwMode="auto">
                <a:xfrm>
                  <a:off x="37469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</p:grp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0638F6E9-4478-C4FE-0087-6C019400D2F6}"/>
              </a:ext>
            </a:extLst>
          </p:cNvPr>
          <p:cNvSpPr/>
          <p:nvPr/>
        </p:nvSpPr>
        <p:spPr bwMode="auto">
          <a:xfrm>
            <a:off x="4705033" y="682935"/>
            <a:ext cx="1543367" cy="55655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b="0" dirty="0">
                <a:solidFill>
                  <a:schemeClr val="bg1"/>
                </a:solidFill>
                <a:latin typeface="Gill Sans"/>
                <a:cs typeface="Gill Sans"/>
              </a:rPr>
              <a:t>Multi-hot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8B0C853-5247-8C17-E6CE-3FE5283E1876}"/>
              </a:ext>
            </a:extLst>
          </p:cNvPr>
          <p:cNvGrpSpPr/>
          <p:nvPr/>
        </p:nvGrpSpPr>
        <p:grpSpPr>
          <a:xfrm>
            <a:off x="4725350" y="1637006"/>
            <a:ext cx="1523050" cy="541518"/>
            <a:chOff x="4877275" y="2899657"/>
            <a:chExt cx="1523050" cy="541518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47A26D7B-D538-BE35-26A0-67BD9FABD1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538" t="41538" r="12308" b="12308"/>
            <a:stretch/>
          </p:blipFill>
          <p:spPr>
            <a:xfrm>
              <a:off x="5934190" y="3200400"/>
              <a:ext cx="161810" cy="161810"/>
            </a:xfrm>
            <a:prstGeom prst="rect">
              <a:avLst/>
            </a:prstGeom>
          </p:spPr>
        </p:pic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007DE89-1F0E-A6DA-3E3C-1C836D72BEC9}"/>
                </a:ext>
              </a:extLst>
            </p:cNvPr>
            <p:cNvGrpSpPr/>
            <p:nvPr/>
          </p:nvGrpSpPr>
          <p:grpSpPr>
            <a:xfrm>
              <a:off x="4877275" y="2899657"/>
              <a:ext cx="1523050" cy="541518"/>
              <a:chOff x="2819400" y="2747257"/>
              <a:chExt cx="1523050" cy="541518"/>
            </a:xfrm>
          </p:grpSpPr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EB4A34DA-AE30-1266-EE4F-725CAD5762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19400" y="2747258"/>
                <a:ext cx="541517" cy="541517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7B0CB570-D32E-C1BE-196A-8060B6AAF2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800000">
                <a:off x="3800933" y="2747257"/>
                <a:ext cx="541517" cy="541517"/>
              </a:xfrm>
              <a:prstGeom prst="rect">
                <a:avLst/>
              </a:prstGeom>
            </p:spPr>
          </p:pic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5227D46C-3FD5-6570-6AD9-CA753D2297E5}"/>
                  </a:ext>
                </a:extLst>
              </p:cNvPr>
              <p:cNvGrpSpPr/>
              <p:nvPr/>
            </p:nvGrpSpPr>
            <p:grpSpPr>
              <a:xfrm>
                <a:off x="3397024" y="2986515"/>
                <a:ext cx="367802" cy="63002"/>
                <a:chOff x="3442198" y="2984998"/>
                <a:chExt cx="367802" cy="63002"/>
              </a:xfrm>
            </p:grpSpPr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31AE6965-93C7-E8D5-52A1-5D05D0AEBAC7}"/>
                    </a:ext>
                  </a:extLst>
                </p:cNvPr>
                <p:cNvSpPr/>
                <p:nvPr/>
              </p:nvSpPr>
              <p:spPr bwMode="auto">
                <a:xfrm>
                  <a:off x="34421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FD839BEC-AED7-94C1-031C-ED89DE3D538B}"/>
                    </a:ext>
                  </a:extLst>
                </p:cNvPr>
                <p:cNvSpPr/>
                <p:nvPr/>
              </p:nvSpPr>
              <p:spPr bwMode="auto">
                <a:xfrm>
                  <a:off x="35945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846BD984-E34E-29DE-FFDA-9C89ED7F70C7}"/>
                    </a:ext>
                  </a:extLst>
                </p:cNvPr>
                <p:cNvSpPr/>
                <p:nvPr/>
              </p:nvSpPr>
              <p:spPr bwMode="auto">
                <a:xfrm>
                  <a:off x="37469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</p:grp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CFFA345B-E1C4-56FD-F12D-17AFE27EABCD}"/>
              </a:ext>
            </a:extLst>
          </p:cNvPr>
          <p:cNvSpPr/>
          <p:nvPr/>
        </p:nvSpPr>
        <p:spPr bwMode="auto">
          <a:xfrm>
            <a:off x="3803904" y="2514600"/>
            <a:ext cx="1545336" cy="55655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b="0" dirty="0">
                <a:solidFill>
                  <a:schemeClr val="bg1"/>
                </a:solidFill>
                <a:latin typeface="Gill Sans"/>
                <a:cs typeface="Gill Sans"/>
              </a:rPr>
              <a:t>Top-</a:t>
            </a:r>
            <a:r>
              <a:rPr lang="en-US" sz="1400" b="0" i="1" dirty="0">
                <a:solidFill>
                  <a:schemeClr val="bg1"/>
                </a:solidFill>
                <a:latin typeface="Gill Sans"/>
                <a:cs typeface="Gill Sans"/>
              </a:rPr>
              <a:t>k</a:t>
            </a:r>
            <a:r>
              <a:rPr lang="en-US" sz="1400" b="0" dirty="0">
                <a:solidFill>
                  <a:schemeClr val="bg1"/>
                </a:solidFill>
                <a:latin typeface="Gill Sans"/>
                <a:cs typeface="Gill Sans"/>
              </a:rPr>
              <a:t> Retrieval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7696E27-F633-A0EC-239B-4A2D522DFD35}"/>
              </a:ext>
            </a:extLst>
          </p:cNvPr>
          <p:cNvSpPr txBox="1"/>
          <p:nvPr/>
        </p:nvSpPr>
        <p:spPr>
          <a:xfrm>
            <a:off x="1143000" y="109554"/>
            <a:ext cx="144780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chemeClr val="accent6">
                    <a:lumMod val="50000"/>
                  </a:schemeClr>
                </a:solidFill>
                <a:latin typeface="Gill Sans"/>
                <a:cs typeface="Gill Sans"/>
              </a:rPr>
              <a:t>“Documents”</a:t>
            </a:r>
          </a:p>
        </p:txBody>
      </p:sp>
      <p:sp>
        <p:nvSpPr>
          <p:cNvPr id="60" name="Down Arrow 59">
            <a:extLst>
              <a:ext uri="{FF2B5EF4-FFF2-40B4-BE49-F238E27FC236}">
                <a16:creationId xmlns:a16="http://schemas.microsoft.com/office/drawing/2014/main" id="{158FDB02-42FD-92E9-F3A4-723731F00DB8}"/>
              </a:ext>
            </a:extLst>
          </p:cNvPr>
          <p:cNvSpPr/>
          <p:nvPr/>
        </p:nvSpPr>
        <p:spPr bwMode="auto">
          <a:xfrm rot="16200000">
            <a:off x="2508883" y="721998"/>
            <a:ext cx="425346" cy="50535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824F2B1E-52E7-B34C-869F-A27DF5D0E9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448108"/>
            <a:ext cx="1271731" cy="1271731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D7F8E39E-B5E7-9956-C8D3-C2AC773FC6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609600"/>
            <a:ext cx="990600" cy="990600"/>
          </a:xfrm>
          <a:prstGeom prst="rect">
            <a:avLst/>
          </a:prstGeom>
        </p:spPr>
      </p:pic>
      <p:sp>
        <p:nvSpPr>
          <p:cNvPr id="64" name="Down Arrow 63">
            <a:extLst>
              <a:ext uri="{FF2B5EF4-FFF2-40B4-BE49-F238E27FC236}">
                <a16:creationId xmlns:a16="http://schemas.microsoft.com/office/drawing/2014/main" id="{01A1DBB3-7166-266A-70C5-5B46BA365ABB}"/>
              </a:ext>
            </a:extLst>
          </p:cNvPr>
          <p:cNvSpPr/>
          <p:nvPr/>
        </p:nvSpPr>
        <p:spPr bwMode="auto">
          <a:xfrm rot="5400000">
            <a:off x="6212203" y="721997"/>
            <a:ext cx="425346" cy="50535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D094966-4215-1CAC-E014-B56E24228222}"/>
              </a:ext>
            </a:extLst>
          </p:cNvPr>
          <p:cNvSpPr txBox="1"/>
          <p:nvPr/>
        </p:nvSpPr>
        <p:spPr>
          <a:xfrm>
            <a:off x="6477000" y="412999"/>
            <a:ext cx="144780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chemeClr val="accent6">
                    <a:lumMod val="50000"/>
                  </a:schemeClr>
                </a:solidFill>
                <a:latin typeface="Gill Sans"/>
                <a:cs typeface="Gill Sans"/>
              </a:rPr>
              <a:t>Query</a:t>
            </a:r>
          </a:p>
        </p:txBody>
      </p:sp>
      <p:sp>
        <p:nvSpPr>
          <p:cNvPr id="49" name="Down Arrow 48">
            <a:extLst>
              <a:ext uri="{FF2B5EF4-FFF2-40B4-BE49-F238E27FC236}">
                <a16:creationId xmlns:a16="http://schemas.microsoft.com/office/drawing/2014/main" id="{CD6995C0-867D-1FC6-833A-C4D72CA6F9D7}"/>
              </a:ext>
            </a:extLst>
          </p:cNvPr>
          <p:cNvSpPr/>
          <p:nvPr/>
        </p:nvSpPr>
        <p:spPr bwMode="auto">
          <a:xfrm rot="1800000" flipH="1">
            <a:off x="4974646" y="2129885"/>
            <a:ext cx="425346" cy="50535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own Arrow 2">
            <a:extLst>
              <a:ext uri="{FF2B5EF4-FFF2-40B4-BE49-F238E27FC236}">
                <a16:creationId xmlns:a16="http://schemas.microsoft.com/office/drawing/2014/main" id="{81D06068-F55A-7C6D-A0EF-D24FCF7C84AA}"/>
              </a:ext>
            </a:extLst>
          </p:cNvPr>
          <p:cNvSpPr/>
          <p:nvPr/>
        </p:nvSpPr>
        <p:spPr bwMode="auto">
          <a:xfrm>
            <a:off x="3460854" y="1163293"/>
            <a:ext cx="425346" cy="50535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Down Arrow 3">
            <a:extLst>
              <a:ext uri="{FF2B5EF4-FFF2-40B4-BE49-F238E27FC236}">
                <a16:creationId xmlns:a16="http://schemas.microsoft.com/office/drawing/2014/main" id="{E6E48239-27A0-F6C0-8C6D-8F1BEDFA5B5C}"/>
              </a:ext>
            </a:extLst>
          </p:cNvPr>
          <p:cNvSpPr/>
          <p:nvPr/>
        </p:nvSpPr>
        <p:spPr bwMode="auto">
          <a:xfrm>
            <a:off x="5257800" y="1163293"/>
            <a:ext cx="425346" cy="50535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A6490CE2-830E-400D-9FE6-E991913E0F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134" y="3592510"/>
            <a:ext cx="1271731" cy="1271731"/>
          </a:xfrm>
          <a:prstGeom prst="rect">
            <a:avLst/>
          </a:prstGeom>
        </p:spPr>
      </p:pic>
      <p:sp>
        <p:nvSpPr>
          <p:cNvPr id="36" name="Down Arrow 35">
            <a:extLst>
              <a:ext uri="{FF2B5EF4-FFF2-40B4-BE49-F238E27FC236}">
                <a16:creationId xmlns:a16="http://schemas.microsoft.com/office/drawing/2014/main" id="{84540924-2790-79A2-F6B3-3168715ED67F}"/>
              </a:ext>
            </a:extLst>
          </p:cNvPr>
          <p:cNvSpPr/>
          <p:nvPr/>
        </p:nvSpPr>
        <p:spPr bwMode="auto">
          <a:xfrm>
            <a:off x="4361688" y="2999848"/>
            <a:ext cx="425346" cy="50535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0D56997-68B5-562C-7B2B-5C36C8B1AF54}"/>
              </a:ext>
            </a:extLst>
          </p:cNvPr>
          <p:cNvSpPr txBox="1"/>
          <p:nvPr/>
        </p:nvSpPr>
        <p:spPr>
          <a:xfrm>
            <a:off x="3841026" y="4800600"/>
            <a:ext cx="149297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0" dirty="0">
                <a:solidFill>
                  <a:schemeClr val="accent6">
                    <a:lumMod val="50000"/>
                  </a:schemeClr>
                </a:solidFill>
                <a:latin typeface="Gill Sans"/>
                <a:cs typeface="Gill Sans"/>
              </a:rPr>
              <a:t>Ranked List</a:t>
            </a:r>
          </a:p>
        </p:txBody>
      </p:sp>
    </p:spTree>
    <p:extLst>
      <p:ext uri="{BB962C8B-B14F-4D97-AF65-F5344CB8AC3E}">
        <p14:creationId xmlns:p14="http://schemas.microsoft.com/office/powerpoint/2010/main" val="425806570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0EC3437-F219-0616-628E-4626A61A1CEC}"/>
              </a:ext>
            </a:extLst>
          </p:cNvPr>
          <p:cNvSpPr/>
          <p:nvPr/>
        </p:nvSpPr>
        <p:spPr bwMode="auto">
          <a:xfrm>
            <a:off x="2831838" y="448108"/>
            <a:ext cx="1684467" cy="2750844"/>
          </a:xfrm>
          <a:prstGeom prst="rect">
            <a:avLst/>
          </a:prstGeom>
          <a:solidFill>
            <a:schemeClr val="accent3">
              <a:lumMod val="20000"/>
              <a:lumOff val="80000"/>
              <a:alpha val="95000"/>
            </a:schemeClr>
          </a:solidFill>
          <a:ln w="1905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40055271-8590-CE84-D7D6-7E1370C4FBC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632" y="1524001"/>
            <a:ext cx="1752600" cy="17526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E079FAB-85CD-A036-9E42-48136285BD34}"/>
              </a:ext>
            </a:extLst>
          </p:cNvPr>
          <p:cNvSpPr/>
          <p:nvPr/>
        </p:nvSpPr>
        <p:spPr bwMode="auto">
          <a:xfrm>
            <a:off x="2906713" y="682935"/>
            <a:ext cx="1543367" cy="55655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b="0" dirty="0">
                <a:solidFill>
                  <a:schemeClr val="bg1"/>
                </a:solidFill>
                <a:latin typeface="Gill Sans"/>
                <a:cs typeface="Gill Sans"/>
              </a:rPr>
              <a:t>BM25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11D779B-BA1B-D8B7-70CC-B8AE38BFD9D4}"/>
              </a:ext>
            </a:extLst>
          </p:cNvPr>
          <p:cNvGrpSpPr/>
          <p:nvPr/>
        </p:nvGrpSpPr>
        <p:grpSpPr>
          <a:xfrm>
            <a:off x="2743200" y="1612375"/>
            <a:ext cx="1827850" cy="846318"/>
            <a:chOff x="1946617" y="2611051"/>
            <a:chExt cx="1827850" cy="84631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CD193C0-7208-F576-40C3-E3B1D910BFBC}"/>
                </a:ext>
              </a:extLst>
            </p:cNvPr>
            <p:cNvGrpSpPr/>
            <p:nvPr/>
          </p:nvGrpSpPr>
          <p:grpSpPr>
            <a:xfrm>
              <a:off x="1946617" y="2611051"/>
              <a:ext cx="1523050" cy="541518"/>
              <a:chOff x="2819400" y="2747257"/>
              <a:chExt cx="1523050" cy="541518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AA0B5A6B-50EC-EE1E-1468-3296206AE0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19400" y="2747258"/>
                <a:ext cx="541517" cy="541517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C487E27E-50D3-AE17-4C20-0309FC38D3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800000">
                <a:off x="3800933" y="2747257"/>
                <a:ext cx="541517" cy="541517"/>
              </a:xfrm>
              <a:prstGeom prst="rect">
                <a:avLst/>
              </a:prstGeom>
            </p:spPr>
          </p:pic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AC7F472E-4E3F-6C1A-16AB-0F0A6728370B}"/>
                  </a:ext>
                </a:extLst>
              </p:cNvPr>
              <p:cNvGrpSpPr/>
              <p:nvPr/>
            </p:nvGrpSpPr>
            <p:grpSpPr>
              <a:xfrm>
                <a:off x="3397024" y="2986515"/>
                <a:ext cx="367802" cy="63002"/>
                <a:chOff x="3442198" y="2984998"/>
                <a:chExt cx="367802" cy="63002"/>
              </a:xfrm>
            </p:grpSpPr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EBAAAF29-6985-7DC3-582F-A689FE435264}"/>
                    </a:ext>
                  </a:extLst>
                </p:cNvPr>
                <p:cNvSpPr/>
                <p:nvPr/>
              </p:nvSpPr>
              <p:spPr bwMode="auto">
                <a:xfrm>
                  <a:off x="34421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FFBD5B14-FCBD-14B3-E476-3BEC9F84D2B0}"/>
                    </a:ext>
                  </a:extLst>
                </p:cNvPr>
                <p:cNvSpPr/>
                <p:nvPr/>
              </p:nvSpPr>
              <p:spPr bwMode="auto">
                <a:xfrm>
                  <a:off x="35945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32" name="Oval 31">
                  <a:extLst>
                    <a:ext uri="{FF2B5EF4-FFF2-40B4-BE49-F238E27FC236}">
                      <a16:creationId xmlns:a16="http://schemas.microsoft.com/office/drawing/2014/main" id="{16347E49-C60F-DEC8-C513-D4E6DBBD5C7D}"/>
                    </a:ext>
                  </a:extLst>
                </p:cNvPr>
                <p:cNvSpPr/>
                <p:nvPr/>
              </p:nvSpPr>
              <p:spPr bwMode="auto">
                <a:xfrm>
                  <a:off x="37469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397E79EA-9C7C-1599-6D6E-08574CF72878}"/>
                </a:ext>
              </a:extLst>
            </p:cNvPr>
            <p:cNvGrpSpPr/>
            <p:nvPr/>
          </p:nvGrpSpPr>
          <p:grpSpPr>
            <a:xfrm>
              <a:off x="2099017" y="2763451"/>
              <a:ext cx="1523050" cy="541518"/>
              <a:chOff x="2819400" y="2747257"/>
              <a:chExt cx="1523050" cy="541518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69B71040-8A8B-DEF5-332C-9989585CB5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19400" y="2747258"/>
                <a:ext cx="541517" cy="541517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4DA98914-0B18-ACFC-9957-BAEF3FDF9B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800000">
                <a:off x="3800933" y="2747257"/>
                <a:ext cx="541517" cy="541517"/>
              </a:xfrm>
              <a:prstGeom prst="rect">
                <a:avLst/>
              </a:prstGeom>
            </p:spPr>
          </p:pic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3567E670-D9F6-8C7B-F0C8-E71FF879B3D2}"/>
                  </a:ext>
                </a:extLst>
              </p:cNvPr>
              <p:cNvGrpSpPr/>
              <p:nvPr/>
            </p:nvGrpSpPr>
            <p:grpSpPr>
              <a:xfrm>
                <a:off x="3397024" y="2986515"/>
                <a:ext cx="367802" cy="63002"/>
                <a:chOff x="3442198" y="2984998"/>
                <a:chExt cx="367802" cy="63002"/>
              </a:xfrm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82313AA9-828D-7B71-0C57-0FBA9A2D24DE}"/>
                    </a:ext>
                  </a:extLst>
                </p:cNvPr>
                <p:cNvSpPr/>
                <p:nvPr/>
              </p:nvSpPr>
              <p:spPr bwMode="auto">
                <a:xfrm>
                  <a:off x="34421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CB70D033-D1CB-C22B-460C-2E2233AD6BD2}"/>
                    </a:ext>
                  </a:extLst>
                </p:cNvPr>
                <p:cNvSpPr/>
                <p:nvPr/>
              </p:nvSpPr>
              <p:spPr bwMode="auto">
                <a:xfrm>
                  <a:off x="35945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5A027C28-8977-8D66-554E-B9008411A257}"/>
                    </a:ext>
                  </a:extLst>
                </p:cNvPr>
                <p:cNvSpPr/>
                <p:nvPr/>
              </p:nvSpPr>
              <p:spPr bwMode="auto">
                <a:xfrm>
                  <a:off x="37469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E927205-D688-CD37-8693-633BE54CC88B}"/>
                </a:ext>
              </a:extLst>
            </p:cNvPr>
            <p:cNvGrpSpPr/>
            <p:nvPr/>
          </p:nvGrpSpPr>
          <p:grpSpPr>
            <a:xfrm>
              <a:off x="2251417" y="2915851"/>
              <a:ext cx="1523050" cy="541518"/>
              <a:chOff x="2819400" y="2747257"/>
              <a:chExt cx="1523050" cy="541518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9F29A39F-0EFB-7AEB-2729-E65767B195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19400" y="2747258"/>
                <a:ext cx="541517" cy="541517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E023A10A-6904-DA83-65D6-AAEF659CB1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800000">
                <a:off x="3800933" y="2747257"/>
                <a:ext cx="541517" cy="541517"/>
              </a:xfrm>
              <a:prstGeom prst="rect">
                <a:avLst/>
              </a:prstGeom>
            </p:spPr>
          </p:pic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C8AF5F4B-9A25-F26A-58F0-4A70D5B61107}"/>
                  </a:ext>
                </a:extLst>
              </p:cNvPr>
              <p:cNvGrpSpPr/>
              <p:nvPr/>
            </p:nvGrpSpPr>
            <p:grpSpPr>
              <a:xfrm>
                <a:off x="3397024" y="2986515"/>
                <a:ext cx="367802" cy="63002"/>
                <a:chOff x="3442198" y="2984998"/>
                <a:chExt cx="367802" cy="63002"/>
              </a:xfrm>
            </p:grpSpPr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id="{EEF0C016-CF2B-B8AC-1951-6CE95EAA7AA2}"/>
                    </a:ext>
                  </a:extLst>
                </p:cNvPr>
                <p:cNvSpPr/>
                <p:nvPr/>
              </p:nvSpPr>
              <p:spPr bwMode="auto">
                <a:xfrm>
                  <a:off x="34421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9" name="Oval 18">
                  <a:extLst>
                    <a:ext uri="{FF2B5EF4-FFF2-40B4-BE49-F238E27FC236}">
                      <a16:creationId xmlns:a16="http://schemas.microsoft.com/office/drawing/2014/main" id="{E0609502-4C76-E3D8-05D8-245C972B5035}"/>
                    </a:ext>
                  </a:extLst>
                </p:cNvPr>
                <p:cNvSpPr/>
                <p:nvPr/>
              </p:nvSpPr>
              <p:spPr bwMode="auto">
                <a:xfrm>
                  <a:off x="35945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EDC3963F-FC54-8EC8-EDF0-2D4CCF6EC36C}"/>
                    </a:ext>
                  </a:extLst>
                </p:cNvPr>
                <p:cNvSpPr/>
                <p:nvPr/>
              </p:nvSpPr>
              <p:spPr bwMode="auto">
                <a:xfrm>
                  <a:off x="37469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</p:grp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0638F6E9-4478-C4FE-0087-6C019400D2F6}"/>
              </a:ext>
            </a:extLst>
          </p:cNvPr>
          <p:cNvSpPr/>
          <p:nvPr/>
        </p:nvSpPr>
        <p:spPr bwMode="auto">
          <a:xfrm>
            <a:off x="4705033" y="682935"/>
            <a:ext cx="1543367" cy="55655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b="0" dirty="0">
                <a:solidFill>
                  <a:schemeClr val="bg1"/>
                </a:solidFill>
                <a:latin typeface="Gill Sans"/>
                <a:cs typeface="Gill Sans"/>
              </a:rPr>
              <a:t>Multi-hot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8B0C853-5247-8C17-E6CE-3FE5283E1876}"/>
              </a:ext>
            </a:extLst>
          </p:cNvPr>
          <p:cNvGrpSpPr/>
          <p:nvPr/>
        </p:nvGrpSpPr>
        <p:grpSpPr>
          <a:xfrm>
            <a:off x="4725350" y="1637006"/>
            <a:ext cx="1523050" cy="541518"/>
            <a:chOff x="4877275" y="2899657"/>
            <a:chExt cx="1523050" cy="541518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47A26D7B-D538-BE35-26A0-67BD9FABD1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538" t="41538" r="12308" b="12308"/>
            <a:stretch/>
          </p:blipFill>
          <p:spPr>
            <a:xfrm>
              <a:off x="5934190" y="3200400"/>
              <a:ext cx="161810" cy="161810"/>
            </a:xfrm>
            <a:prstGeom prst="rect">
              <a:avLst/>
            </a:prstGeom>
          </p:spPr>
        </p:pic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007DE89-1F0E-A6DA-3E3C-1C836D72BEC9}"/>
                </a:ext>
              </a:extLst>
            </p:cNvPr>
            <p:cNvGrpSpPr/>
            <p:nvPr/>
          </p:nvGrpSpPr>
          <p:grpSpPr>
            <a:xfrm>
              <a:off x="4877275" y="2899657"/>
              <a:ext cx="1523050" cy="541518"/>
              <a:chOff x="2819400" y="2747257"/>
              <a:chExt cx="1523050" cy="541518"/>
            </a:xfrm>
          </p:grpSpPr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EB4A34DA-AE30-1266-EE4F-725CAD5762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19400" y="2747258"/>
                <a:ext cx="541517" cy="541517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7B0CB570-D32E-C1BE-196A-8060B6AAF2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800000">
                <a:off x="3800933" y="2747257"/>
                <a:ext cx="541517" cy="541517"/>
              </a:xfrm>
              <a:prstGeom prst="rect">
                <a:avLst/>
              </a:prstGeom>
            </p:spPr>
          </p:pic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5227D46C-3FD5-6570-6AD9-CA753D2297E5}"/>
                  </a:ext>
                </a:extLst>
              </p:cNvPr>
              <p:cNvGrpSpPr/>
              <p:nvPr/>
            </p:nvGrpSpPr>
            <p:grpSpPr>
              <a:xfrm>
                <a:off x="3397024" y="2986515"/>
                <a:ext cx="367802" cy="63002"/>
                <a:chOff x="3442198" y="2984998"/>
                <a:chExt cx="367802" cy="63002"/>
              </a:xfrm>
            </p:grpSpPr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31AE6965-93C7-E8D5-52A1-5D05D0AEBAC7}"/>
                    </a:ext>
                  </a:extLst>
                </p:cNvPr>
                <p:cNvSpPr/>
                <p:nvPr/>
              </p:nvSpPr>
              <p:spPr bwMode="auto">
                <a:xfrm>
                  <a:off x="34421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FD839BEC-AED7-94C1-031C-ED89DE3D538B}"/>
                    </a:ext>
                  </a:extLst>
                </p:cNvPr>
                <p:cNvSpPr/>
                <p:nvPr/>
              </p:nvSpPr>
              <p:spPr bwMode="auto">
                <a:xfrm>
                  <a:off x="35945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846BD984-E34E-29DE-FFDA-9C89ED7F70C7}"/>
                    </a:ext>
                  </a:extLst>
                </p:cNvPr>
                <p:cNvSpPr/>
                <p:nvPr/>
              </p:nvSpPr>
              <p:spPr bwMode="auto">
                <a:xfrm>
                  <a:off x="37469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</p:grp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CFFA345B-E1C4-56FD-F12D-17AFE27EABCD}"/>
              </a:ext>
            </a:extLst>
          </p:cNvPr>
          <p:cNvSpPr/>
          <p:nvPr/>
        </p:nvSpPr>
        <p:spPr bwMode="auto">
          <a:xfrm>
            <a:off x="3803904" y="2514600"/>
            <a:ext cx="1545336" cy="55655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b="0" dirty="0">
                <a:solidFill>
                  <a:schemeClr val="bg1"/>
                </a:solidFill>
                <a:latin typeface="Gill Sans"/>
                <a:cs typeface="Gill Sans"/>
              </a:rPr>
              <a:t>Top-</a:t>
            </a:r>
            <a:r>
              <a:rPr lang="en-US" sz="1400" b="0" i="1" dirty="0">
                <a:solidFill>
                  <a:schemeClr val="bg1"/>
                </a:solidFill>
                <a:latin typeface="Gill Sans"/>
                <a:cs typeface="Gill Sans"/>
              </a:rPr>
              <a:t>k</a:t>
            </a:r>
            <a:r>
              <a:rPr lang="en-US" sz="1400" b="0" dirty="0">
                <a:solidFill>
                  <a:schemeClr val="bg1"/>
                </a:solidFill>
                <a:latin typeface="Gill Sans"/>
                <a:cs typeface="Gill Sans"/>
              </a:rPr>
              <a:t> Retrieval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7696E27-F633-A0EC-239B-4A2D522DFD35}"/>
              </a:ext>
            </a:extLst>
          </p:cNvPr>
          <p:cNvSpPr txBox="1"/>
          <p:nvPr/>
        </p:nvSpPr>
        <p:spPr>
          <a:xfrm>
            <a:off x="1143000" y="109554"/>
            <a:ext cx="144780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chemeClr val="accent6">
                    <a:lumMod val="50000"/>
                  </a:schemeClr>
                </a:solidFill>
                <a:latin typeface="Gill Sans"/>
                <a:cs typeface="Gill Sans"/>
              </a:rPr>
              <a:t>“Documents”</a:t>
            </a:r>
          </a:p>
        </p:txBody>
      </p:sp>
      <p:sp>
        <p:nvSpPr>
          <p:cNvPr id="60" name="Down Arrow 59">
            <a:extLst>
              <a:ext uri="{FF2B5EF4-FFF2-40B4-BE49-F238E27FC236}">
                <a16:creationId xmlns:a16="http://schemas.microsoft.com/office/drawing/2014/main" id="{158FDB02-42FD-92E9-F3A4-723731F00DB8}"/>
              </a:ext>
            </a:extLst>
          </p:cNvPr>
          <p:cNvSpPr/>
          <p:nvPr/>
        </p:nvSpPr>
        <p:spPr bwMode="auto">
          <a:xfrm rot="16200000">
            <a:off x="2508883" y="721998"/>
            <a:ext cx="425346" cy="50535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824F2B1E-52E7-B34C-869F-A27DF5D0E9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448108"/>
            <a:ext cx="1271731" cy="1271731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D7F8E39E-B5E7-9956-C8D3-C2AC773FC6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609600"/>
            <a:ext cx="990600" cy="990600"/>
          </a:xfrm>
          <a:prstGeom prst="rect">
            <a:avLst/>
          </a:prstGeom>
        </p:spPr>
      </p:pic>
      <p:sp>
        <p:nvSpPr>
          <p:cNvPr id="64" name="Down Arrow 63">
            <a:extLst>
              <a:ext uri="{FF2B5EF4-FFF2-40B4-BE49-F238E27FC236}">
                <a16:creationId xmlns:a16="http://schemas.microsoft.com/office/drawing/2014/main" id="{01A1DBB3-7166-266A-70C5-5B46BA365ABB}"/>
              </a:ext>
            </a:extLst>
          </p:cNvPr>
          <p:cNvSpPr/>
          <p:nvPr/>
        </p:nvSpPr>
        <p:spPr bwMode="auto">
          <a:xfrm rot="5400000">
            <a:off x="6212203" y="721997"/>
            <a:ext cx="425346" cy="50535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D094966-4215-1CAC-E014-B56E24228222}"/>
              </a:ext>
            </a:extLst>
          </p:cNvPr>
          <p:cNvSpPr txBox="1"/>
          <p:nvPr/>
        </p:nvSpPr>
        <p:spPr>
          <a:xfrm>
            <a:off x="6477000" y="412999"/>
            <a:ext cx="144780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chemeClr val="accent6">
                    <a:lumMod val="50000"/>
                  </a:schemeClr>
                </a:solidFill>
                <a:latin typeface="Gill Sans"/>
                <a:cs typeface="Gill Sans"/>
              </a:rPr>
              <a:t>Query</a:t>
            </a:r>
          </a:p>
        </p:txBody>
      </p:sp>
      <p:sp>
        <p:nvSpPr>
          <p:cNvPr id="49" name="Down Arrow 48">
            <a:extLst>
              <a:ext uri="{FF2B5EF4-FFF2-40B4-BE49-F238E27FC236}">
                <a16:creationId xmlns:a16="http://schemas.microsoft.com/office/drawing/2014/main" id="{CD6995C0-867D-1FC6-833A-C4D72CA6F9D7}"/>
              </a:ext>
            </a:extLst>
          </p:cNvPr>
          <p:cNvSpPr/>
          <p:nvPr/>
        </p:nvSpPr>
        <p:spPr bwMode="auto">
          <a:xfrm rot="1800000" flipH="1">
            <a:off x="4974646" y="2129885"/>
            <a:ext cx="425346" cy="50535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own Arrow 2">
            <a:extLst>
              <a:ext uri="{FF2B5EF4-FFF2-40B4-BE49-F238E27FC236}">
                <a16:creationId xmlns:a16="http://schemas.microsoft.com/office/drawing/2014/main" id="{81D06068-F55A-7C6D-A0EF-D24FCF7C84AA}"/>
              </a:ext>
            </a:extLst>
          </p:cNvPr>
          <p:cNvSpPr/>
          <p:nvPr/>
        </p:nvSpPr>
        <p:spPr bwMode="auto">
          <a:xfrm>
            <a:off x="3460854" y="1163293"/>
            <a:ext cx="425346" cy="50535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Down Arrow 3">
            <a:extLst>
              <a:ext uri="{FF2B5EF4-FFF2-40B4-BE49-F238E27FC236}">
                <a16:creationId xmlns:a16="http://schemas.microsoft.com/office/drawing/2014/main" id="{E6E48239-27A0-F6C0-8C6D-8F1BEDFA5B5C}"/>
              </a:ext>
            </a:extLst>
          </p:cNvPr>
          <p:cNvSpPr/>
          <p:nvPr/>
        </p:nvSpPr>
        <p:spPr bwMode="auto">
          <a:xfrm>
            <a:off x="5257800" y="1163293"/>
            <a:ext cx="425346" cy="50535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A6490CE2-830E-400D-9FE6-E991913E0F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134" y="3592510"/>
            <a:ext cx="1271731" cy="1271731"/>
          </a:xfrm>
          <a:prstGeom prst="rect">
            <a:avLst/>
          </a:prstGeom>
        </p:spPr>
      </p:pic>
      <p:sp>
        <p:nvSpPr>
          <p:cNvPr id="36" name="Down Arrow 35">
            <a:extLst>
              <a:ext uri="{FF2B5EF4-FFF2-40B4-BE49-F238E27FC236}">
                <a16:creationId xmlns:a16="http://schemas.microsoft.com/office/drawing/2014/main" id="{84540924-2790-79A2-F6B3-3168715ED67F}"/>
              </a:ext>
            </a:extLst>
          </p:cNvPr>
          <p:cNvSpPr/>
          <p:nvPr/>
        </p:nvSpPr>
        <p:spPr bwMode="auto">
          <a:xfrm>
            <a:off x="4361688" y="2999848"/>
            <a:ext cx="425346" cy="50535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78937D-9022-AE6F-D863-7BCECCE4EF0D}"/>
              </a:ext>
            </a:extLst>
          </p:cNvPr>
          <p:cNvSpPr txBox="1"/>
          <p:nvPr/>
        </p:nvSpPr>
        <p:spPr>
          <a:xfrm>
            <a:off x="2819399" y="142099"/>
            <a:ext cx="167639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chemeClr val="bg1"/>
                </a:solidFill>
                <a:latin typeface="Gill Sans"/>
                <a:cs typeface="Gill Sans"/>
              </a:rPr>
              <a:t>Lucene Indexing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D211F1-7332-5980-DD81-64BB928FEF41}"/>
              </a:ext>
            </a:extLst>
          </p:cNvPr>
          <p:cNvSpPr txBox="1"/>
          <p:nvPr/>
        </p:nvSpPr>
        <p:spPr>
          <a:xfrm>
            <a:off x="3841026" y="4800600"/>
            <a:ext cx="149297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0" dirty="0">
                <a:solidFill>
                  <a:schemeClr val="accent6">
                    <a:lumMod val="50000"/>
                  </a:schemeClr>
                </a:solidFill>
                <a:latin typeface="Gill Sans"/>
                <a:cs typeface="Gill Sans"/>
              </a:rPr>
              <a:t>Ranked List</a:t>
            </a:r>
          </a:p>
        </p:txBody>
      </p:sp>
    </p:spTree>
    <p:extLst>
      <p:ext uri="{BB962C8B-B14F-4D97-AF65-F5344CB8AC3E}">
        <p14:creationId xmlns:p14="http://schemas.microsoft.com/office/powerpoint/2010/main" val="285380813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0EC3437-F219-0616-628E-4626A61A1CEC}"/>
              </a:ext>
            </a:extLst>
          </p:cNvPr>
          <p:cNvSpPr/>
          <p:nvPr/>
        </p:nvSpPr>
        <p:spPr bwMode="auto">
          <a:xfrm>
            <a:off x="2831838" y="448108"/>
            <a:ext cx="1684467" cy="2750844"/>
          </a:xfrm>
          <a:prstGeom prst="rect">
            <a:avLst/>
          </a:prstGeom>
          <a:solidFill>
            <a:schemeClr val="accent3">
              <a:lumMod val="20000"/>
              <a:lumOff val="80000"/>
              <a:alpha val="95000"/>
            </a:schemeClr>
          </a:solidFill>
          <a:ln w="1905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1C786DE6-71AF-20E0-5DA4-3F0963021DC2}"/>
              </a:ext>
            </a:extLst>
          </p:cNvPr>
          <p:cNvSpPr/>
          <p:nvPr/>
        </p:nvSpPr>
        <p:spPr bwMode="auto">
          <a:xfrm>
            <a:off x="2907792" y="1682496"/>
            <a:ext cx="1746504" cy="1581912"/>
          </a:xfrm>
          <a:prstGeom prst="rect">
            <a:avLst/>
          </a:prstGeom>
          <a:solidFill>
            <a:schemeClr val="accent4">
              <a:lumMod val="20000"/>
              <a:lumOff val="80000"/>
              <a:alpha val="95000"/>
            </a:schemeClr>
          </a:solidFill>
          <a:ln w="19050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1EF4062B-ED84-FDEA-098A-33FD0B7A56E3}"/>
              </a:ext>
            </a:extLst>
          </p:cNvPr>
          <p:cNvSpPr/>
          <p:nvPr/>
        </p:nvSpPr>
        <p:spPr bwMode="auto">
          <a:xfrm>
            <a:off x="4654296" y="466344"/>
            <a:ext cx="1673352" cy="2807208"/>
          </a:xfrm>
          <a:prstGeom prst="rect">
            <a:avLst/>
          </a:prstGeom>
          <a:solidFill>
            <a:schemeClr val="accent4">
              <a:lumMod val="20000"/>
              <a:lumOff val="80000"/>
              <a:alpha val="95000"/>
            </a:schemeClr>
          </a:solidFill>
          <a:ln w="19050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539BC24-7B4D-D494-F286-D35CAE845A96}"/>
              </a:ext>
            </a:extLst>
          </p:cNvPr>
          <p:cNvCxnSpPr>
            <a:cxnSpLocks/>
          </p:cNvCxnSpPr>
          <p:nvPr/>
        </p:nvCxnSpPr>
        <p:spPr bwMode="auto">
          <a:xfrm flipH="1">
            <a:off x="2892663" y="3276600"/>
            <a:ext cx="343193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72C4C01-921F-5655-4172-11A27BFE890C}"/>
              </a:ext>
            </a:extLst>
          </p:cNvPr>
          <p:cNvCxnSpPr>
            <a:cxnSpLocks/>
          </p:cNvCxnSpPr>
          <p:nvPr/>
        </p:nvCxnSpPr>
        <p:spPr bwMode="auto">
          <a:xfrm>
            <a:off x="6324600" y="457200"/>
            <a:ext cx="0" cy="28194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pic>
        <p:nvPicPr>
          <p:cNvPr id="48" name="Picture 47">
            <a:extLst>
              <a:ext uri="{FF2B5EF4-FFF2-40B4-BE49-F238E27FC236}">
                <a16:creationId xmlns:a16="http://schemas.microsoft.com/office/drawing/2014/main" id="{40055271-8590-CE84-D7D6-7E1370C4FBC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632" y="1524001"/>
            <a:ext cx="1752600" cy="17526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E079FAB-85CD-A036-9E42-48136285BD34}"/>
              </a:ext>
            </a:extLst>
          </p:cNvPr>
          <p:cNvSpPr/>
          <p:nvPr/>
        </p:nvSpPr>
        <p:spPr bwMode="auto">
          <a:xfrm>
            <a:off x="2906713" y="682935"/>
            <a:ext cx="1543367" cy="55655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b="0" dirty="0">
                <a:solidFill>
                  <a:schemeClr val="bg1"/>
                </a:solidFill>
                <a:latin typeface="Gill Sans"/>
                <a:cs typeface="Gill Sans"/>
              </a:rPr>
              <a:t>BM25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11D779B-BA1B-D8B7-70CC-B8AE38BFD9D4}"/>
              </a:ext>
            </a:extLst>
          </p:cNvPr>
          <p:cNvGrpSpPr/>
          <p:nvPr/>
        </p:nvGrpSpPr>
        <p:grpSpPr>
          <a:xfrm>
            <a:off x="2743200" y="1612375"/>
            <a:ext cx="1827850" cy="846318"/>
            <a:chOff x="1946617" y="2611051"/>
            <a:chExt cx="1827850" cy="84631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CD193C0-7208-F576-40C3-E3B1D910BFBC}"/>
                </a:ext>
              </a:extLst>
            </p:cNvPr>
            <p:cNvGrpSpPr/>
            <p:nvPr/>
          </p:nvGrpSpPr>
          <p:grpSpPr>
            <a:xfrm>
              <a:off x="1946617" y="2611051"/>
              <a:ext cx="1523050" cy="541518"/>
              <a:chOff x="2819400" y="2747257"/>
              <a:chExt cx="1523050" cy="541518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AA0B5A6B-50EC-EE1E-1468-3296206AE0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19400" y="2747258"/>
                <a:ext cx="541517" cy="541517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C487E27E-50D3-AE17-4C20-0309FC38D3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800000">
                <a:off x="3800933" y="2747257"/>
                <a:ext cx="541517" cy="541517"/>
              </a:xfrm>
              <a:prstGeom prst="rect">
                <a:avLst/>
              </a:prstGeom>
            </p:spPr>
          </p:pic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AC7F472E-4E3F-6C1A-16AB-0F0A6728370B}"/>
                  </a:ext>
                </a:extLst>
              </p:cNvPr>
              <p:cNvGrpSpPr/>
              <p:nvPr/>
            </p:nvGrpSpPr>
            <p:grpSpPr>
              <a:xfrm>
                <a:off x="3397024" y="2986515"/>
                <a:ext cx="367802" cy="63002"/>
                <a:chOff x="3442198" y="2984998"/>
                <a:chExt cx="367802" cy="63002"/>
              </a:xfrm>
            </p:grpSpPr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EBAAAF29-6985-7DC3-582F-A689FE435264}"/>
                    </a:ext>
                  </a:extLst>
                </p:cNvPr>
                <p:cNvSpPr/>
                <p:nvPr/>
              </p:nvSpPr>
              <p:spPr bwMode="auto">
                <a:xfrm>
                  <a:off x="34421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FFBD5B14-FCBD-14B3-E476-3BEC9F84D2B0}"/>
                    </a:ext>
                  </a:extLst>
                </p:cNvPr>
                <p:cNvSpPr/>
                <p:nvPr/>
              </p:nvSpPr>
              <p:spPr bwMode="auto">
                <a:xfrm>
                  <a:off x="35945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32" name="Oval 31">
                  <a:extLst>
                    <a:ext uri="{FF2B5EF4-FFF2-40B4-BE49-F238E27FC236}">
                      <a16:creationId xmlns:a16="http://schemas.microsoft.com/office/drawing/2014/main" id="{16347E49-C60F-DEC8-C513-D4E6DBBD5C7D}"/>
                    </a:ext>
                  </a:extLst>
                </p:cNvPr>
                <p:cNvSpPr/>
                <p:nvPr/>
              </p:nvSpPr>
              <p:spPr bwMode="auto">
                <a:xfrm>
                  <a:off x="37469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397E79EA-9C7C-1599-6D6E-08574CF72878}"/>
                </a:ext>
              </a:extLst>
            </p:cNvPr>
            <p:cNvGrpSpPr/>
            <p:nvPr/>
          </p:nvGrpSpPr>
          <p:grpSpPr>
            <a:xfrm>
              <a:off x="2099017" y="2763451"/>
              <a:ext cx="1523050" cy="541518"/>
              <a:chOff x="2819400" y="2747257"/>
              <a:chExt cx="1523050" cy="541518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69B71040-8A8B-DEF5-332C-9989585CB5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19400" y="2747258"/>
                <a:ext cx="541517" cy="541517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4DA98914-0B18-ACFC-9957-BAEF3FDF9B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800000">
                <a:off x="3800933" y="2747257"/>
                <a:ext cx="541517" cy="541517"/>
              </a:xfrm>
              <a:prstGeom prst="rect">
                <a:avLst/>
              </a:prstGeom>
            </p:spPr>
          </p:pic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3567E670-D9F6-8C7B-F0C8-E71FF879B3D2}"/>
                  </a:ext>
                </a:extLst>
              </p:cNvPr>
              <p:cNvGrpSpPr/>
              <p:nvPr/>
            </p:nvGrpSpPr>
            <p:grpSpPr>
              <a:xfrm>
                <a:off x="3397024" y="2986515"/>
                <a:ext cx="367802" cy="63002"/>
                <a:chOff x="3442198" y="2984998"/>
                <a:chExt cx="367802" cy="63002"/>
              </a:xfrm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82313AA9-828D-7B71-0C57-0FBA9A2D24DE}"/>
                    </a:ext>
                  </a:extLst>
                </p:cNvPr>
                <p:cNvSpPr/>
                <p:nvPr/>
              </p:nvSpPr>
              <p:spPr bwMode="auto">
                <a:xfrm>
                  <a:off x="34421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CB70D033-D1CB-C22B-460C-2E2233AD6BD2}"/>
                    </a:ext>
                  </a:extLst>
                </p:cNvPr>
                <p:cNvSpPr/>
                <p:nvPr/>
              </p:nvSpPr>
              <p:spPr bwMode="auto">
                <a:xfrm>
                  <a:off x="35945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5A027C28-8977-8D66-554E-B9008411A257}"/>
                    </a:ext>
                  </a:extLst>
                </p:cNvPr>
                <p:cNvSpPr/>
                <p:nvPr/>
              </p:nvSpPr>
              <p:spPr bwMode="auto">
                <a:xfrm>
                  <a:off x="37469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E927205-D688-CD37-8693-633BE54CC88B}"/>
                </a:ext>
              </a:extLst>
            </p:cNvPr>
            <p:cNvGrpSpPr/>
            <p:nvPr/>
          </p:nvGrpSpPr>
          <p:grpSpPr>
            <a:xfrm>
              <a:off x="2251417" y="2915851"/>
              <a:ext cx="1523050" cy="541518"/>
              <a:chOff x="2819400" y="2747257"/>
              <a:chExt cx="1523050" cy="541518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9F29A39F-0EFB-7AEB-2729-E65767B195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19400" y="2747258"/>
                <a:ext cx="541517" cy="541517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E023A10A-6904-DA83-65D6-AAEF659CB1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800000">
                <a:off x="3800933" y="2747257"/>
                <a:ext cx="541517" cy="541517"/>
              </a:xfrm>
              <a:prstGeom prst="rect">
                <a:avLst/>
              </a:prstGeom>
            </p:spPr>
          </p:pic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C8AF5F4B-9A25-F26A-58F0-4A70D5B61107}"/>
                  </a:ext>
                </a:extLst>
              </p:cNvPr>
              <p:cNvGrpSpPr/>
              <p:nvPr/>
            </p:nvGrpSpPr>
            <p:grpSpPr>
              <a:xfrm>
                <a:off x="3397024" y="2986515"/>
                <a:ext cx="367802" cy="63002"/>
                <a:chOff x="3442198" y="2984998"/>
                <a:chExt cx="367802" cy="63002"/>
              </a:xfrm>
            </p:grpSpPr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id="{EEF0C016-CF2B-B8AC-1951-6CE95EAA7AA2}"/>
                    </a:ext>
                  </a:extLst>
                </p:cNvPr>
                <p:cNvSpPr/>
                <p:nvPr/>
              </p:nvSpPr>
              <p:spPr bwMode="auto">
                <a:xfrm>
                  <a:off x="34421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9" name="Oval 18">
                  <a:extLst>
                    <a:ext uri="{FF2B5EF4-FFF2-40B4-BE49-F238E27FC236}">
                      <a16:creationId xmlns:a16="http://schemas.microsoft.com/office/drawing/2014/main" id="{E0609502-4C76-E3D8-05D8-245C972B5035}"/>
                    </a:ext>
                  </a:extLst>
                </p:cNvPr>
                <p:cNvSpPr/>
                <p:nvPr/>
              </p:nvSpPr>
              <p:spPr bwMode="auto">
                <a:xfrm>
                  <a:off x="35945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EDC3963F-FC54-8EC8-EDF0-2D4CCF6EC36C}"/>
                    </a:ext>
                  </a:extLst>
                </p:cNvPr>
                <p:cNvSpPr/>
                <p:nvPr/>
              </p:nvSpPr>
              <p:spPr bwMode="auto">
                <a:xfrm>
                  <a:off x="37469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</p:grp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0638F6E9-4478-C4FE-0087-6C019400D2F6}"/>
              </a:ext>
            </a:extLst>
          </p:cNvPr>
          <p:cNvSpPr/>
          <p:nvPr/>
        </p:nvSpPr>
        <p:spPr bwMode="auto">
          <a:xfrm>
            <a:off x="4705033" y="682935"/>
            <a:ext cx="1543367" cy="55655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b="0" dirty="0">
                <a:solidFill>
                  <a:schemeClr val="bg1"/>
                </a:solidFill>
                <a:latin typeface="Gill Sans"/>
                <a:cs typeface="Gill Sans"/>
              </a:rPr>
              <a:t>Multi-hot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8B0C853-5247-8C17-E6CE-3FE5283E1876}"/>
              </a:ext>
            </a:extLst>
          </p:cNvPr>
          <p:cNvGrpSpPr/>
          <p:nvPr/>
        </p:nvGrpSpPr>
        <p:grpSpPr>
          <a:xfrm>
            <a:off x="4725350" y="1637006"/>
            <a:ext cx="1523050" cy="541518"/>
            <a:chOff x="4877275" y="2899657"/>
            <a:chExt cx="1523050" cy="541518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47A26D7B-D538-BE35-26A0-67BD9FABD1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538" t="41538" r="12308" b="12308"/>
            <a:stretch/>
          </p:blipFill>
          <p:spPr>
            <a:xfrm>
              <a:off x="5934190" y="3200400"/>
              <a:ext cx="161810" cy="161810"/>
            </a:xfrm>
            <a:prstGeom prst="rect">
              <a:avLst/>
            </a:prstGeom>
          </p:spPr>
        </p:pic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007DE89-1F0E-A6DA-3E3C-1C836D72BEC9}"/>
                </a:ext>
              </a:extLst>
            </p:cNvPr>
            <p:cNvGrpSpPr/>
            <p:nvPr/>
          </p:nvGrpSpPr>
          <p:grpSpPr>
            <a:xfrm>
              <a:off x="4877275" y="2899657"/>
              <a:ext cx="1523050" cy="541518"/>
              <a:chOff x="2819400" y="2747257"/>
              <a:chExt cx="1523050" cy="541518"/>
            </a:xfrm>
          </p:grpSpPr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EB4A34DA-AE30-1266-EE4F-725CAD5762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19400" y="2747258"/>
                <a:ext cx="541517" cy="541517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7B0CB570-D32E-C1BE-196A-8060B6AAF2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800000">
                <a:off x="3800933" y="2747257"/>
                <a:ext cx="541517" cy="541517"/>
              </a:xfrm>
              <a:prstGeom prst="rect">
                <a:avLst/>
              </a:prstGeom>
            </p:spPr>
          </p:pic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5227D46C-3FD5-6570-6AD9-CA753D2297E5}"/>
                  </a:ext>
                </a:extLst>
              </p:cNvPr>
              <p:cNvGrpSpPr/>
              <p:nvPr/>
            </p:nvGrpSpPr>
            <p:grpSpPr>
              <a:xfrm>
                <a:off x="3397024" y="2986515"/>
                <a:ext cx="367802" cy="63002"/>
                <a:chOff x="3442198" y="2984998"/>
                <a:chExt cx="367802" cy="63002"/>
              </a:xfrm>
            </p:grpSpPr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31AE6965-93C7-E8D5-52A1-5D05D0AEBAC7}"/>
                    </a:ext>
                  </a:extLst>
                </p:cNvPr>
                <p:cNvSpPr/>
                <p:nvPr/>
              </p:nvSpPr>
              <p:spPr bwMode="auto">
                <a:xfrm>
                  <a:off x="34421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FD839BEC-AED7-94C1-031C-ED89DE3D538B}"/>
                    </a:ext>
                  </a:extLst>
                </p:cNvPr>
                <p:cNvSpPr/>
                <p:nvPr/>
              </p:nvSpPr>
              <p:spPr bwMode="auto">
                <a:xfrm>
                  <a:off x="35945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846BD984-E34E-29DE-FFDA-9C89ED7F70C7}"/>
                    </a:ext>
                  </a:extLst>
                </p:cNvPr>
                <p:cNvSpPr/>
                <p:nvPr/>
              </p:nvSpPr>
              <p:spPr bwMode="auto">
                <a:xfrm>
                  <a:off x="37469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</p:grp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CFFA345B-E1C4-56FD-F12D-17AFE27EABCD}"/>
              </a:ext>
            </a:extLst>
          </p:cNvPr>
          <p:cNvSpPr/>
          <p:nvPr/>
        </p:nvSpPr>
        <p:spPr bwMode="auto">
          <a:xfrm>
            <a:off x="3803904" y="2514600"/>
            <a:ext cx="1545336" cy="55655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b="0" dirty="0">
                <a:solidFill>
                  <a:schemeClr val="bg1"/>
                </a:solidFill>
                <a:latin typeface="Gill Sans"/>
                <a:cs typeface="Gill Sans"/>
              </a:rPr>
              <a:t>Top-</a:t>
            </a:r>
            <a:r>
              <a:rPr lang="en-US" sz="1400" b="0" i="1" dirty="0">
                <a:solidFill>
                  <a:schemeClr val="bg1"/>
                </a:solidFill>
                <a:latin typeface="Gill Sans"/>
                <a:cs typeface="Gill Sans"/>
              </a:rPr>
              <a:t>k</a:t>
            </a:r>
            <a:r>
              <a:rPr lang="en-US" sz="1400" b="0" dirty="0">
                <a:solidFill>
                  <a:schemeClr val="bg1"/>
                </a:solidFill>
                <a:latin typeface="Gill Sans"/>
                <a:cs typeface="Gill Sans"/>
              </a:rPr>
              <a:t> Retrieval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7696E27-F633-A0EC-239B-4A2D522DFD35}"/>
              </a:ext>
            </a:extLst>
          </p:cNvPr>
          <p:cNvSpPr txBox="1"/>
          <p:nvPr/>
        </p:nvSpPr>
        <p:spPr>
          <a:xfrm>
            <a:off x="1143000" y="109554"/>
            <a:ext cx="144780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chemeClr val="accent6">
                    <a:lumMod val="50000"/>
                  </a:schemeClr>
                </a:solidFill>
                <a:latin typeface="Gill Sans"/>
                <a:cs typeface="Gill Sans"/>
              </a:rPr>
              <a:t>“Documents”</a:t>
            </a:r>
          </a:p>
        </p:txBody>
      </p:sp>
      <p:sp>
        <p:nvSpPr>
          <p:cNvPr id="60" name="Down Arrow 59">
            <a:extLst>
              <a:ext uri="{FF2B5EF4-FFF2-40B4-BE49-F238E27FC236}">
                <a16:creationId xmlns:a16="http://schemas.microsoft.com/office/drawing/2014/main" id="{158FDB02-42FD-92E9-F3A4-723731F00DB8}"/>
              </a:ext>
            </a:extLst>
          </p:cNvPr>
          <p:cNvSpPr/>
          <p:nvPr/>
        </p:nvSpPr>
        <p:spPr bwMode="auto">
          <a:xfrm rot="16200000">
            <a:off x="2508883" y="721998"/>
            <a:ext cx="425346" cy="50535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824F2B1E-52E7-B34C-869F-A27DF5D0E9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448108"/>
            <a:ext cx="1271731" cy="1271731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D7F8E39E-B5E7-9956-C8D3-C2AC773FC6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609600"/>
            <a:ext cx="990600" cy="990600"/>
          </a:xfrm>
          <a:prstGeom prst="rect">
            <a:avLst/>
          </a:prstGeom>
        </p:spPr>
      </p:pic>
      <p:sp>
        <p:nvSpPr>
          <p:cNvPr id="64" name="Down Arrow 63">
            <a:extLst>
              <a:ext uri="{FF2B5EF4-FFF2-40B4-BE49-F238E27FC236}">
                <a16:creationId xmlns:a16="http://schemas.microsoft.com/office/drawing/2014/main" id="{01A1DBB3-7166-266A-70C5-5B46BA365ABB}"/>
              </a:ext>
            </a:extLst>
          </p:cNvPr>
          <p:cNvSpPr/>
          <p:nvPr/>
        </p:nvSpPr>
        <p:spPr bwMode="auto">
          <a:xfrm rot="5400000">
            <a:off x="6212203" y="721997"/>
            <a:ext cx="425346" cy="50535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D094966-4215-1CAC-E014-B56E24228222}"/>
              </a:ext>
            </a:extLst>
          </p:cNvPr>
          <p:cNvSpPr txBox="1"/>
          <p:nvPr/>
        </p:nvSpPr>
        <p:spPr>
          <a:xfrm>
            <a:off x="6477000" y="412999"/>
            <a:ext cx="144780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chemeClr val="accent6">
                    <a:lumMod val="50000"/>
                  </a:schemeClr>
                </a:solidFill>
                <a:latin typeface="Gill Sans"/>
                <a:cs typeface="Gill Sans"/>
              </a:rPr>
              <a:t>Query</a:t>
            </a:r>
          </a:p>
        </p:txBody>
      </p:sp>
      <p:sp>
        <p:nvSpPr>
          <p:cNvPr id="49" name="Down Arrow 48">
            <a:extLst>
              <a:ext uri="{FF2B5EF4-FFF2-40B4-BE49-F238E27FC236}">
                <a16:creationId xmlns:a16="http://schemas.microsoft.com/office/drawing/2014/main" id="{CD6995C0-867D-1FC6-833A-C4D72CA6F9D7}"/>
              </a:ext>
            </a:extLst>
          </p:cNvPr>
          <p:cNvSpPr/>
          <p:nvPr/>
        </p:nvSpPr>
        <p:spPr bwMode="auto">
          <a:xfrm rot="1800000" flipH="1">
            <a:off x="4974646" y="2129885"/>
            <a:ext cx="425346" cy="50535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own Arrow 2">
            <a:extLst>
              <a:ext uri="{FF2B5EF4-FFF2-40B4-BE49-F238E27FC236}">
                <a16:creationId xmlns:a16="http://schemas.microsoft.com/office/drawing/2014/main" id="{81D06068-F55A-7C6D-A0EF-D24FCF7C84AA}"/>
              </a:ext>
            </a:extLst>
          </p:cNvPr>
          <p:cNvSpPr/>
          <p:nvPr/>
        </p:nvSpPr>
        <p:spPr bwMode="auto">
          <a:xfrm>
            <a:off x="3460854" y="1163293"/>
            <a:ext cx="425346" cy="50535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Down Arrow 3">
            <a:extLst>
              <a:ext uri="{FF2B5EF4-FFF2-40B4-BE49-F238E27FC236}">
                <a16:creationId xmlns:a16="http://schemas.microsoft.com/office/drawing/2014/main" id="{E6E48239-27A0-F6C0-8C6D-8F1BEDFA5B5C}"/>
              </a:ext>
            </a:extLst>
          </p:cNvPr>
          <p:cNvSpPr/>
          <p:nvPr/>
        </p:nvSpPr>
        <p:spPr bwMode="auto">
          <a:xfrm>
            <a:off x="5257800" y="1163293"/>
            <a:ext cx="425346" cy="50535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A6490CE2-830E-400D-9FE6-E991913E0F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134" y="3592510"/>
            <a:ext cx="1271731" cy="1271731"/>
          </a:xfrm>
          <a:prstGeom prst="rect">
            <a:avLst/>
          </a:prstGeom>
        </p:spPr>
      </p:pic>
      <p:sp>
        <p:nvSpPr>
          <p:cNvPr id="36" name="Down Arrow 35">
            <a:extLst>
              <a:ext uri="{FF2B5EF4-FFF2-40B4-BE49-F238E27FC236}">
                <a16:creationId xmlns:a16="http://schemas.microsoft.com/office/drawing/2014/main" id="{84540924-2790-79A2-F6B3-3168715ED67F}"/>
              </a:ext>
            </a:extLst>
          </p:cNvPr>
          <p:cNvSpPr/>
          <p:nvPr/>
        </p:nvSpPr>
        <p:spPr bwMode="auto">
          <a:xfrm>
            <a:off x="4361688" y="2999848"/>
            <a:ext cx="425346" cy="50535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78937D-9022-AE6F-D863-7BCECCE4EF0D}"/>
              </a:ext>
            </a:extLst>
          </p:cNvPr>
          <p:cNvSpPr txBox="1"/>
          <p:nvPr/>
        </p:nvSpPr>
        <p:spPr>
          <a:xfrm>
            <a:off x="2819399" y="142099"/>
            <a:ext cx="167639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chemeClr val="bg1"/>
                </a:solidFill>
                <a:latin typeface="Gill Sans"/>
                <a:cs typeface="Gill Sans"/>
              </a:rPr>
              <a:t>Lucene Indexing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60A9D9F-3919-ECCF-735A-C1F21764A28A}"/>
              </a:ext>
            </a:extLst>
          </p:cNvPr>
          <p:cNvCxnSpPr>
            <a:cxnSpLocks/>
          </p:cNvCxnSpPr>
          <p:nvPr/>
        </p:nvCxnSpPr>
        <p:spPr bwMode="auto">
          <a:xfrm>
            <a:off x="2896075" y="1673463"/>
            <a:ext cx="1752125" cy="293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B737E03-9F61-C7AB-558F-A21A31C3886A}"/>
              </a:ext>
            </a:extLst>
          </p:cNvPr>
          <p:cNvCxnSpPr>
            <a:cxnSpLocks/>
          </p:cNvCxnSpPr>
          <p:nvPr/>
        </p:nvCxnSpPr>
        <p:spPr bwMode="auto">
          <a:xfrm>
            <a:off x="2895600" y="1673463"/>
            <a:ext cx="0" cy="160313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E4EB6BE-7F25-C2B5-1C89-B38CBA07FB01}"/>
              </a:ext>
            </a:extLst>
          </p:cNvPr>
          <p:cNvCxnSpPr>
            <a:cxnSpLocks/>
          </p:cNvCxnSpPr>
          <p:nvPr/>
        </p:nvCxnSpPr>
        <p:spPr bwMode="auto">
          <a:xfrm>
            <a:off x="4648200" y="448108"/>
            <a:ext cx="0" cy="122829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6C858BA0-3B36-C746-5745-7C19460FE402}"/>
              </a:ext>
            </a:extLst>
          </p:cNvPr>
          <p:cNvCxnSpPr>
            <a:cxnSpLocks/>
          </p:cNvCxnSpPr>
          <p:nvPr/>
        </p:nvCxnSpPr>
        <p:spPr bwMode="auto">
          <a:xfrm>
            <a:off x="4648200" y="457200"/>
            <a:ext cx="1676400" cy="1363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3DACEADA-A8C0-EEB7-5FD6-C3497EA87CE7}"/>
              </a:ext>
            </a:extLst>
          </p:cNvPr>
          <p:cNvSpPr txBox="1"/>
          <p:nvPr/>
        </p:nvSpPr>
        <p:spPr>
          <a:xfrm>
            <a:off x="4648200" y="147151"/>
            <a:ext cx="167639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chemeClr val="bg1"/>
                </a:solidFill>
                <a:latin typeface="Gill Sans"/>
                <a:cs typeface="Gill Sans"/>
              </a:rPr>
              <a:t>Lucene Retrieval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8510304-9969-1603-1E4C-FACF07F76F21}"/>
              </a:ext>
            </a:extLst>
          </p:cNvPr>
          <p:cNvSpPr txBox="1"/>
          <p:nvPr/>
        </p:nvSpPr>
        <p:spPr>
          <a:xfrm>
            <a:off x="3841026" y="4800600"/>
            <a:ext cx="149297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0" dirty="0">
                <a:solidFill>
                  <a:schemeClr val="accent6">
                    <a:lumMod val="50000"/>
                  </a:schemeClr>
                </a:solidFill>
                <a:latin typeface="Gill Sans"/>
                <a:cs typeface="Gill Sans"/>
              </a:rPr>
              <a:t>Ranked List</a:t>
            </a:r>
          </a:p>
        </p:txBody>
      </p:sp>
    </p:spTree>
    <p:extLst>
      <p:ext uri="{BB962C8B-B14F-4D97-AF65-F5344CB8AC3E}">
        <p14:creationId xmlns:p14="http://schemas.microsoft.com/office/powerpoint/2010/main" val="297377216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>
            <a:extLst>
              <a:ext uri="{FF2B5EF4-FFF2-40B4-BE49-F238E27FC236}">
                <a16:creationId xmlns:a16="http://schemas.microsoft.com/office/drawing/2014/main" id="{8D9AC54C-2845-80B1-BE77-6312D54318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228600"/>
            <a:ext cx="888111" cy="12573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4D89027F-174F-0446-2498-28AE3BE3E2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489" y="228600"/>
            <a:ext cx="888111" cy="12573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652A9599-6D06-DC9E-9838-F8068DFEE7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" r="-311" b="110"/>
          <a:stretch/>
        </p:blipFill>
        <p:spPr>
          <a:xfrm flipH="1">
            <a:off x="4017845" y="274012"/>
            <a:ext cx="1108310" cy="134342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01C2934-53C0-CC7E-F11E-2999EB0B54CB}"/>
              </a:ext>
            </a:extLst>
          </p:cNvPr>
          <p:cNvSpPr txBox="1"/>
          <p:nvPr/>
        </p:nvSpPr>
        <p:spPr>
          <a:xfrm>
            <a:off x="1143000" y="109554"/>
            <a:ext cx="144780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chemeClr val="accent6">
                    <a:lumMod val="50000"/>
                  </a:schemeClr>
                </a:solidFill>
                <a:latin typeface="Gill Sans"/>
                <a:cs typeface="Gill Sans"/>
              </a:rPr>
              <a:t>“Documents”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34F73F-3897-92B9-3E63-3E43634E57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448108"/>
            <a:ext cx="1271731" cy="12717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A73814D-2F6C-809F-BEEF-AA9A6EFD6D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609600"/>
            <a:ext cx="990600" cy="9906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0F4F8B1-F765-A3CB-829C-E7FBCA4A6022}"/>
              </a:ext>
            </a:extLst>
          </p:cNvPr>
          <p:cNvSpPr txBox="1"/>
          <p:nvPr/>
        </p:nvSpPr>
        <p:spPr>
          <a:xfrm>
            <a:off x="6477000" y="412999"/>
            <a:ext cx="144780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chemeClr val="accent6">
                    <a:lumMod val="50000"/>
                  </a:schemeClr>
                </a:solidFill>
                <a:latin typeface="Gill Sans"/>
                <a:cs typeface="Gill Sans"/>
              </a:rPr>
              <a:t>Query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D0E9657-7102-3C74-63AE-4B1F9E009586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632" y="1524001"/>
            <a:ext cx="1752600" cy="17526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F178D8E-0D30-46B5-7C60-6AA4DF82BF7E}"/>
              </a:ext>
            </a:extLst>
          </p:cNvPr>
          <p:cNvSpPr/>
          <p:nvPr/>
        </p:nvSpPr>
        <p:spPr bwMode="auto">
          <a:xfrm>
            <a:off x="2906713" y="682935"/>
            <a:ext cx="1543367" cy="556558"/>
          </a:xfrm>
          <a:prstGeom prst="rect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6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b="0" dirty="0">
                <a:solidFill>
                  <a:schemeClr val="bg1"/>
                </a:solidFill>
                <a:latin typeface="Gill Sans"/>
                <a:cs typeface="Gill Sans"/>
              </a:rPr>
              <a:t>Doc Encoder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153C17E-A850-AB63-F692-82183C85690A}"/>
              </a:ext>
            </a:extLst>
          </p:cNvPr>
          <p:cNvGrpSpPr/>
          <p:nvPr/>
        </p:nvGrpSpPr>
        <p:grpSpPr>
          <a:xfrm>
            <a:off x="2743200" y="1612375"/>
            <a:ext cx="1827850" cy="846318"/>
            <a:chOff x="1946617" y="2611051"/>
            <a:chExt cx="1827850" cy="846318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4E4AED94-EE9D-495E-62F7-606B5280FA1F}"/>
                </a:ext>
              </a:extLst>
            </p:cNvPr>
            <p:cNvGrpSpPr/>
            <p:nvPr/>
          </p:nvGrpSpPr>
          <p:grpSpPr>
            <a:xfrm>
              <a:off x="1946617" y="2611051"/>
              <a:ext cx="1523050" cy="541518"/>
              <a:chOff x="2819400" y="2747257"/>
              <a:chExt cx="1523050" cy="541518"/>
            </a:xfrm>
          </p:grpSpPr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85AE8FE5-04B0-6D17-1D28-46B65D2B98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19400" y="2747258"/>
                <a:ext cx="541517" cy="541517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E44F72D7-5E6F-B69D-B089-94F28AABD0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800000">
                <a:off x="3800933" y="2747257"/>
                <a:ext cx="541517" cy="541517"/>
              </a:xfrm>
              <a:prstGeom prst="rect">
                <a:avLst/>
              </a:prstGeom>
            </p:spPr>
          </p:pic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A98E5165-F73E-4635-1571-4A16F907EE0F}"/>
                  </a:ext>
                </a:extLst>
              </p:cNvPr>
              <p:cNvGrpSpPr/>
              <p:nvPr/>
            </p:nvGrpSpPr>
            <p:grpSpPr>
              <a:xfrm>
                <a:off x="3397024" y="2986515"/>
                <a:ext cx="367802" cy="63002"/>
                <a:chOff x="3442198" y="2984998"/>
                <a:chExt cx="367802" cy="63002"/>
              </a:xfrm>
            </p:grpSpPr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6A303703-74DD-C82B-0CAB-84592C2B0706}"/>
                    </a:ext>
                  </a:extLst>
                </p:cNvPr>
                <p:cNvSpPr/>
                <p:nvPr/>
              </p:nvSpPr>
              <p:spPr bwMode="auto">
                <a:xfrm>
                  <a:off x="34421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35" name="Oval 34">
                  <a:extLst>
                    <a:ext uri="{FF2B5EF4-FFF2-40B4-BE49-F238E27FC236}">
                      <a16:creationId xmlns:a16="http://schemas.microsoft.com/office/drawing/2014/main" id="{192CB486-FAC3-243A-5940-08E63860AE21}"/>
                    </a:ext>
                  </a:extLst>
                </p:cNvPr>
                <p:cNvSpPr/>
                <p:nvPr/>
              </p:nvSpPr>
              <p:spPr bwMode="auto">
                <a:xfrm>
                  <a:off x="35945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36" name="Oval 35">
                  <a:extLst>
                    <a:ext uri="{FF2B5EF4-FFF2-40B4-BE49-F238E27FC236}">
                      <a16:creationId xmlns:a16="http://schemas.microsoft.com/office/drawing/2014/main" id="{A45A6826-CBD1-3932-1FF1-835CC9E13EF6}"/>
                    </a:ext>
                  </a:extLst>
                </p:cNvPr>
                <p:cNvSpPr/>
                <p:nvPr/>
              </p:nvSpPr>
              <p:spPr bwMode="auto">
                <a:xfrm>
                  <a:off x="37469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046E941-B55F-D2EA-BD68-A865F048AC28}"/>
                </a:ext>
              </a:extLst>
            </p:cNvPr>
            <p:cNvGrpSpPr/>
            <p:nvPr/>
          </p:nvGrpSpPr>
          <p:grpSpPr>
            <a:xfrm>
              <a:off x="2099017" y="2763451"/>
              <a:ext cx="1523050" cy="541518"/>
              <a:chOff x="2819400" y="2747257"/>
              <a:chExt cx="1523050" cy="541518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6ED9962-67A9-4A44-96A2-31E24BE8F1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19400" y="2747258"/>
                <a:ext cx="541517" cy="541517"/>
              </a:xfrm>
              <a:prstGeom prst="rect">
                <a:avLst/>
              </a:prstGeom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575DBEED-31D6-693C-1AA7-B458FF5F0A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800000">
                <a:off x="3800933" y="2747257"/>
                <a:ext cx="541517" cy="541517"/>
              </a:xfrm>
              <a:prstGeom prst="rect">
                <a:avLst/>
              </a:prstGeom>
            </p:spPr>
          </p:pic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3FC97875-392B-E634-FA10-B148C418BD18}"/>
                  </a:ext>
                </a:extLst>
              </p:cNvPr>
              <p:cNvGrpSpPr/>
              <p:nvPr/>
            </p:nvGrpSpPr>
            <p:grpSpPr>
              <a:xfrm>
                <a:off x="3397024" y="2986515"/>
                <a:ext cx="367802" cy="63002"/>
                <a:chOff x="3442198" y="2984998"/>
                <a:chExt cx="367802" cy="63002"/>
              </a:xfrm>
            </p:grpSpPr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6108C485-DBB5-0080-7C01-0EF9EBA31698}"/>
                    </a:ext>
                  </a:extLst>
                </p:cNvPr>
                <p:cNvSpPr/>
                <p:nvPr/>
              </p:nvSpPr>
              <p:spPr bwMode="auto">
                <a:xfrm>
                  <a:off x="34421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503A630E-D307-7B5F-BF0E-4C23A3050C1C}"/>
                    </a:ext>
                  </a:extLst>
                </p:cNvPr>
                <p:cNvSpPr/>
                <p:nvPr/>
              </p:nvSpPr>
              <p:spPr bwMode="auto">
                <a:xfrm>
                  <a:off x="35945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2060B19B-CA73-D0A4-4761-424435A12D46}"/>
                    </a:ext>
                  </a:extLst>
                </p:cNvPr>
                <p:cNvSpPr/>
                <p:nvPr/>
              </p:nvSpPr>
              <p:spPr bwMode="auto">
                <a:xfrm>
                  <a:off x="37469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6290CF4-FF6C-3B45-A9DA-301BAF403CF8}"/>
                </a:ext>
              </a:extLst>
            </p:cNvPr>
            <p:cNvGrpSpPr/>
            <p:nvPr/>
          </p:nvGrpSpPr>
          <p:grpSpPr>
            <a:xfrm>
              <a:off x="2251417" y="2915851"/>
              <a:ext cx="1523050" cy="541518"/>
              <a:chOff x="2819400" y="2747257"/>
              <a:chExt cx="1523050" cy="541518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A5DCB5A0-7BEF-C7A5-00F2-4BBD471F7D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19400" y="2747258"/>
                <a:ext cx="541517" cy="541517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03041C6B-7F12-5693-699C-3E99AFA2E5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800000">
                <a:off x="3800933" y="2747257"/>
                <a:ext cx="541517" cy="541517"/>
              </a:xfrm>
              <a:prstGeom prst="rect">
                <a:avLst/>
              </a:prstGeom>
            </p:spPr>
          </p:pic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4AA9587F-27C5-C733-91DC-79379E91B4C6}"/>
                  </a:ext>
                </a:extLst>
              </p:cNvPr>
              <p:cNvGrpSpPr/>
              <p:nvPr/>
            </p:nvGrpSpPr>
            <p:grpSpPr>
              <a:xfrm>
                <a:off x="3397024" y="2986515"/>
                <a:ext cx="367802" cy="63002"/>
                <a:chOff x="3442198" y="2984998"/>
                <a:chExt cx="367802" cy="63002"/>
              </a:xfrm>
            </p:grpSpPr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30AA5DBE-6276-60D4-0207-AB2C1C54E572}"/>
                    </a:ext>
                  </a:extLst>
                </p:cNvPr>
                <p:cNvSpPr/>
                <p:nvPr/>
              </p:nvSpPr>
              <p:spPr bwMode="auto">
                <a:xfrm>
                  <a:off x="34421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3B7B1D8E-18D7-3C42-499A-69CE3F3D37A9}"/>
                    </a:ext>
                  </a:extLst>
                </p:cNvPr>
                <p:cNvSpPr/>
                <p:nvPr/>
              </p:nvSpPr>
              <p:spPr bwMode="auto">
                <a:xfrm>
                  <a:off x="35945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CC6FA165-54C7-FEBB-3FA5-655E997D4C5B}"/>
                    </a:ext>
                  </a:extLst>
                </p:cNvPr>
                <p:cNvSpPr/>
                <p:nvPr/>
              </p:nvSpPr>
              <p:spPr bwMode="auto">
                <a:xfrm>
                  <a:off x="37469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</p:grp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87053947-1841-E552-7C8D-526B3E83DD48}"/>
              </a:ext>
            </a:extLst>
          </p:cNvPr>
          <p:cNvSpPr/>
          <p:nvPr/>
        </p:nvSpPr>
        <p:spPr bwMode="auto">
          <a:xfrm>
            <a:off x="4705033" y="682935"/>
            <a:ext cx="1543367" cy="556558"/>
          </a:xfrm>
          <a:prstGeom prst="rect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6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b="0" dirty="0">
                <a:solidFill>
                  <a:schemeClr val="bg1"/>
                </a:solidFill>
                <a:latin typeface="Gill Sans"/>
                <a:cs typeface="Gill Sans"/>
              </a:rPr>
              <a:t>Query Encoder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3A0B0DB-A94E-A1CE-DA86-82BF1E50A896}"/>
              </a:ext>
            </a:extLst>
          </p:cNvPr>
          <p:cNvGrpSpPr/>
          <p:nvPr/>
        </p:nvGrpSpPr>
        <p:grpSpPr>
          <a:xfrm>
            <a:off x="4725350" y="1637006"/>
            <a:ext cx="1523050" cy="541518"/>
            <a:chOff x="4877275" y="2899657"/>
            <a:chExt cx="1523050" cy="541518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A330D002-A738-816C-1120-8C2E0AAD72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538" t="41538" r="12308" b="12308"/>
            <a:stretch/>
          </p:blipFill>
          <p:spPr>
            <a:xfrm>
              <a:off x="5934190" y="3200400"/>
              <a:ext cx="161810" cy="161810"/>
            </a:xfrm>
            <a:prstGeom prst="rect">
              <a:avLst/>
            </a:prstGeom>
          </p:spPr>
        </p:pic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4BE7B6AC-9910-9A0E-CA13-A63B31413E54}"/>
                </a:ext>
              </a:extLst>
            </p:cNvPr>
            <p:cNvGrpSpPr/>
            <p:nvPr/>
          </p:nvGrpSpPr>
          <p:grpSpPr>
            <a:xfrm>
              <a:off x="4877275" y="2899657"/>
              <a:ext cx="1523050" cy="541518"/>
              <a:chOff x="2819400" y="2747257"/>
              <a:chExt cx="1523050" cy="541518"/>
            </a:xfrm>
          </p:grpSpPr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EEE16EAA-A19A-58DB-7F2B-53F53F1184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19400" y="2747258"/>
                <a:ext cx="541517" cy="541517"/>
              </a:xfrm>
              <a:prstGeom prst="rect">
                <a:avLst/>
              </a:prstGeom>
            </p:spPr>
          </p:pic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D314233E-1AB2-B58C-8B0E-D5DD4C1C5E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800000">
                <a:off x="3800933" y="2747257"/>
                <a:ext cx="541517" cy="541517"/>
              </a:xfrm>
              <a:prstGeom prst="rect">
                <a:avLst/>
              </a:prstGeom>
            </p:spPr>
          </p:pic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69B2766A-A53A-BE75-900F-861D9D2C36C1}"/>
                  </a:ext>
                </a:extLst>
              </p:cNvPr>
              <p:cNvGrpSpPr/>
              <p:nvPr/>
            </p:nvGrpSpPr>
            <p:grpSpPr>
              <a:xfrm>
                <a:off x="3397024" y="2986515"/>
                <a:ext cx="367802" cy="63002"/>
                <a:chOff x="3442198" y="2984998"/>
                <a:chExt cx="367802" cy="63002"/>
              </a:xfrm>
            </p:grpSpPr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62339909-DD35-B2AC-1DBA-169E0DD708DE}"/>
                    </a:ext>
                  </a:extLst>
                </p:cNvPr>
                <p:cNvSpPr/>
                <p:nvPr/>
              </p:nvSpPr>
              <p:spPr bwMode="auto">
                <a:xfrm>
                  <a:off x="34421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8992DBFC-57AE-5003-9509-BFD93B6F35BF}"/>
                    </a:ext>
                  </a:extLst>
                </p:cNvPr>
                <p:cNvSpPr/>
                <p:nvPr/>
              </p:nvSpPr>
              <p:spPr bwMode="auto">
                <a:xfrm>
                  <a:off x="35945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5CB29D36-E865-7E67-1418-E4C31059CE26}"/>
                    </a:ext>
                  </a:extLst>
                </p:cNvPr>
                <p:cNvSpPr/>
                <p:nvPr/>
              </p:nvSpPr>
              <p:spPr bwMode="auto">
                <a:xfrm>
                  <a:off x="3746998" y="2984998"/>
                  <a:ext cx="63002" cy="6300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</p:grp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220D5EC2-2B4A-E6B2-00E8-CCB527329A32}"/>
              </a:ext>
            </a:extLst>
          </p:cNvPr>
          <p:cNvSpPr/>
          <p:nvPr/>
        </p:nvSpPr>
        <p:spPr bwMode="auto">
          <a:xfrm>
            <a:off x="3803904" y="2514600"/>
            <a:ext cx="1545336" cy="55655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b="0" dirty="0">
                <a:solidFill>
                  <a:schemeClr val="bg1"/>
                </a:solidFill>
                <a:latin typeface="Gill Sans"/>
                <a:cs typeface="Gill Sans"/>
              </a:rPr>
              <a:t>Top-</a:t>
            </a:r>
            <a:r>
              <a:rPr lang="en-US" sz="1400" b="0" i="1" dirty="0">
                <a:solidFill>
                  <a:schemeClr val="bg1"/>
                </a:solidFill>
                <a:latin typeface="Gill Sans"/>
                <a:cs typeface="Gill Sans"/>
              </a:rPr>
              <a:t>k</a:t>
            </a:r>
            <a:r>
              <a:rPr lang="en-US" sz="1400" b="0" dirty="0">
                <a:solidFill>
                  <a:schemeClr val="bg1"/>
                </a:solidFill>
                <a:latin typeface="Gill Sans"/>
                <a:cs typeface="Gill Sans"/>
              </a:rPr>
              <a:t> Retrieval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Down Arrow 48">
            <a:extLst>
              <a:ext uri="{FF2B5EF4-FFF2-40B4-BE49-F238E27FC236}">
                <a16:creationId xmlns:a16="http://schemas.microsoft.com/office/drawing/2014/main" id="{7C638B65-ADDE-890C-1984-27DFE30BA84C}"/>
              </a:ext>
            </a:extLst>
          </p:cNvPr>
          <p:cNvSpPr/>
          <p:nvPr/>
        </p:nvSpPr>
        <p:spPr bwMode="auto">
          <a:xfrm rot="1800000" flipH="1">
            <a:off x="4974646" y="2129885"/>
            <a:ext cx="425346" cy="50535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own Arrow 2">
            <a:extLst>
              <a:ext uri="{FF2B5EF4-FFF2-40B4-BE49-F238E27FC236}">
                <a16:creationId xmlns:a16="http://schemas.microsoft.com/office/drawing/2014/main" id="{9DC60A20-221D-0708-8881-0AB8DFD4451C}"/>
              </a:ext>
            </a:extLst>
          </p:cNvPr>
          <p:cNvSpPr/>
          <p:nvPr/>
        </p:nvSpPr>
        <p:spPr bwMode="auto">
          <a:xfrm rot="16200000">
            <a:off x="2508883" y="721998"/>
            <a:ext cx="425346" cy="50535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B939818D-9C45-34A2-B1E2-3B3A5ACFBDA0}"/>
              </a:ext>
            </a:extLst>
          </p:cNvPr>
          <p:cNvSpPr/>
          <p:nvPr/>
        </p:nvSpPr>
        <p:spPr bwMode="auto">
          <a:xfrm rot="5400000">
            <a:off x="6212203" y="721997"/>
            <a:ext cx="425346" cy="50535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3CE86CA9-AC66-7071-1924-A690B5BCA485}"/>
              </a:ext>
            </a:extLst>
          </p:cNvPr>
          <p:cNvSpPr/>
          <p:nvPr/>
        </p:nvSpPr>
        <p:spPr bwMode="auto">
          <a:xfrm>
            <a:off x="4361688" y="2999848"/>
            <a:ext cx="425346" cy="50535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Down Arrow 50">
            <a:extLst>
              <a:ext uri="{FF2B5EF4-FFF2-40B4-BE49-F238E27FC236}">
                <a16:creationId xmlns:a16="http://schemas.microsoft.com/office/drawing/2014/main" id="{82B3F72B-F949-2D6B-2301-A343AF35B2F4}"/>
              </a:ext>
            </a:extLst>
          </p:cNvPr>
          <p:cNvSpPr/>
          <p:nvPr/>
        </p:nvSpPr>
        <p:spPr bwMode="auto">
          <a:xfrm>
            <a:off x="3460854" y="1163293"/>
            <a:ext cx="425346" cy="50535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Down Arrow 51">
            <a:extLst>
              <a:ext uri="{FF2B5EF4-FFF2-40B4-BE49-F238E27FC236}">
                <a16:creationId xmlns:a16="http://schemas.microsoft.com/office/drawing/2014/main" id="{B81771DF-78A9-876A-A27E-4062D707574A}"/>
              </a:ext>
            </a:extLst>
          </p:cNvPr>
          <p:cNvSpPr/>
          <p:nvPr/>
        </p:nvSpPr>
        <p:spPr bwMode="auto">
          <a:xfrm>
            <a:off x="5257800" y="1163293"/>
            <a:ext cx="425346" cy="50535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3E0F21CC-590E-F65A-B041-563B21E1CA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134" y="3592510"/>
            <a:ext cx="1271731" cy="1271731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D178CE04-D33F-4D35-BBD2-28221C554BBE}"/>
              </a:ext>
            </a:extLst>
          </p:cNvPr>
          <p:cNvSpPr txBox="1"/>
          <p:nvPr/>
        </p:nvSpPr>
        <p:spPr>
          <a:xfrm>
            <a:off x="3841026" y="4800600"/>
            <a:ext cx="149297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0" dirty="0">
                <a:solidFill>
                  <a:schemeClr val="accent6">
                    <a:lumMod val="50000"/>
                  </a:schemeClr>
                </a:solidFill>
                <a:latin typeface="Gill Sans"/>
                <a:cs typeface="Gill Sans"/>
              </a:rPr>
              <a:t>Ranked List</a:t>
            </a:r>
          </a:p>
        </p:txBody>
      </p:sp>
    </p:spTree>
    <p:extLst>
      <p:ext uri="{BB962C8B-B14F-4D97-AF65-F5344CB8AC3E}">
        <p14:creationId xmlns:p14="http://schemas.microsoft.com/office/powerpoint/2010/main" val="1830864556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85955</TotalTime>
  <Words>60</Words>
  <Application>Microsoft Macintosh PowerPoint</Application>
  <PresentationFormat>On-screen Show (4:3)</PresentationFormat>
  <Paragraphs>33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Arial Black</vt:lpstr>
      <vt:lpstr>Gill Sans</vt:lpstr>
      <vt:lpstr>Wingdings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Maryland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Data-Intensive Information Processing Applications </dc:title>
  <dc:creator>Jimmy Lin</dc:creator>
  <cp:lastModifiedBy>Jimmy Lin</cp:lastModifiedBy>
  <cp:revision>20500</cp:revision>
  <cp:lastPrinted>2020-07-23T02:11:48Z</cp:lastPrinted>
  <dcterms:created xsi:type="dcterms:W3CDTF">2012-05-16T13:48:35Z</dcterms:created>
  <dcterms:modified xsi:type="dcterms:W3CDTF">2023-07-21T12:14:11Z</dcterms:modified>
</cp:coreProperties>
</file>