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91" r:id="rId3"/>
    <p:sldId id="257" r:id="rId4"/>
    <p:sldId id="280" r:id="rId5"/>
    <p:sldId id="271" r:id="rId6"/>
    <p:sldId id="259" r:id="rId7"/>
    <p:sldId id="260" r:id="rId8"/>
    <p:sldId id="272" r:id="rId9"/>
    <p:sldId id="261" r:id="rId10"/>
    <p:sldId id="273" r:id="rId11"/>
    <p:sldId id="285" r:id="rId12"/>
    <p:sldId id="262" r:id="rId13"/>
    <p:sldId id="274" r:id="rId14"/>
    <p:sldId id="263" r:id="rId15"/>
    <p:sldId id="275" r:id="rId16"/>
    <p:sldId id="264" r:id="rId17"/>
    <p:sldId id="265" r:id="rId18"/>
    <p:sldId id="276" r:id="rId19"/>
    <p:sldId id="290" r:id="rId20"/>
    <p:sldId id="266" r:id="rId21"/>
    <p:sldId id="284" r:id="rId22"/>
    <p:sldId id="268" r:id="rId23"/>
    <p:sldId id="286" r:id="rId24"/>
    <p:sldId id="267" r:id="rId25"/>
    <p:sldId id="287" r:id="rId26"/>
    <p:sldId id="269" r:id="rId27"/>
    <p:sldId id="277" r:id="rId28"/>
    <p:sldId id="278" r:id="rId29"/>
    <p:sldId id="292" r:id="rId30"/>
    <p:sldId id="293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2"/>
    <p:restoredTop sz="94590"/>
  </p:normalViewPr>
  <p:slideViewPr>
    <p:cSldViewPr snapToGrid="0" snapToObjects="1">
      <p:cViewPr varScale="1">
        <p:scale>
          <a:sx n="112" d="100"/>
          <a:sy n="112" d="100"/>
        </p:scale>
        <p:origin x="7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423F7-4EF6-DF4B-B227-4B19F7DE19B3}" type="datetimeFigureOut">
              <a:rPr lang="en-US" smtClean="0"/>
              <a:t>5/29/19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A082E-08F7-D44A-82A0-2802BF07F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59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423F7-4EF6-DF4B-B227-4B19F7DE19B3}" type="datetimeFigureOut">
              <a:rPr lang="en-US" smtClean="0"/>
              <a:t>5/29/19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A082E-08F7-D44A-82A0-2802BF07F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85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423F7-4EF6-DF4B-B227-4B19F7DE19B3}" type="datetimeFigureOut">
              <a:rPr lang="en-US" smtClean="0"/>
              <a:t>5/29/19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A082E-08F7-D44A-82A0-2802BF07F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0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23408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9156"/>
            <a:ext cx="10515600" cy="46078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423F7-4EF6-DF4B-B227-4B19F7DE19B3}" type="datetimeFigureOut">
              <a:rPr lang="en-US" smtClean="0"/>
              <a:t>5/29/19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A082E-08F7-D44A-82A0-2802BF07FD5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388534"/>
            <a:ext cx="10515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913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423F7-4EF6-DF4B-B227-4B19F7DE19B3}" type="datetimeFigureOut">
              <a:rPr lang="en-US" smtClean="0"/>
              <a:t>5/29/19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A082E-08F7-D44A-82A0-2802BF07F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12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340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01422"/>
            <a:ext cx="5181600" cy="4675541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01422"/>
            <a:ext cx="5181600" cy="46755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423F7-4EF6-DF4B-B227-4B19F7DE19B3}" type="datetimeFigureOut">
              <a:rPr lang="en-US" smtClean="0"/>
              <a:t>5/29/19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A082E-08F7-D44A-82A0-2802BF07FD5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38200" y="1388534"/>
            <a:ext cx="10515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200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423F7-4EF6-DF4B-B227-4B19F7DE19B3}" type="datetimeFigureOut">
              <a:rPr lang="en-US" smtClean="0"/>
              <a:t>5/29/19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A082E-08F7-D44A-82A0-2802BF07F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576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423F7-4EF6-DF4B-B227-4B19F7DE19B3}" type="datetimeFigureOut">
              <a:rPr lang="en-US" smtClean="0"/>
              <a:t>5/29/19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A082E-08F7-D44A-82A0-2802BF07F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423F7-4EF6-DF4B-B227-4B19F7DE19B3}" type="datetimeFigureOut">
              <a:rPr lang="en-US" smtClean="0"/>
              <a:t>5/29/19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A082E-08F7-D44A-82A0-2802BF07F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47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423F7-4EF6-DF4B-B227-4B19F7DE19B3}" type="datetimeFigureOut">
              <a:rPr lang="en-US" smtClean="0"/>
              <a:t>5/29/19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A082E-08F7-D44A-82A0-2802BF07F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046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423F7-4EF6-DF4B-B227-4B19F7DE19B3}" type="datetimeFigureOut">
              <a:rPr lang="en-US" smtClean="0"/>
              <a:t>5/29/19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A082E-08F7-D44A-82A0-2802BF07F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882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423F7-4EF6-DF4B-B227-4B19F7DE19B3}" type="datetimeFigureOut">
              <a:rPr lang="en-US" smtClean="0"/>
              <a:t>5/29/19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A082E-08F7-D44A-82A0-2802BF07F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932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listserv.linguistlist.org/pipermail/rstlist/2001-April/000091.html" TargetMode="External"/><Relationship Id="rId3" Type="http://schemas.openxmlformats.org/officeDocument/2006/relationships/hyperlink" Target="https://www.sfu.ca/~mtaboada/SFU_Review_Corpus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Rhetorical Structure of Attribution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8973295"/>
              </p:ext>
            </p:extLst>
          </p:nvPr>
        </p:nvGraphicFramePr>
        <p:xfrm>
          <a:off x="2354262" y="3886676"/>
          <a:ext cx="7483475" cy="2621280"/>
        </p:xfrm>
        <a:graphic>
          <a:graphicData uri="http://schemas.openxmlformats.org/drawingml/2006/table">
            <a:tbl>
              <a:tblPr firstRow="1" firstCol="1" bandRow="1"/>
              <a:tblGrid>
                <a:gridCol w="7483475"/>
              </a:tblGrid>
              <a:tr h="5454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 charset="0"/>
                          <a:ea typeface="Calibri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charset="0"/>
                        <a:ea typeface="Calibri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 charset="0"/>
                          <a:ea typeface="Calibri" charset="0"/>
                        </a:rPr>
                        <a:t>Andrew Potter</a:t>
                      </a:r>
                      <a:endParaRPr lang="en-US" sz="2800" dirty="0">
                        <a:effectLst/>
                        <a:latin typeface="Times New Roman" charset="0"/>
                        <a:ea typeface="Calibri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charset="0"/>
                          <a:ea typeface="Calibri" charset="0"/>
                        </a:rPr>
                        <a:t>Department of Computer </a:t>
                      </a:r>
                      <a:r>
                        <a:rPr lang="en-US" sz="2400" dirty="0">
                          <a:effectLst/>
                          <a:latin typeface="Times New Roman" charset="0"/>
                          <a:ea typeface="Calibri" charset="0"/>
                        </a:rPr>
                        <a:t>Science &amp; Information </a:t>
                      </a:r>
                      <a:r>
                        <a:rPr lang="en-US" sz="2400" dirty="0" smtClean="0">
                          <a:effectLst/>
                          <a:latin typeface="Times New Roman" charset="0"/>
                          <a:ea typeface="Calibri" charset="0"/>
                        </a:rPr>
                        <a:t>Systems</a:t>
                      </a:r>
                      <a:endParaRPr lang="en-US" sz="24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71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charset="0"/>
                          <a:ea typeface="Calibri" charset="0"/>
                        </a:rPr>
                        <a:t>University of North Alabama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charset="0"/>
                          <a:ea typeface="Calibri" charset="0"/>
                        </a:rPr>
                        <a:t>Florence, Alabama, USA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131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ourier" charset="0"/>
                          <a:ea typeface="Calibri" charset="0"/>
                        </a:rPr>
                        <a:t>apotter1@una.edu</a:t>
                      </a:r>
                      <a:endParaRPr lang="en-US" sz="2400" dirty="0">
                        <a:effectLst/>
                        <a:latin typeface="Times New Roman" charset="0"/>
                        <a:ea typeface="Calibri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 charset="0"/>
                          <a:ea typeface="Calibri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96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 identification </a:t>
            </a:r>
            <a:r>
              <a:rPr lang="mr-IN" dirty="0" smtClean="0"/>
              <a:t>–</a:t>
            </a:r>
            <a:r>
              <a:rPr lang="en-US" dirty="0" smtClean="0"/>
              <a:t> a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Locating intended effect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writer’s </a:t>
            </a:r>
            <a:r>
              <a:rPr lang="en-US" dirty="0" smtClean="0"/>
              <a:t>or </a:t>
            </a:r>
            <a:r>
              <a:rPr lang="en-US" dirty="0"/>
              <a:t>the </a:t>
            </a:r>
            <a:r>
              <a:rPr lang="en-US" dirty="0" smtClean="0"/>
              <a:t>source’s</a:t>
            </a:r>
          </a:p>
          <a:p>
            <a:pPr lvl="1"/>
            <a:r>
              <a:rPr lang="en-US" dirty="0" smtClean="0"/>
              <a:t>Is </a:t>
            </a:r>
            <a:r>
              <a:rPr lang="en-US" dirty="0"/>
              <a:t>the writer merely reporting the attribution </a:t>
            </a:r>
            <a:r>
              <a:rPr lang="en-US" dirty="0" smtClean="0"/>
              <a:t>phenomena?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r </a:t>
            </a:r>
            <a:r>
              <a:rPr lang="en-US" dirty="0"/>
              <a:t>is the writer leveraging the attribution </a:t>
            </a:r>
            <a:r>
              <a:rPr lang="en-US" dirty="0" smtClean="0"/>
              <a:t>to change reader positive regard?</a:t>
            </a:r>
          </a:p>
          <a:p>
            <a:r>
              <a:rPr lang="en-US" dirty="0" smtClean="0"/>
              <a:t>Attributions </a:t>
            </a:r>
            <a:r>
              <a:rPr lang="en-US" dirty="0"/>
              <a:t>may be to the first person, second person, or third </a:t>
            </a:r>
            <a:r>
              <a:rPr lang="en-US" dirty="0" smtClean="0"/>
              <a:t>person</a:t>
            </a:r>
          </a:p>
          <a:p>
            <a:r>
              <a:rPr lang="en-US" dirty="0" smtClean="0"/>
              <a:t>Attributions </a:t>
            </a:r>
            <a:r>
              <a:rPr lang="en-US" dirty="0"/>
              <a:t>occur within the </a:t>
            </a:r>
            <a:r>
              <a:rPr lang="en-US" dirty="0" smtClean="0"/>
              <a:t>discourse context</a:t>
            </a:r>
          </a:p>
          <a:p>
            <a:r>
              <a:rPr lang="en-US" dirty="0" smtClean="0"/>
              <a:t>Attributions </a:t>
            </a:r>
            <a:r>
              <a:rPr lang="en-US" dirty="0"/>
              <a:t>are used to achieve a range of </a:t>
            </a:r>
            <a:r>
              <a:rPr lang="en-US" dirty="0" smtClean="0"/>
              <a:t>effects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363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attribution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cap="small" dirty="0"/>
              <a:t>Justify</a:t>
            </a:r>
          </a:p>
          <a:p>
            <a:r>
              <a:rPr lang="en-US" cap="small" dirty="0"/>
              <a:t>Evaluation</a:t>
            </a:r>
          </a:p>
          <a:p>
            <a:r>
              <a:rPr lang="en-US" cap="small" dirty="0"/>
              <a:t>Interpretation</a:t>
            </a:r>
          </a:p>
          <a:p>
            <a:r>
              <a:rPr lang="en-US" cap="small" dirty="0"/>
              <a:t>Cause</a:t>
            </a:r>
          </a:p>
          <a:p>
            <a:r>
              <a:rPr lang="en-US" cap="small" dirty="0"/>
              <a:t>Elaboration</a:t>
            </a:r>
          </a:p>
          <a:p>
            <a:r>
              <a:rPr lang="en-US" cap="small" dirty="0"/>
              <a:t>Evidence</a:t>
            </a:r>
          </a:p>
          <a:p>
            <a:r>
              <a:rPr lang="en-US" cap="small" dirty="0" smtClean="0"/>
              <a:t>Attribution</a:t>
            </a:r>
          </a:p>
          <a:p>
            <a:r>
              <a:rPr lang="mr-IN" dirty="0" smtClean="0"/>
              <a:t>…</a:t>
            </a:r>
            <a:endParaRPr lang="en-US" dirty="0"/>
          </a:p>
          <a:p>
            <a:r>
              <a:rPr lang="en-US" dirty="0" smtClean="0"/>
              <a:t>(</a:t>
            </a:r>
            <a:r>
              <a:rPr lang="en-US" dirty="0"/>
              <a:t>Faux) </a:t>
            </a:r>
            <a:r>
              <a:rPr lang="en-US" cap="small" dirty="0" smtClean="0"/>
              <a:t>Concession</a:t>
            </a:r>
            <a:endParaRPr lang="en-US" cap="small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07330" y="3779833"/>
            <a:ext cx="66359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latin typeface="Helvetica" charset="0"/>
              </a:rPr>
              <a:t>“Clearly</a:t>
            </a:r>
            <a:r>
              <a:rPr lang="en-US" dirty="0">
                <a:latin typeface="Helvetica" charset="0"/>
              </a:rPr>
              <a:t>, as usual,  there will be </a:t>
            </a:r>
            <a:r>
              <a:rPr lang="en-US">
                <a:latin typeface="Helvetica" charset="0"/>
              </a:rPr>
              <a:t>borderline </a:t>
            </a:r>
            <a:r>
              <a:rPr lang="en-US" smtClean="0">
                <a:latin typeface="Helvetica" charset="0"/>
              </a:rPr>
              <a:t>cases” </a:t>
            </a:r>
            <a:r>
              <a:rPr lang="en-US" dirty="0" smtClean="0">
                <a:latin typeface="Helvetica" charset="0"/>
              </a:rPr>
              <a:t>(Mann, 2001)</a:t>
            </a:r>
            <a:endParaRPr lang="en-US" dirty="0">
              <a:effectLst/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16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Attribution as </a:t>
            </a:r>
            <a:r>
              <a:rPr lang="en-US" cap="small" dirty="0" smtClean="0"/>
              <a:t>Justify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authority to speak</a:t>
            </a:r>
          </a:p>
          <a:p>
            <a:pPr lvl="1"/>
            <a:r>
              <a:rPr lang="en-US" dirty="0" smtClean="0"/>
              <a:t>Established by education, role, contract, expertise</a:t>
            </a:r>
            <a:r>
              <a:rPr lang="mr-IN" dirty="0" smtClean="0"/>
              <a:t>…</a:t>
            </a:r>
            <a:r>
              <a:rPr lang="en-US" dirty="0" smtClean="0"/>
              <a:t> (Mann, 2001)</a:t>
            </a:r>
          </a:p>
          <a:p>
            <a:r>
              <a:rPr lang="en-US" dirty="0" smtClean="0"/>
              <a:t>Borrowed authority</a:t>
            </a:r>
          </a:p>
          <a:p>
            <a:pPr lvl="1"/>
            <a:r>
              <a:rPr lang="en-US" dirty="0" smtClean="0"/>
              <a:t>Established by attribution</a:t>
            </a:r>
          </a:p>
          <a:p>
            <a:r>
              <a:rPr lang="en-US" dirty="0" smtClean="0"/>
              <a:t>In Carlson </a:t>
            </a:r>
            <a:r>
              <a:rPr lang="en-US" dirty="0"/>
              <a:t>and </a:t>
            </a:r>
            <a:r>
              <a:rPr lang="en-US" dirty="0" err="1"/>
              <a:t>Marcu’s</a:t>
            </a:r>
            <a:r>
              <a:rPr lang="en-US" dirty="0"/>
              <a:t> </a:t>
            </a:r>
            <a:r>
              <a:rPr lang="en-US" dirty="0" smtClean="0"/>
              <a:t>example</a:t>
            </a:r>
            <a:endParaRPr lang="en-US" dirty="0" smtClean="0"/>
          </a:p>
          <a:p>
            <a:pPr lvl="1"/>
            <a:r>
              <a:rPr lang="en-US" i="1" dirty="0" smtClean="0"/>
              <a:t>Analysts </a:t>
            </a:r>
            <a:r>
              <a:rPr lang="en-US" i="1" dirty="0"/>
              <a:t>estimated that sales at U.S. stores declined in the quarter, </a:t>
            </a:r>
            <a:r>
              <a:rPr lang="en-US" i="1" dirty="0" smtClean="0"/>
              <a:t>too </a:t>
            </a:r>
          </a:p>
          <a:p>
            <a:pPr lvl="1"/>
            <a:r>
              <a:rPr lang="en-US" dirty="0"/>
              <a:t>The assumption that they were financial </a:t>
            </a:r>
            <a:r>
              <a:rPr lang="en-US" dirty="0" smtClean="0"/>
              <a:t>analysts provides </a:t>
            </a:r>
            <a:r>
              <a:rPr lang="en-US" dirty="0"/>
              <a:t>credibility</a:t>
            </a:r>
          </a:p>
          <a:p>
            <a:r>
              <a:rPr lang="en-US" dirty="0" smtClean="0"/>
              <a:t>Borrowed authority also occurs in the use of citation</a:t>
            </a:r>
          </a:p>
          <a:p>
            <a:pPr lvl="1"/>
            <a:r>
              <a:rPr lang="en-US" dirty="0"/>
              <a:t>Although </a:t>
            </a:r>
            <a:r>
              <a:rPr lang="en-US" dirty="0" smtClean="0"/>
              <a:t>highly </a:t>
            </a:r>
            <a:r>
              <a:rPr lang="en-US" dirty="0"/>
              <a:t>formalized, </a:t>
            </a:r>
            <a:r>
              <a:rPr lang="en-US" dirty="0" smtClean="0"/>
              <a:t>citation is </a:t>
            </a:r>
            <a:r>
              <a:rPr lang="en-US" dirty="0"/>
              <a:t>essentially rhetorical in nature (Connors, 1998)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67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Attribution as </a:t>
            </a:r>
            <a:r>
              <a:rPr lang="en-US" cap="small" dirty="0" smtClean="0"/>
              <a:t>Justify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Attribution as </a:t>
            </a:r>
            <a:r>
              <a:rPr lang="en-US" cap="small" dirty="0"/>
              <a:t>Justify</a:t>
            </a:r>
            <a:r>
              <a:rPr lang="en-US" dirty="0"/>
              <a:t> </a:t>
            </a:r>
            <a:r>
              <a:rPr lang="en-US" dirty="0" smtClean="0"/>
              <a:t>in expressions </a:t>
            </a:r>
            <a:r>
              <a:rPr lang="en-US" dirty="0"/>
              <a:t>of cognitive </a:t>
            </a:r>
            <a:r>
              <a:rPr lang="en-US" dirty="0" smtClean="0"/>
              <a:t>acts</a:t>
            </a:r>
          </a:p>
          <a:p>
            <a:pPr lvl="1"/>
            <a:r>
              <a:rPr lang="en-US" dirty="0" smtClean="0"/>
              <a:t>When US politician Kirsten Gillibrand declared that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An intended effect </a:t>
            </a:r>
            <a:r>
              <a:rPr lang="en-US" dirty="0"/>
              <a:t>is that the audience should also </a:t>
            </a:r>
            <a:r>
              <a:rPr lang="en-US" dirty="0" smtClean="0"/>
              <a:t>accept that </a:t>
            </a:r>
            <a:r>
              <a:rPr lang="en-US" dirty="0"/>
              <a:t>she can achieve that </a:t>
            </a:r>
            <a:r>
              <a:rPr lang="en-US" dirty="0" smtClean="0"/>
              <a:t>lofty goal</a:t>
            </a:r>
          </a:p>
          <a:p>
            <a:pPr lvl="1"/>
            <a:endParaRPr lang="en-US" dirty="0" smtClean="0"/>
          </a:p>
          <a:p>
            <a:r>
              <a:rPr lang="en-US" sz="2600" dirty="0" smtClean="0"/>
              <a:t>“</a:t>
            </a:r>
            <a:r>
              <a:rPr lang="en-US" sz="2600" dirty="0"/>
              <a:t>Persons are authorities about their private thoughts and </a:t>
            </a:r>
            <a:r>
              <a:rPr lang="en-US" sz="2600" dirty="0" smtClean="0"/>
              <a:t>feelings” (Mann, 2001)</a:t>
            </a:r>
            <a:endParaRPr lang="en-US" sz="26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5280" y="2413634"/>
            <a:ext cx="4027548" cy="2078356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3086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Attribution as </a:t>
            </a:r>
            <a:r>
              <a:rPr lang="en-US" cap="small" smtClean="0"/>
              <a:t>Evaluation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cap="small" dirty="0" smtClean="0"/>
              <a:t>Evaluation</a:t>
            </a:r>
            <a:r>
              <a:rPr lang="en-US" dirty="0" smtClean="0"/>
              <a:t> as cognitive predicate</a:t>
            </a:r>
          </a:p>
          <a:p>
            <a:r>
              <a:rPr lang="en-US" dirty="0" smtClean="0"/>
              <a:t>The satellite assesses the nucleus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reader will recognize the pleasure the </a:t>
            </a:r>
            <a:r>
              <a:rPr lang="en-US" dirty="0" smtClean="0"/>
              <a:t>writers take </a:t>
            </a:r>
            <a:r>
              <a:rPr lang="en-US" dirty="0"/>
              <a:t>in having a new </a:t>
            </a:r>
            <a:r>
              <a:rPr lang="en-US" dirty="0" smtClean="0"/>
              <a:t>client</a:t>
            </a:r>
            <a:endParaRPr lang="en-US" dirty="0"/>
          </a:p>
          <a:p>
            <a:endParaRPr lang="en-US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5386" y="2628115"/>
            <a:ext cx="3606800" cy="22987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2041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Attribution as </a:t>
            </a:r>
            <a:r>
              <a:rPr lang="en-US" cap="small" smtClean="0"/>
              <a:t>Interpretation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 recognizes that S relates N to a framework of ideas not involved in the knowledge presented in N itself</a:t>
            </a:r>
            <a:endParaRPr lang="en-US" dirty="0" smtClean="0"/>
          </a:p>
          <a:p>
            <a:r>
              <a:rPr lang="en-US" dirty="0" smtClean="0"/>
              <a:t>The survival of the patient </a:t>
            </a:r>
            <a:br>
              <a:rPr lang="en-US" dirty="0" smtClean="0"/>
            </a:br>
            <a:r>
              <a:rPr lang="en-US" dirty="0" smtClean="0"/>
              <a:t>seems central to the text</a:t>
            </a:r>
          </a:p>
          <a:p>
            <a:r>
              <a:rPr lang="en-US" dirty="0" smtClean="0"/>
              <a:t>Paraphrase:</a:t>
            </a:r>
          </a:p>
          <a:p>
            <a:pPr lvl="1"/>
            <a:r>
              <a:rPr lang="en-US" i="1" dirty="0" smtClean="0"/>
              <a:t>The patient was alive and after six </a:t>
            </a:r>
            <a:br>
              <a:rPr lang="en-US" i="1" dirty="0" smtClean="0"/>
            </a:br>
            <a:r>
              <a:rPr lang="en-US" i="1" dirty="0" smtClean="0"/>
              <a:t>years</a:t>
            </a:r>
          </a:p>
          <a:p>
            <a:pPr lvl="1"/>
            <a:r>
              <a:rPr lang="en-US" dirty="0" smtClean="0"/>
              <a:t>THUS, </a:t>
            </a:r>
            <a:br>
              <a:rPr lang="en-US" dirty="0" smtClean="0"/>
            </a:br>
            <a:r>
              <a:rPr lang="en-US" i="1" dirty="0" smtClean="0"/>
              <a:t>because they believed that the </a:t>
            </a:r>
            <a:br>
              <a:rPr lang="en-US" i="1" dirty="0" smtClean="0"/>
            </a:br>
            <a:r>
              <a:rPr lang="en-US" i="1" dirty="0" smtClean="0"/>
              <a:t>lesion was a sarcoma, </a:t>
            </a:r>
            <a:br>
              <a:rPr lang="en-US" i="1" dirty="0" smtClean="0"/>
            </a:br>
            <a:r>
              <a:rPr lang="en-US" i="1" dirty="0" smtClean="0"/>
              <a:t>they were surprised</a:t>
            </a:r>
            <a:endParaRPr lang="en-US" i="1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4270" y="3104674"/>
            <a:ext cx="4635500" cy="27305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8742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Attribution as </a:t>
            </a:r>
            <a:r>
              <a:rPr lang="en-US" cap="small"/>
              <a:t>Cause</a:t>
            </a:r>
            <a:r>
              <a:rPr lang="en-US" smtClean="0">
                <a:effectLst/>
              </a:rPr>
              <a:t>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134100" cy="435133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Attributed </a:t>
            </a:r>
            <a:r>
              <a:rPr lang="en-US" sz="3200" dirty="0"/>
              <a:t>material </a:t>
            </a:r>
            <a:r>
              <a:rPr lang="en-US" sz="3200" dirty="0" smtClean="0"/>
              <a:t>as </a:t>
            </a:r>
            <a:r>
              <a:rPr lang="en-US" sz="3200" cap="small" dirty="0" smtClean="0"/>
              <a:t>Cause</a:t>
            </a:r>
            <a:r>
              <a:rPr lang="en-US" sz="3200" dirty="0" smtClean="0"/>
              <a:t> </a:t>
            </a:r>
            <a:r>
              <a:rPr lang="en-US" sz="3200" dirty="0"/>
              <a:t>of a cognitive </a:t>
            </a:r>
            <a:r>
              <a:rPr lang="en-US" sz="3200" dirty="0" smtClean="0"/>
              <a:t>state</a:t>
            </a:r>
          </a:p>
          <a:p>
            <a:r>
              <a:rPr lang="en-US" sz="3200" dirty="0" smtClean="0"/>
              <a:t>Rhetorical </a:t>
            </a:r>
            <a:r>
              <a:rPr lang="en-US" sz="3200" dirty="0"/>
              <a:t>salience is on the </a:t>
            </a:r>
            <a:r>
              <a:rPr lang="en-US" sz="3200" dirty="0" smtClean="0"/>
              <a:t>attribution predicate</a:t>
            </a:r>
          </a:p>
          <a:p>
            <a:pPr lvl="1"/>
            <a:r>
              <a:rPr lang="en-US" sz="2800" dirty="0" smtClean="0"/>
              <a:t>The </a:t>
            </a:r>
            <a:r>
              <a:rPr lang="en-US" sz="2800" dirty="0"/>
              <a:t>low ranking assigned to </a:t>
            </a:r>
            <a:r>
              <a:rPr lang="en-US" sz="2800" dirty="0" smtClean="0"/>
              <a:t>the team </a:t>
            </a:r>
            <a:r>
              <a:rPr lang="en-US" sz="2800" i="1" dirty="0"/>
              <a:t>caused</a:t>
            </a:r>
            <a:r>
              <a:rPr lang="en-US" sz="2800" dirty="0"/>
              <a:t> outrage among </a:t>
            </a:r>
            <a:r>
              <a:rPr lang="en-US" sz="2800" dirty="0" smtClean="0"/>
              <a:t>experts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6972300" y="1986523"/>
            <a:ext cx="4578724" cy="288131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6339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Attribution as </a:t>
            </a:r>
            <a:r>
              <a:rPr lang="en-US" cap="small"/>
              <a:t>Elaboration</a:t>
            </a:r>
            <a:r>
              <a:rPr lang="en-US" smtClean="0">
                <a:effectLst/>
              </a:rPr>
              <a:t>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8770"/>
            <a:ext cx="10515600" cy="4588193"/>
          </a:xfrm>
        </p:spPr>
        <p:txBody>
          <a:bodyPr>
            <a:normAutofit/>
          </a:bodyPr>
          <a:lstStyle/>
          <a:p>
            <a:r>
              <a:rPr lang="en-US" dirty="0" smtClean="0"/>
              <a:t>The attributed </a:t>
            </a:r>
            <a:r>
              <a:rPr lang="en-US" dirty="0"/>
              <a:t>material </a:t>
            </a:r>
            <a:r>
              <a:rPr lang="en-US" dirty="0" smtClean="0"/>
              <a:t>provides information </a:t>
            </a:r>
            <a:r>
              <a:rPr lang="en-US" dirty="0"/>
              <a:t>about the activity identified in the attribution </a:t>
            </a:r>
            <a:r>
              <a:rPr lang="en-US" dirty="0" smtClean="0"/>
              <a:t>predicate </a:t>
            </a:r>
          </a:p>
          <a:p>
            <a:r>
              <a:rPr lang="en-US" dirty="0" smtClean="0"/>
              <a:t>Because </a:t>
            </a:r>
            <a:r>
              <a:rPr lang="en-US" dirty="0" smtClean="0"/>
              <a:t>the source was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US </a:t>
            </a:r>
            <a:r>
              <a:rPr lang="en-US" dirty="0"/>
              <a:t>president, </a:t>
            </a:r>
            <a:r>
              <a:rPr lang="en-US" dirty="0" smtClean="0"/>
              <a:t>the </a:t>
            </a:r>
            <a:r>
              <a:rPr lang="en-US" dirty="0"/>
              <a:t>attribution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might </a:t>
            </a:r>
            <a:r>
              <a:rPr lang="en-US" dirty="0"/>
              <a:t>seem to be </a:t>
            </a:r>
            <a:r>
              <a:rPr lang="en-US" cap="small" dirty="0" smtClean="0"/>
              <a:t>Justify</a:t>
            </a:r>
            <a:endParaRPr lang="en-US" dirty="0" smtClean="0"/>
          </a:p>
          <a:p>
            <a:pPr lvl="1"/>
            <a:r>
              <a:rPr lang="en-US" dirty="0" smtClean="0"/>
              <a:t>But </a:t>
            </a:r>
            <a:r>
              <a:rPr lang="en-US" dirty="0"/>
              <a:t>Bush is not the </a:t>
            </a:r>
            <a:r>
              <a:rPr lang="en-US" dirty="0" smtClean="0"/>
              <a:t>writer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writer is merely reporting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what </a:t>
            </a:r>
            <a:r>
              <a:rPr lang="en-US" dirty="0"/>
              <a:t>Bush </a:t>
            </a:r>
            <a:r>
              <a:rPr lang="en-US" dirty="0" smtClean="0"/>
              <a:t>said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1722" y="2924604"/>
            <a:ext cx="4215871" cy="2287476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0094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Cognitive States as </a:t>
            </a:r>
            <a:r>
              <a:rPr lang="en-US" cap="small" dirty="0" smtClean="0"/>
              <a:t>Elaboration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Attributions as elaborations also include cognitive states, such as thinking and </a:t>
            </a:r>
            <a:r>
              <a:rPr lang="en-US" dirty="0" smtClean="0"/>
              <a:t>believing 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satellite identifies </a:t>
            </a:r>
            <a:r>
              <a:rPr lang="en-US" dirty="0" smtClean="0"/>
              <a:t>what they believed</a:t>
            </a:r>
          </a:p>
          <a:p>
            <a:r>
              <a:rPr lang="en-US" dirty="0" smtClean="0"/>
              <a:t>Presumably </a:t>
            </a:r>
            <a:r>
              <a:rPr lang="en-US" dirty="0"/>
              <a:t>this belief or thought is one among many </a:t>
            </a:r>
            <a:r>
              <a:rPr lang="en-US" dirty="0" smtClean="0"/>
              <a:t> </a:t>
            </a:r>
          </a:p>
          <a:p>
            <a:r>
              <a:rPr lang="en-US" cap="small" dirty="0" smtClean="0"/>
              <a:t>Elaboration</a:t>
            </a:r>
            <a:r>
              <a:rPr lang="en-US" dirty="0" smtClean="0"/>
              <a:t> </a:t>
            </a:r>
            <a:r>
              <a:rPr lang="en-US" dirty="0"/>
              <a:t>specifies that the reader will recognize that the satellite provides additional detail for the </a:t>
            </a:r>
            <a:r>
              <a:rPr lang="en-US" dirty="0" smtClean="0"/>
              <a:t>nucleus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7082" y="2432796"/>
            <a:ext cx="3688381" cy="1605129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9910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Cognitive States as </a:t>
            </a:r>
            <a:r>
              <a:rPr lang="en-US" cap="small" dirty="0"/>
              <a:t>Elaboration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3024" y="1584227"/>
            <a:ext cx="10515600" cy="4607807"/>
          </a:xfrm>
        </p:spPr>
        <p:txBody>
          <a:bodyPr/>
          <a:lstStyle/>
          <a:p>
            <a:r>
              <a:rPr lang="en-US" dirty="0" smtClean="0"/>
              <a:t>This accords with </a:t>
            </a:r>
            <a:r>
              <a:rPr lang="en-US" dirty="0" err="1" smtClean="0"/>
              <a:t>Redeker</a:t>
            </a:r>
            <a:r>
              <a:rPr lang="en-US" dirty="0" smtClean="0"/>
              <a:t> &amp; Egg’s </a:t>
            </a:r>
            <a:r>
              <a:rPr lang="en-US" dirty="0" smtClean="0"/>
              <a:t>claim</a:t>
            </a:r>
          </a:p>
          <a:p>
            <a:pPr lvl="1"/>
            <a:r>
              <a:rPr lang="en-US" dirty="0" smtClean="0"/>
              <a:t>Attribution predicate as nucleus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cap="small" dirty="0" smtClean="0"/>
              <a:t>Condition</a:t>
            </a:r>
            <a:r>
              <a:rPr lang="en-US" dirty="0" smtClean="0"/>
              <a:t> relation cannot be modeled using </a:t>
            </a:r>
            <a:r>
              <a:rPr lang="en-US" dirty="0" err="1"/>
              <a:t>Marcu</a:t>
            </a:r>
            <a:r>
              <a:rPr lang="en-US" dirty="0"/>
              <a:t>-style </a:t>
            </a:r>
            <a:r>
              <a:rPr lang="en-US" dirty="0" smtClean="0"/>
              <a:t>analysis</a:t>
            </a:r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2464" y="3102247"/>
            <a:ext cx="5595846" cy="344359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9408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relation </a:t>
            </a:r>
            <a:endParaRPr lang="en-US" dirty="0" smtClean="0"/>
          </a:p>
          <a:p>
            <a:pPr lvl="1"/>
            <a:r>
              <a:rPr lang="en-US" dirty="0"/>
              <a:t>B</a:t>
            </a:r>
            <a:r>
              <a:rPr lang="en-US" dirty="0" smtClean="0"/>
              <a:t>etween </a:t>
            </a:r>
            <a:r>
              <a:rPr lang="en-US" dirty="0" smtClean="0"/>
              <a:t>a statement or belief </a:t>
            </a:r>
            <a:endParaRPr lang="en-US" dirty="0" smtClean="0"/>
          </a:p>
          <a:p>
            <a:pPr lvl="1"/>
            <a:r>
              <a:rPr lang="en-US" dirty="0" smtClean="0"/>
              <a:t>And </a:t>
            </a:r>
            <a:r>
              <a:rPr lang="en-US" dirty="0" smtClean="0"/>
              <a:t>the agent making the statement or holding the belief </a:t>
            </a:r>
          </a:p>
          <a:p>
            <a:endParaRPr lang="en-US" dirty="0" smtClean="0"/>
          </a:p>
          <a:p>
            <a:r>
              <a:rPr lang="en-US" dirty="0" smtClean="0"/>
              <a:t>The agent </a:t>
            </a:r>
          </a:p>
          <a:p>
            <a:pPr lvl="1"/>
            <a:r>
              <a:rPr lang="en-US" dirty="0" smtClean="0"/>
              <a:t>Usually </a:t>
            </a:r>
            <a:r>
              <a:rPr lang="en-US" dirty="0" smtClean="0"/>
              <a:t>a person or group of people</a:t>
            </a:r>
          </a:p>
          <a:p>
            <a:r>
              <a:rPr lang="en-US" dirty="0" smtClean="0"/>
              <a:t>The statement or belief</a:t>
            </a:r>
          </a:p>
          <a:p>
            <a:pPr lvl="1"/>
            <a:r>
              <a:rPr lang="en-US" dirty="0" smtClean="0"/>
              <a:t>Quote, paraphrase, cognitive predicate</a:t>
            </a:r>
          </a:p>
          <a:p>
            <a:r>
              <a:rPr lang="en-US" dirty="0" smtClean="0"/>
              <a:t>The relation</a:t>
            </a:r>
          </a:p>
          <a:p>
            <a:pPr lvl="1"/>
            <a:r>
              <a:rPr lang="en-US" dirty="0" smtClean="0"/>
              <a:t>An RST relation?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8642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Attribution as </a:t>
            </a:r>
            <a:r>
              <a:rPr lang="en-US" cap="small" smtClean="0"/>
              <a:t>Evidence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17224"/>
            <a:ext cx="10515600" cy="4351338"/>
          </a:xfrm>
        </p:spPr>
        <p:txBody>
          <a:bodyPr>
            <a:normAutofit/>
          </a:bodyPr>
          <a:lstStyle/>
          <a:p>
            <a:pPr marL="914400" lvl="1" indent="-457200">
              <a:buFont typeface="+mj-lt"/>
              <a:buAutoNum type="arabicPeriod"/>
            </a:pPr>
            <a:r>
              <a:rPr lang="en-US" i="1" dirty="0" smtClean="0"/>
              <a:t>“Sure </a:t>
            </a:r>
            <a:r>
              <a:rPr lang="en-US" i="1" dirty="0"/>
              <a:t>I’ll be polite,”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i="1" dirty="0" smtClean="0"/>
              <a:t>promised </a:t>
            </a:r>
            <a:r>
              <a:rPr lang="en-US" i="1" dirty="0"/>
              <a:t>one BMW driver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i="1" dirty="0" smtClean="0"/>
              <a:t>who </a:t>
            </a:r>
            <a:r>
              <a:rPr lang="en-US" i="1" dirty="0"/>
              <a:t>gave his name only as </a:t>
            </a:r>
            <a:r>
              <a:rPr lang="en-US" i="1" dirty="0" smtClean="0"/>
              <a:t>Rudolf</a:t>
            </a:r>
            <a:endParaRPr lang="en-US" i="1" dirty="0"/>
          </a:p>
          <a:p>
            <a:pPr marL="914400" lvl="1" indent="-457200">
              <a:buFont typeface="+mj-lt"/>
              <a:buAutoNum type="arabicPeriod"/>
            </a:pPr>
            <a:r>
              <a:rPr lang="en-US" i="1" dirty="0" smtClean="0"/>
              <a:t>“</a:t>
            </a:r>
            <a:r>
              <a:rPr lang="en-US" i="1" dirty="0"/>
              <a:t>As long as the trucks and the timid stay out of the left lane.”</a:t>
            </a:r>
          </a:p>
          <a:p>
            <a:r>
              <a:rPr lang="en-US" dirty="0" smtClean="0"/>
              <a:t>Segments 2-3 interrupt the reported text</a:t>
            </a:r>
          </a:p>
          <a:p>
            <a:pPr lvl="1"/>
            <a:r>
              <a:rPr lang="en-US" dirty="0" smtClean="0"/>
              <a:t>Wolf </a:t>
            </a:r>
            <a:r>
              <a:rPr lang="en-US" dirty="0"/>
              <a:t>and Gibson (2005) cite </a:t>
            </a:r>
            <a:r>
              <a:rPr lang="en-US" dirty="0" smtClean="0"/>
              <a:t>it as containing </a:t>
            </a:r>
            <a:r>
              <a:rPr lang="en-US" dirty="0"/>
              <a:t>cross </a:t>
            </a:r>
            <a:r>
              <a:rPr lang="en-US" dirty="0" smtClean="0"/>
              <a:t>dependencies</a:t>
            </a:r>
            <a:endParaRPr lang="en-US" dirty="0"/>
          </a:p>
          <a:p>
            <a:pPr lvl="1"/>
            <a:r>
              <a:rPr lang="en-US" dirty="0" smtClean="0"/>
              <a:t>Carlson and </a:t>
            </a:r>
            <a:r>
              <a:rPr lang="en-US" dirty="0" err="1" smtClean="0"/>
              <a:t>Marcu’s</a:t>
            </a:r>
            <a:r>
              <a:rPr lang="en-US" dirty="0" smtClean="0"/>
              <a:t> (2001) </a:t>
            </a:r>
            <a:r>
              <a:rPr lang="en-US" cap="small" dirty="0" smtClean="0"/>
              <a:t>Attribution</a:t>
            </a:r>
            <a:r>
              <a:rPr lang="en-US" dirty="0" smtClean="0"/>
              <a:t> splits the nucleus</a:t>
            </a:r>
          </a:p>
          <a:p>
            <a:r>
              <a:rPr lang="en-US" dirty="0" err="1"/>
              <a:t>Redeker</a:t>
            </a:r>
            <a:r>
              <a:rPr lang="en-US" dirty="0"/>
              <a:t> and Egg </a:t>
            </a:r>
            <a:r>
              <a:rPr lang="en-US" dirty="0" smtClean="0"/>
              <a:t>(2006) reverse the </a:t>
            </a:r>
            <a:r>
              <a:rPr lang="en-US" dirty="0" err="1" smtClean="0"/>
              <a:t>nuclearity</a:t>
            </a:r>
            <a:endParaRPr lang="en-US" dirty="0" smtClean="0"/>
          </a:p>
          <a:p>
            <a:r>
              <a:rPr lang="en-US" dirty="0" smtClean="0"/>
              <a:t>And move the </a:t>
            </a:r>
            <a:r>
              <a:rPr lang="en-US" dirty="0"/>
              <a:t>embedded segments outside of the enclosing </a:t>
            </a:r>
            <a:r>
              <a:rPr lang="en-US" dirty="0" smtClean="0"/>
              <a:t>text, as proposed by O’Donnell (1997)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Attribution as </a:t>
            </a:r>
            <a:r>
              <a:rPr lang="en-US" cap="small"/>
              <a:t>Evidence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094220" cy="4351338"/>
          </a:xfrm>
        </p:spPr>
        <p:txBody>
          <a:bodyPr/>
          <a:lstStyle/>
          <a:p>
            <a:r>
              <a:rPr lang="en-US" dirty="0" smtClean="0"/>
              <a:t>The quote asserts a claim</a:t>
            </a:r>
          </a:p>
          <a:p>
            <a:pPr lvl="1"/>
            <a:r>
              <a:rPr lang="en-US" dirty="0"/>
              <a:t>The Condition is </a:t>
            </a:r>
            <a:r>
              <a:rPr lang="en-US" dirty="0" smtClean="0"/>
              <a:t>IFF</a:t>
            </a:r>
          </a:p>
          <a:p>
            <a:r>
              <a:rPr lang="en-US" dirty="0" smtClean="0"/>
              <a:t>The attribution lends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credibility </a:t>
            </a:r>
            <a:r>
              <a:rPr lang="en-US" dirty="0" smtClean="0"/>
              <a:t>to the claim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8620" y="2430896"/>
            <a:ext cx="5885180" cy="3140795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7515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Cognitive </a:t>
            </a:r>
            <a:r>
              <a:rPr lang="en-US" dirty="0" smtClean="0"/>
              <a:t>states </a:t>
            </a:r>
            <a:r>
              <a:rPr lang="en-US" dirty="0"/>
              <a:t>as </a:t>
            </a:r>
            <a:r>
              <a:rPr lang="en-US" dirty="0" smtClean="0"/>
              <a:t>(faux</a:t>
            </a:r>
            <a:r>
              <a:rPr lang="en-US" dirty="0"/>
              <a:t>) </a:t>
            </a:r>
            <a:r>
              <a:rPr lang="en-US" cap="small" dirty="0"/>
              <a:t>Concession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Appear to moderate </a:t>
            </a:r>
            <a:r>
              <a:rPr lang="en-US" dirty="0"/>
              <a:t>a claim with an indication of </a:t>
            </a:r>
            <a:r>
              <a:rPr lang="en-US" dirty="0" smtClean="0"/>
              <a:t>uncertainty  </a:t>
            </a:r>
          </a:p>
          <a:p>
            <a:pPr lvl="1"/>
            <a:r>
              <a:rPr lang="en-US" i="1" dirty="0" smtClean="0"/>
              <a:t>Have </a:t>
            </a:r>
            <a:r>
              <a:rPr lang="en-US" i="1" dirty="0"/>
              <a:t>you been to Cancun before - if not I think you might want to reconsider using it as a base.  It is heavy traffic, and positively the worst resort I ever went [to] in my life - overdeveloped and literally raping you for every dollar to be had.</a:t>
            </a:r>
          </a:p>
          <a:p>
            <a:pPr lvl="1"/>
            <a:endParaRPr lang="en-US" i="1" dirty="0" smtClean="0"/>
          </a:p>
          <a:p>
            <a:pPr lvl="1"/>
            <a:r>
              <a:rPr lang="en-US" i="1" dirty="0" smtClean="0"/>
              <a:t>I </a:t>
            </a:r>
            <a:r>
              <a:rPr lang="en-US" i="1" dirty="0"/>
              <a:t>think you'd better stay here, Ray </a:t>
            </a:r>
            <a:endParaRPr lang="en-US" i="1" dirty="0" smtClean="0"/>
          </a:p>
          <a:p>
            <a:pPr lvl="2"/>
            <a:r>
              <a:rPr lang="en-US" i="1" dirty="0" smtClean="0"/>
              <a:t>Field of Dreams</a:t>
            </a:r>
            <a:endParaRPr lang="en-US" i="1" dirty="0" smtClean="0"/>
          </a:p>
          <a:p>
            <a:pPr lvl="1"/>
            <a:r>
              <a:rPr lang="en-US" i="1" dirty="0" smtClean="0"/>
              <a:t>I </a:t>
            </a:r>
            <a:r>
              <a:rPr lang="en-US" i="1" dirty="0"/>
              <a:t>think that it is time that teachers of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geometry </a:t>
            </a:r>
            <a:r>
              <a:rPr lang="en-US" i="1" dirty="0"/>
              <a:t>became a little more </a:t>
            </a:r>
            <a:r>
              <a:rPr lang="en-US" i="1" dirty="0" smtClean="0"/>
              <a:t>ambitious</a:t>
            </a:r>
          </a:p>
          <a:p>
            <a:pPr lvl="2"/>
            <a:r>
              <a:rPr lang="en-US" i="1" dirty="0"/>
              <a:t>G.H. Hardy </a:t>
            </a:r>
            <a:endParaRPr lang="en-US" i="1" dirty="0" smtClean="0"/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These latter two could be </a:t>
            </a:r>
            <a:r>
              <a:rPr lang="en-US" cap="small" dirty="0" smtClean="0"/>
              <a:t>Justify?</a:t>
            </a:r>
            <a:endParaRPr lang="en-US" cap="small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6305" y="3589020"/>
            <a:ext cx="4057495" cy="2290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92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Attribution as </a:t>
            </a:r>
            <a:r>
              <a:rPr lang="en-US" cap="small" dirty="0" smtClean="0"/>
              <a:t>Attribution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2016"/>
            <a:ext cx="10515600" cy="4607807"/>
          </a:xfrm>
        </p:spPr>
        <p:txBody>
          <a:bodyPr>
            <a:noAutofit/>
          </a:bodyPr>
          <a:lstStyle/>
          <a:p>
            <a:r>
              <a:rPr lang="en-US" i="1" dirty="0" smtClean="0"/>
              <a:t>Katsumoto </a:t>
            </a:r>
            <a:r>
              <a:rPr lang="en-US" i="1" dirty="0"/>
              <a:t>says to Nathan on </a:t>
            </a:r>
            <a:r>
              <a:rPr lang="en-US" i="1" dirty="0" smtClean="0"/>
              <a:t>the </a:t>
            </a:r>
            <a:r>
              <a:rPr lang="en-US" i="1" dirty="0"/>
              <a:t>dawn of battle,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“</a:t>
            </a:r>
            <a:r>
              <a:rPr lang="en-US" i="1" dirty="0"/>
              <a:t>You think a man can change his destiny?”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to </a:t>
            </a:r>
            <a:r>
              <a:rPr lang="en-US" i="1" dirty="0"/>
              <a:t>which Cruise replies,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“</a:t>
            </a:r>
            <a:r>
              <a:rPr lang="en-US" i="1" dirty="0"/>
              <a:t>I believe a man does what he can,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until </a:t>
            </a:r>
            <a:r>
              <a:rPr lang="en-US" i="1" dirty="0"/>
              <a:t>his destiny is revealed.”</a:t>
            </a:r>
          </a:p>
          <a:p>
            <a:r>
              <a:rPr lang="en-US" dirty="0"/>
              <a:t>The passage seems structurally </a:t>
            </a:r>
            <a:r>
              <a:rPr lang="en-US" dirty="0" smtClean="0"/>
              <a:t>ambiguous </a:t>
            </a:r>
            <a:r>
              <a:rPr lang="en-US" dirty="0"/>
              <a:t>(</a:t>
            </a:r>
            <a:r>
              <a:rPr lang="en-US" dirty="0" err="1"/>
              <a:t>Stede</a:t>
            </a:r>
            <a:r>
              <a:rPr lang="en-US" dirty="0"/>
              <a:t> et al., 2017) </a:t>
            </a:r>
          </a:p>
          <a:p>
            <a:pPr lvl="1"/>
            <a:r>
              <a:rPr lang="en-US" dirty="0" smtClean="0"/>
              <a:t>The attribution predicates are </a:t>
            </a:r>
            <a:r>
              <a:rPr lang="en-US" dirty="0"/>
              <a:t>in a relationship to each </a:t>
            </a:r>
            <a:r>
              <a:rPr lang="en-US" dirty="0" smtClean="0"/>
              <a:t>other 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nd the attributed material and </a:t>
            </a:r>
            <a:r>
              <a:rPr lang="en-US" dirty="0"/>
              <a:t>the </a:t>
            </a:r>
            <a:r>
              <a:rPr lang="en-US" dirty="0" smtClean="0"/>
              <a:t>attribution predicates are related </a:t>
            </a:r>
          </a:p>
          <a:p>
            <a:r>
              <a:rPr lang="en-US" dirty="0" smtClean="0"/>
              <a:t>The </a:t>
            </a:r>
            <a:r>
              <a:rPr lang="en-US" dirty="0"/>
              <a:t>relationships between </a:t>
            </a:r>
            <a:r>
              <a:rPr lang="en-US" dirty="0" smtClean="0"/>
              <a:t>material </a:t>
            </a:r>
            <a:r>
              <a:rPr lang="en-US" dirty="0"/>
              <a:t>and </a:t>
            </a:r>
            <a:r>
              <a:rPr lang="en-US" dirty="0" smtClean="0"/>
              <a:t>predicates </a:t>
            </a:r>
            <a:r>
              <a:rPr lang="en-US" dirty="0"/>
              <a:t>seem </a:t>
            </a:r>
            <a:r>
              <a:rPr lang="en-US" dirty="0" smtClean="0"/>
              <a:t>little more </a:t>
            </a:r>
            <a:r>
              <a:rPr lang="en-US" dirty="0"/>
              <a:t>than </a:t>
            </a:r>
            <a:r>
              <a:rPr lang="en-US" dirty="0" smtClean="0"/>
              <a:t>attributive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9490" y="2027121"/>
            <a:ext cx="2204720" cy="1254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00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955200"/>
          </a:xfrm>
        </p:spPr>
        <p:txBody>
          <a:bodyPr>
            <a:normAutofit fontScale="90000"/>
          </a:bodyPr>
          <a:lstStyle/>
          <a:p>
            <a:r>
              <a:rPr lang="en-US" dirty="0"/>
              <a:t>Attribution as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cap="small" dirty="0" smtClean="0"/>
              <a:t>Attribution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Non-Attributive  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Taboada</a:t>
            </a:r>
            <a:r>
              <a:rPr lang="en-US" dirty="0" smtClean="0"/>
              <a:t> </a:t>
            </a:r>
            <a:r>
              <a:rPr lang="en-US" dirty="0"/>
              <a:t>&amp; Hay, 2008)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6213316" y="2234725"/>
            <a:ext cx="5183188" cy="823912"/>
          </a:xfrm>
        </p:spPr>
        <p:txBody>
          <a:bodyPr/>
          <a:lstStyle/>
          <a:p>
            <a:r>
              <a:rPr lang="en-US" dirty="0" smtClean="0"/>
              <a:t>Attributive </a:t>
            </a:r>
          </a:p>
          <a:p>
            <a:endParaRPr lang="en-US" dirty="0"/>
          </a:p>
        </p:txBody>
      </p:sp>
      <p:pic>
        <p:nvPicPr>
          <p:cNvPr id="10" name="Content Placeholder 9"/>
          <p:cNvPicPr>
            <a:picLocks noGrp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" y="2668430"/>
            <a:ext cx="4537710" cy="257794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Content Placeholder 10"/>
          <p:cNvPicPr>
            <a:picLocks noGrp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213316" y="2668431"/>
            <a:ext cx="5183188" cy="257794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700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Attribution as </a:t>
            </a:r>
            <a:r>
              <a:rPr lang="en-US" cap="small" smtClean="0"/>
              <a:t>Attribution</a:t>
            </a:r>
            <a:endParaRPr lang="en-US" cap="smal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 </a:t>
            </a:r>
            <a:r>
              <a:rPr lang="en-US" dirty="0"/>
              <a:t>intended effect </a:t>
            </a:r>
            <a:r>
              <a:rPr lang="en-US" dirty="0" smtClean="0"/>
              <a:t>seems more than who-said-what </a:t>
            </a:r>
          </a:p>
          <a:p>
            <a:r>
              <a:rPr lang="en-US" dirty="0" smtClean="0"/>
              <a:t>The </a:t>
            </a:r>
            <a:r>
              <a:rPr lang="en-US" dirty="0"/>
              <a:t>satellites support the exchange between Katsumoto and Nathan (Cruise) by engaging the reader in the drama (</a:t>
            </a:r>
            <a:r>
              <a:rPr lang="en-US" i="1" dirty="0"/>
              <a:t>on the dawn of battle</a:t>
            </a:r>
            <a:r>
              <a:rPr lang="en-US" dirty="0"/>
              <a:t>), </a:t>
            </a:r>
            <a:endParaRPr lang="en-US" dirty="0" smtClean="0"/>
          </a:p>
          <a:p>
            <a:r>
              <a:rPr lang="en-US" dirty="0" smtClean="0"/>
              <a:t>Increasing reader interest</a:t>
            </a:r>
          </a:p>
          <a:p>
            <a:r>
              <a:rPr lang="en-US" dirty="0" smtClean="0"/>
              <a:t>Akin to </a:t>
            </a:r>
            <a:r>
              <a:rPr lang="en-US" cap="small" dirty="0" smtClean="0"/>
              <a:t>Preparation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35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 (1)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9156"/>
            <a:ext cx="5288280" cy="4607807"/>
          </a:xfrm>
        </p:spPr>
        <p:txBody>
          <a:bodyPr>
            <a:normAutofit/>
          </a:bodyPr>
          <a:lstStyle/>
          <a:p>
            <a:r>
              <a:rPr lang="en-US" dirty="0"/>
              <a:t>Writers </a:t>
            </a:r>
            <a:r>
              <a:rPr lang="en-US" dirty="0" smtClean="0"/>
              <a:t>use attributions for diverse purposes</a:t>
            </a:r>
          </a:p>
          <a:p>
            <a:r>
              <a:rPr lang="en-US" dirty="0" smtClean="0"/>
              <a:t>Attribution predicates and attributed material engage in RST relations</a:t>
            </a:r>
          </a:p>
          <a:p>
            <a:r>
              <a:rPr lang="en-US" dirty="0" err="1" smtClean="0"/>
              <a:t>Nuclearity</a:t>
            </a:r>
            <a:r>
              <a:rPr lang="en-US" dirty="0" smtClean="0"/>
              <a:t> depends on the relation 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604293"/>
              </p:ext>
            </p:extLst>
          </p:nvPr>
        </p:nvGraphicFramePr>
        <p:xfrm>
          <a:off x="6263005" y="2297430"/>
          <a:ext cx="5090795" cy="1832134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315085"/>
                <a:gridCol w="1718310"/>
                <a:gridCol w="2057400"/>
              </a:tblGrid>
              <a:tr h="1862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cap="all">
                          <a:effectLst/>
                          <a:latin typeface="Times New Roman" charset="0"/>
                          <a:ea typeface="Calibri" charset="0"/>
                        </a:rPr>
                        <a:t> 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cap="all" dirty="0" err="1">
                          <a:effectLst/>
                          <a:latin typeface="Times New Roman" charset="0"/>
                          <a:ea typeface="Calibri" charset="0"/>
                        </a:rPr>
                        <a:t>Nuclearity</a:t>
                      </a:r>
                      <a:endParaRPr lang="en-US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cap="all">
                          <a:effectLst/>
                          <a:latin typeface="Times New Roman" charset="0"/>
                          <a:ea typeface="Calibri" charset="0"/>
                        </a:rPr>
                        <a:t>Relation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cap="all">
                          <a:effectLst/>
                          <a:latin typeface="Times New Roman" charset="0"/>
                          <a:ea typeface="Calibri" charset="0"/>
                        </a:rPr>
                        <a:t>Attribution Material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cap="all">
                          <a:effectLst/>
                          <a:latin typeface="Times New Roman" charset="0"/>
                          <a:ea typeface="Calibri" charset="0"/>
                        </a:rPr>
                        <a:t>Attribution Predicate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cap="small">
                          <a:effectLst/>
                          <a:latin typeface="Times New Roman" charset="0"/>
                          <a:ea typeface="Calibri" charset="0"/>
                        </a:rPr>
                        <a:t>Justify 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charset="0"/>
                          <a:ea typeface="Calibri" charset="0"/>
                        </a:rPr>
                        <a:t>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charset="0"/>
                          <a:ea typeface="Calibri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cap="small">
                          <a:effectLst/>
                          <a:latin typeface="Times New Roman" charset="0"/>
                          <a:ea typeface="Calibri" charset="0"/>
                        </a:rPr>
                        <a:t>Evidence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charset="0"/>
                          <a:ea typeface="Calibri" charset="0"/>
                        </a:rPr>
                        <a:t>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charset="0"/>
                          <a:ea typeface="Calibri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cap="small">
                          <a:effectLst/>
                          <a:latin typeface="Times New Roman" charset="0"/>
                          <a:ea typeface="Calibri" charset="0"/>
                        </a:rPr>
                        <a:t>Evaluation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charset="0"/>
                          <a:ea typeface="Calibri" charset="0"/>
                        </a:rPr>
                        <a:t>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charset="0"/>
                          <a:ea typeface="Calibri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cap="small">
                          <a:effectLst/>
                          <a:latin typeface="Times New Roman" charset="0"/>
                          <a:ea typeface="Calibri" charset="0"/>
                        </a:rPr>
                        <a:t>Interpretation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charset="0"/>
                          <a:ea typeface="Calibri" charset="0"/>
                        </a:rPr>
                        <a:t>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charset="0"/>
                          <a:ea typeface="Calibri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cap="small">
                          <a:effectLst/>
                          <a:latin typeface="Times New Roman" charset="0"/>
                          <a:ea typeface="Calibri" charset="0"/>
                        </a:rPr>
                        <a:t>Attribution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charset="0"/>
                          <a:ea typeface="Calibri" charset="0"/>
                        </a:rPr>
                        <a:t>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charset="0"/>
                          <a:ea typeface="Calibri" charset="0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cap="small">
                          <a:effectLst/>
                          <a:latin typeface="Times New Roman" charset="0"/>
                          <a:ea typeface="Calibri" charset="0"/>
                        </a:rPr>
                        <a:t>Elaboration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charset="0"/>
                          <a:ea typeface="Calibri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charset="0"/>
                          <a:ea typeface="Calibri" charset="0"/>
                        </a:rPr>
                        <a:t>X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cap="small" dirty="0">
                          <a:effectLst/>
                          <a:latin typeface="Times New Roman" charset="0"/>
                          <a:ea typeface="Calibri" charset="0"/>
                        </a:rPr>
                        <a:t>Cause</a:t>
                      </a:r>
                      <a:endParaRPr lang="en-US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charset="0"/>
                          <a:ea typeface="Calibri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charset="0"/>
                          <a:ea typeface="Calibri" charset="0"/>
                        </a:rPr>
                        <a:t>X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8157210" y="4669128"/>
            <a:ext cx="22212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There may be more</a:t>
            </a:r>
            <a:r>
              <a:rPr lang="mr-IN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968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 (2)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dirty="0" smtClean="0"/>
              <a:t>Some </a:t>
            </a:r>
            <a:r>
              <a:rPr lang="en-US" dirty="0"/>
              <a:t>of the criteria </a:t>
            </a:r>
            <a:r>
              <a:rPr lang="en-US" dirty="0" smtClean="0"/>
              <a:t>used by </a:t>
            </a:r>
            <a:r>
              <a:rPr lang="en-US" dirty="0"/>
              <a:t>Carlson and </a:t>
            </a:r>
            <a:r>
              <a:rPr lang="en-US" dirty="0" err="1"/>
              <a:t>Marcu</a:t>
            </a:r>
            <a:r>
              <a:rPr lang="en-US" dirty="0"/>
              <a:t> for excluding certain constructs as relations may need </a:t>
            </a:r>
            <a:r>
              <a:rPr lang="en-US" dirty="0" smtClean="0"/>
              <a:t>revisiting</a:t>
            </a:r>
            <a:endParaRPr lang="en-US" dirty="0" smtClean="0"/>
          </a:p>
          <a:p>
            <a:pPr lvl="1"/>
            <a:r>
              <a:rPr lang="en-US" dirty="0" smtClean="0"/>
              <a:t>Exclusion </a:t>
            </a:r>
            <a:r>
              <a:rPr lang="en-US" dirty="0"/>
              <a:t>of infinitival </a:t>
            </a:r>
            <a:r>
              <a:rPr lang="en-US" dirty="0" smtClean="0"/>
              <a:t>complements, attribution </a:t>
            </a:r>
            <a:r>
              <a:rPr lang="en-US" dirty="0"/>
              <a:t>predicates that do not identify a </a:t>
            </a:r>
            <a:r>
              <a:rPr lang="en-US" dirty="0" smtClean="0"/>
              <a:t>source, and passive constructions</a:t>
            </a:r>
          </a:p>
          <a:p>
            <a:r>
              <a:rPr lang="en-US" i="1" dirty="0"/>
              <a:t>It is hoped that other Japanese would then follow the leader</a:t>
            </a:r>
            <a:endParaRPr lang="en-US" dirty="0" smtClean="0"/>
          </a:p>
          <a:p>
            <a:r>
              <a:rPr lang="en-US" dirty="0" smtClean="0"/>
              <a:t>The apparent </a:t>
            </a:r>
            <a:r>
              <a:rPr lang="en-US" dirty="0"/>
              <a:t>anonymity </a:t>
            </a:r>
            <a:r>
              <a:rPr lang="en-US" dirty="0" smtClean="0"/>
              <a:t>suggests difficulty </a:t>
            </a:r>
            <a:r>
              <a:rPr lang="en-US" dirty="0"/>
              <a:t>in determining whether the writer is among those </a:t>
            </a:r>
            <a:r>
              <a:rPr lang="en-US" dirty="0" smtClean="0"/>
              <a:t>holding </a:t>
            </a:r>
            <a:r>
              <a:rPr lang="en-US" dirty="0"/>
              <a:t>the attributed material in positive </a:t>
            </a:r>
            <a:r>
              <a:rPr lang="en-US" dirty="0" smtClean="0"/>
              <a:t>regard</a:t>
            </a:r>
          </a:p>
          <a:p>
            <a:r>
              <a:rPr lang="en-US" dirty="0"/>
              <a:t>I</a:t>
            </a:r>
            <a:r>
              <a:rPr lang="en-US" dirty="0" smtClean="0"/>
              <a:t>t </a:t>
            </a:r>
            <a:r>
              <a:rPr lang="en-US" dirty="0"/>
              <a:t>is clear that someone </a:t>
            </a:r>
            <a:r>
              <a:rPr lang="en-US" dirty="0" smtClean="0"/>
              <a:t>does</a:t>
            </a:r>
          </a:p>
          <a:p>
            <a:r>
              <a:rPr lang="en-US" cap="small" dirty="0" smtClean="0"/>
              <a:t>Evaluation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cap="small" dirty="0"/>
              <a:t>Interpretation</a:t>
            </a:r>
            <a:r>
              <a:rPr lang="en-US" dirty="0"/>
              <a:t> </a:t>
            </a:r>
            <a:r>
              <a:rPr lang="en-US" dirty="0" smtClean="0"/>
              <a:t>– difficulty </a:t>
            </a:r>
            <a:r>
              <a:rPr lang="en-US" dirty="0"/>
              <a:t>in choosing between these </a:t>
            </a:r>
            <a:r>
              <a:rPr lang="en-US" dirty="0" smtClean="0"/>
              <a:t>is </a:t>
            </a:r>
            <a:r>
              <a:rPr lang="en-US" dirty="0"/>
              <a:t>not sufficient to rule that it is </a:t>
            </a:r>
            <a:r>
              <a:rPr lang="en-US" dirty="0" smtClean="0"/>
              <a:t>neither</a:t>
            </a:r>
          </a:p>
          <a:p>
            <a:r>
              <a:rPr lang="en-US" dirty="0" smtClean="0"/>
              <a:t>(In </a:t>
            </a:r>
            <a:r>
              <a:rPr lang="en-US" dirty="0"/>
              <a:t>this </a:t>
            </a:r>
            <a:r>
              <a:rPr lang="en-US" dirty="0" smtClean="0"/>
              <a:t>example, </a:t>
            </a:r>
            <a:r>
              <a:rPr lang="en-US" dirty="0"/>
              <a:t>the context identifies the parties doing the hoping as unnamed Mexican </a:t>
            </a:r>
            <a:r>
              <a:rPr lang="en-US" dirty="0" smtClean="0"/>
              <a:t>officials)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34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 (3)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Analyses </a:t>
            </a:r>
            <a:r>
              <a:rPr lang="en-US" dirty="0"/>
              <a:t>using intended effect continues to be useful </a:t>
            </a:r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/>
              <a:t>such studies emerge new desiderata for development of </a:t>
            </a:r>
            <a:r>
              <a:rPr lang="en-US" dirty="0" smtClean="0"/>
              <a:t>scalable methods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957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Polarity </a:t>
            </a:r>
          </a:p>
          <a:p>
            <a:r>
              <a:rPr lang="en-US" dirty="0"/>
              <a:t>C</a:t>
            </a:r>
            <a:r>
              <a:rPr lang="en-US" dirty="0" smtClean="0"/>
              <a:t>ounterfactuals</a:t>
            </a:r>
          </a:p>
          <a:p>
            <a:r>
              <a:rPr lang="en-US" dirty="0"/>
              <a:t>Concession</a:t>
            </a:r>
          </a:p>
          <a:p>
            <a:r>
              <a:rPr lang="en-US" dirty="0"/>
              <a:t>Propositional </a:t>
            </a:r>
            <a:r>
              <a:rPr lang="en-US" dirty="0" smtClean="0"/>
              <a:t>attitudes</a:t>
            </a:r>
            <a:endParaRPr lang="en-US" dirty="0"/>
          </a:p>
          <a:p>
            <a:endParaRPr lang="en-US" dirty="0" smtClean="0"/>
          </a:p>
          <a:p>
            <a:pPr lvl="1"/>
            <a:r>
              <a:rPr lang="mr-IN" i="1" dirty="0" smtClean="0"/>
              <a:t>…</a:t>
            </a:r>
            <a:r>
              <a:rPr lang="en-US" i="1" dirty="0" smtClean="0"/>
              <a:t>if </a:t>
            </a:r>
            <a:r>
              <a:rPr lang="en-US" i="1" dirty="0"/>
              <a:t>we had confidence that the President clearly did not commit a crime, we would have said </a:t>
            </a:r>
            <a:r>
              <a:rPr lang="en-US" i="1" dirty="0" smtClean="0"/>
              <a:t>that</a:t>
            </a:r>
            <a:r>
              <a:rPr lang="en-US" dirty="0"/>
              <a:t>   </a:t>
            </a:r>
            <a:endParaRPr lang="en-US" dirty="0" smtClean="0"/>
          </a:p>
          <a:p>
            <a:pPr lvl="2"/>
            <a:r>
              <a:rPr lang="en-US" dirty="0"/>
              <a:t>Robert S. Mueller </a:t>
            </a:r>
            <a:r>
              <a:rPr lang="en-US" dirty="0" smtClean="0"/>
              <a:t>III</a:t>
            </a:r>
          </a:p>
          <a:p>
            <a:pPr lvl="2"/>
            <a:endParaRPr lang="en-US" dirty="0" smtClean="0"/>
          </a:p>
          <a:p>
            <a:pPr lvl="1"/>
            <a:r>
              <a:rPr lang="en-US" i="1" dirty="0" smtClean="0"/>
              <a:t>In </a:t>
            </a:r>
            <a:r>
              <a:rPr lang="en-US" i="1" dirty="0"/>
              <a:t>my humble opinion, the </a:t>
            </a:r>
            <a:r>
              <a:rPr lang="en-US" i="1" dirty="0" smtClean="0"/>
              <a:t>uber-rich</a:t>
            </a:r>
            <a:r>
              <a:rPr lang="mr-IN" i="1" dirty="0" smtClean="0"/>
              <a:t>…</a:t>
            </a:r>
            <a:r>
              <a:rPr lang="en-US" i="1" dirty="0" smtClean="0"/>
              <a:t> should </a:t>
            </a:r>
            <a:r>
              <a:rPr lang="en-US" i="1" dirty="0"/>
              <a:t>be both thankful and </a:t>
            </a:r>
            <a:r>
              <a:rPr lang="en-US" i="1" dirty="0" smtClean="0"/>
              <a:t>generous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mr-IN" i="1" dirty="0" smtClean="0"/>
              <a:t>…</a:t>
            </a:r>
            <a:r>
              <a:rPr lang="en-US" i="1" dirty="0" smtClean="0"/>
              <a:t>I </a:t>
            </a:r>
            <a:r>
              <a:rPr lang="en-US" i="1" dirty="0"/>
              <a:t>believe he said that number would double again by 2022. I may be mistaken if it was actually Musk that made that last </a:t>
            </a:r>
            <a:r>
              <a:rPr lang="en-US" i="1" dirty="0" smtClean="0"/>
              <a:t>comment</a:t>
            </a:r>
            <a:r>
              <a:rPr lang="en-US" i="1" dirty="0"/>
              <a:t> </a:t>
            </a:r>
            <a:endParaRPr lang="en-US" i="1" dirty="0" smtClean="0"/>
          </a:p>
          <a:p>
            <a:pPr lvl="1"/>
            <a:endParaRPr lang="en-US" i="1" dirty="0" smtClean="0"/>
          </a:p>
          <a:p>
            <a:pPr lvl="1"/>
            <a:r>
              <a:rPr lang="en-US" i="1" dirty="0" smtClean="0"/>
              <a:t>I </a:t>
            </a:r>
            <a:r>
              <a:rPr lang="en-US" i="1" dirty="0"/>
              <a:t>believe he really believes that he has a very good team this </a:t>
            </a:r>
            <a:r>
              <a:rPr lang="en-US" i="1" dirty="0" smtClean="0"/>
              <a:t>year</a:t>
            </a:r>
            <a:endParaRPr lang="en-US" i="1" dirty="0"/>
          </a:p>
          <a:p>
            <a:pPr lvl="2"/>
            <a:endParaRPr lang="en-US" i="1" dirty="0" smtClean="0"/>
          </a:p>
          <a:p>
            <a:pPr lvl="1"/>
            <a:r>
              <a:rPr lang="en-US" i="1" dirty="0" smtClean="0"/>
              <a:t>I </a:t>
            </a:r>
            <a:r>
              <a:rPr lang="en-US" i="1" dirty="0"/>
              <a:t>wish </a:t>
            </a:r>
            <a:r>
              <a:rPr lang="en-US" i="1" dirty="0" smtClean="0"/>
              <a:t>I </a:t>
            </a:r>
            <a:r>
              <a:rPr lang="en-US" i="1" dirty="0"/>
              <a:t>might think </a:t>
            </a:r>
            <a:r>
              <a:rPr lang="en-US" i="1" dirty="0" smtClean="0"/>
              <a:t>that </a:t>
            </a:r>
            <a:r>
              <a:rPr lang="en-US" i="1" dirty="0"/>
              <a:t>I should bring you a </a:t>
            </a:r>
            <a:r>
              <a:rPr lang="en-US" i="1" dirty="0" smtClean="0"/>
              <a:t>little</a:t>
            </a:r>
          </a:p>
          <a:p>
            <a:pPr lvl="2"/>
            <a:r>
              <a:rPr lang="en-US" dirty="0" smtClean="0"/>
              <a:t>Henry James,</a:t>
            </a:r>
            <a:r>
              <a:rPr lang="en-US" i="1" dirty="0" smtClean="0"/>
              <a:t> The </a:t>
            </a:r>
            <a:r>
              <a:rPr lang="en-US" i="1" dirty="0" err="1" smtClean="0"/>
              <a:t>Aspern</a:t>
            </a:r>
            <a:r>
              <a:rPr lang="en-US" i="1" dirty="0" smtClean="0"/>
              <a:t> Papers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1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</a:t>
            </a:r>
            <a:r>
              <a:rPr lang="en-US" dirty="0"/>
              <a:t>status of </a:t>
            </a:r>
            <a:r>
              <a:rPr lang="en-US" cap="small" dirty="0"/>
              <a:t>Attribution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 </a:t>
            </a:r>
            <a:r>
              <a:rPr lang="en-US" dirty="0"/>
              <a:t>matter of </a:t>
            </a:r>
            <a:r>
              <a:rPr lang="en-US" dirty="0" smtClean="0"/>
              <a:t>debate</a:t>
            </a:r>
            <a:r>
              <a:rPr lang="mr-IN" dirty="0" smtClean="0"/>
              <a:t>…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Some arguments based on grammatical or syntactical features</a:t>
            </a:r>
          </a:p>
          <a:p>
            <a:pPr lvl="1"/>
            <a:r>
              <a:rPr lang="en-US" dirty="0" smtClean="0"/>
              <a:t>Acceptance, delimited to </a:t>
            </a:r>
            <a:r>
              <a:rPr lang="en-US" dirty="0"/>
              <a:t>clausal </a:t>
            </a:r>
            <a:r>
              <a:rPr lang="en-US" dirty="0" smtClean="0"/>
              <a:t>complements</a:t>
            </a:r>
            <a:endParaRPr lang="en-US" dirty="0" smtClean="0"/>
          </a:p>
          <a:p>
            <a:pPr lvl="1"/>
            <a:r>
              <a:rPr lang="en-US" dirty="0" smtClean="0"/>
              <a:t>Excluding infinitival </a:t>
            </a:r>
            <a:r>
              <a:rPr lang="en-US" dirty="0"/>
              <a:t>complements or noun </a:t>
            </a:r>
            <a:r>
              <a:rPr lang="en-US" dirty="0" smtClean="0"/>
              <a:t>phrases </a:t>
            </a:r>
            <a:endParaRPr lang="en-US" dirty="0" smtClean="0"/>
          </a:p>
          <a:p>
            <a:pPr lvl="2"/>
            <a:r>
              <a:rPr lang="en-US" dirty="0" smtClean="0"/>
              <a:t>(</a:t>
            </a:r>
            <a:r>
              <a:rPr lang="en-US" dirty="0" smtClean="0"/>
              <a:t>Carlson &amp; </a:t>
            </a:r>
            <a:r>
              <a:rPr lang="en-US" dirty="0" err="1" smtClean="0"/>
              <a:t>Marcu</a:t>
            </a:r>
            <a:r>
              <a:rPr lang="en-US" dirty="0" smtClean="0"/>
              <a:t>, 2001; Wolf &amp; Gibson, 2005</a:t>
            </a:r>
            <a:r>
              <a:rPr lang="en-US" dirty="0" smtClean="0"/>
              <a:t>)</a:t>
            </a:r>
          </a:p>
          <a:p>
            <a:pPr lvl="3"/>
            <a:endParaRPr lang="en-US" dirty="0" smtClean="0"/>
          </a:p>
          <a:p>
            <a:pPr lvl="1"/>
            <a:r>
              <a:rPr lang="en-US" dirty="0" smtClean="0"/>
              <a:t>Rejection because </a:t>
            </a:r>
            <a:r>
              <a:rPr lang="en-US" dirty="0" smtClean="0"/>
              <a:t>attributed material </a:t>
            </a:r>
            <a:r>
              <a:rPr lang="en-US" dirty="0" smtClean="0"/>
              <a:t>is </a:t>
            </a:r>
            <a:r>
              <a:rPr lang="en-US" dirty="0" smtClean="0"/>
              <a:t>not a discourse unit, </a:t>
            </a:r>
            <a:r>
              <a:rPr lang="en-US" dirty="0"/>
              <a:t>but usually a </a:t>
            </a:r>
            <a:r>
              <a:rPr lang="en-US" dirty="0" smtClean="0"/>
              <a:t>clausal complement </a:t>
            </a:r>
            <a:endParaRPr lang="en-US" dirty="0" smtClean="0"/>
          </a:p>
          <a:p>
            <a:pPr lvl="2"/>
            <a:r>
              <a:rPr lang="en-US" dirty="0" smtClean="0"/>
              <a:t>(</a:t>
            </a:r>
            <a:r>
              <a:rPr lang="en-US" dirty="0" err="1" smtClean="0"/>
              <a:t>Stede</a:t>
            </a:r>
            <a:r>
              <a:rPr lang="en-US" dirty="0" smtClean="0"/>
              <a:t>, </a:t>
            </a:r>
            <a:r>
              <a:rPr lang="en-US" dirty="0" err="1" smtClean="0"/>
              <a:t>Taboada</a:t>
            </a:r>
            <a:r>
              <a:rPr lang="en-US" dirty="0" smtClean="0"/>
              <a:t>, Das, 2017)</a:t>
            </a:r>
            <a:endParaRPr lang="en-US" dirty="0"/>
          </a:p>
          <a:p>
            <a:pPr lvl="2"/>
            <a:endParaRPr lang="en-US" dirty="0" smtClean="0"/>
          </a:p>
          <a:p>
            <a:r>
              <a:rPr lang="en-US" dirty="0" smtClean="0"/>
              <a:t>Others </a:t>
            </a:r>
            <a:r>
              <a:rPr lang="en-US" dirty="0" smtClean="0"/>
              <a:t>more closely aligned </a:t>
            </a:r>
            <a:r>
              <a:rPr lang="en-US" dirty="0"/>
              <a:t>with the </a:t>
            </a:r>
            <a:r>
              <a:rPr lang="en-US" dirty="0" smtClean="0"/>
              <a:t>RST </a:t>
            </a:r>
            <a:r>
              <a:rPr lang="en-US" dirty="0" smtClean="0"/>
              <a:t>fundamentals</a:t>
            </a:r>
          </a:p>
          <a:p>
            <a:pPr lvl="1"/>
            <a:r>
              <a:rPr lang="en-US" dirty="0" smtClean="0"/>
              <a:t>Rejection </a:t>
            </a:r>
            <a:r>
              <a:rPr lang="en-US" dirty="0" smtClean="0"/>
              <a:t>due to inattention </a:t>
            </a:r>
            <a:r>
              <a:rPr lang="en-US" dirty="0"/>
              <a:t>to the </a:t>
            </a:r>
            <a:r>
              <a:rPr lang="en-US" dirty="0" smtClean="0"/>
              <a:t>intended effect (</a:t>
            </a:r>
            <a:r>
              <a:rPr lang="en-US" dirty="0" err="1" smtClean="0"/>
              <a:t>Stede</a:t>
            </a:r>
            <a:r>
              <a:rPr lang="en-US" dirty="0" smtClean="0"/>
              <a:t>, 2008)</a:t>
            </a:r>
          </a:p>
          <a:p>
            <a:pPr lvl="1"/>
            <a:r>
              <a:rPr lang="en-US" dirty="0" smtClean="0"/>
              <a:t>Rejection due to lack of relational propositions (Mann &amp; Thompson, 1987</a:t>
            </a:r>
            <a:r>
              <a:rPr lang="en-US" dirty="0" smtClean="0"/>
              <a:t>)</a:t>
            </a:r>
          </a:p>
          <a:p>
            <a:r>
              <a:rPr lang="en-US" dirty="0" smtClean="0"/>
              <a:t>Or</a:t>
            </a:r>
            <a:r>
              <a:rPr lang="mr-IN" dirty="0" smtClean="0"/>
              <a:t>…</a:t>
            </a:r>
            <a:endParaRPr lang="en-US" dirty="0" smtClean="0"/>
          </a:p>
          <a:p>
            <a:pPr lvl="1"/>
            <a:r>
              <a:rPr lang="en-US" dirty="0" smtClean="0"/>
              <a:t>Acceptance </a:t>
            </a:r>
            <a:r>
              <a:rPr lang="en-US" dirty="0"/>
              <a:t>as carriers of coherence structures (Wolf &amp; Gibson, 2005 )</a:t>
            </a:r>
          </a:p>
          <a:p>
            <a:pPr lvl="1"/>
            <a:r>
              <a:rPr lang="en-US" dirty="0"/>
              <a:t>Acceptance, labeling the relation between a reporting and a reported clause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Marcu</a:t>
            </a:r>
            <a:r>
              <a:rPr lang="en-US" dirty="0"/>
              <a:t>, 1999)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0560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2095"/>
          </a:xfrm>
        </p:spPr>
        <p:txBody>
          <a:bodyPr>
            <a:noAutofit/>
          </a:bodyPr>
          <a:lstStyle/>
          <a:p>
            <a:r>
              <a:rPr lang="en-US" sz="2400" dirty="0" smtClean="0"/>
              <a:t>References (See the paper for complete list)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660"/>
            <a:ext cx="10515600" cy="5468303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1400" dirty="0" smtClean="0"/>
              <a:t>Carlson</a:t>
            </a:r>
            <a:r>
              <a:rPr lang="en-US" sz="1400" dirty="0"/>
              <a:t>, L., &amp; </a:t>
            </a:r>
            <a:r>
              <a:rPr lang="en-US" sz="1400" dirty="0" err="1"/>
              <a:t>Marcu</a:t>
            </a:r>
            <a:r>
              <a:rPr lang="en-US" sz="1400" dirty="0"/>
              <a:t>, D. (2001). </a:t>
            </a:r>
            <a:r>
              <a:rPr lang="en-US" sz="1400" i="1" dirty="0"/>
              <a:t>Discourse tagging reference manual</a:t>
            </a:r>
            <a:r>
              <a:rPr lang="en-US" sz="1400" dirty="0"/>
              <a:t> (TR-2001-545). Marina del Rey, CA: USC Information Sciences Institute.</a:t>
            </a:r>
          </a:p>
          <a:p>
            <a:r>
              <a:rPr lang="en-US" sz="1400" dirty="0"/>
              <a:t>Connors, R. J. (1998). The rhetoric of citation systems—Part I: The development of annotation structures from the renaissance to 1900. </a:t>
            </a:r>
            <a:r>
              <a:rPr lang="en-US" sz="1400" i="1" dirty="0"/>
              <a:t>Rhetoric Review, 17</a:t>
            </a:r>
            <a:r>
              <a:rPr lang="en-US" sz="1400" dirty="0"/>
              <a:t>(1), 6-48. doi:10.1080/07350199809359230</a:t>
            </a:r>
          </a:p>
          <a:p>
            <a:r>
              <a:rPr lang="en-US" sz="1400" dirty="0" smtClean="0"/>
              <a:t>Das</a:t>
            </a:r>
            <a:r>
              <a:rPr lang="en-US" sz="1400" dirty="0"/>
              <a:t>, D., </a:t>
            </a:r>
            <a:r>
              <a:rPr lang="en-US" sz="1400" dirty="0" err="1"/>
              <a:t>Taboada</a:t>
            </a:r>
            <a:r>
              <a:rPr lang="en-US" sz="1400" dirty="0"/>
              <a:t>, M., &amp; </a:t>
            </a:r>
            <a:r>
              <a:rPr lang="en-US" sz="1400" dirty="0" err="1"/>
              <a:t>Stede</a:t>
            </a:r>
            <a:r>
              <a:rPr lang="en-US" sz="1400" dirty="0"/>
              <a:t>, M. (2017). The good, the bad, and the disagreement: Complex ground truth in rhetorical structure analysis. </a:t>
            </a:r>
            <a:r>
              <a:rPr lang="en-US" sz="1400" i="1" dirty="0"/>
              <a:t>Proceedings of the 6th Workshop on Recent Advances in RST and Related Formalisms</a:t>
            </a:r>
            <a:r>
              <a:rPr lang="en-US" sz="1400" dirty="0"/>
              <a:t> (pp. 11-19).</a:t>
            </a:r>
          </a:p>
          <a:p>
            <a:r>
              <a:rPr lang="en-US" sz="1400" dirty="0"/>
              <a:t>da Cunha, I., &amp; </a:t>
            </a:r>
            <a:r>
              <a:rPr lang="en-US" sz="1400" dirty="0" err="1"/>
              <a:t>Iruskieta</a:t>
            </a:r>
            <a:r>
              <a:rPr lang="en-US" sz="1400" dirty="0"/>
              <a:t>, M. (2010). Comparing rhetorical structures in different languages: The influence of translation strategies. </a:t>
            </a:r>
            <a:r>
              <a:rPr lang="en-US" sz="1400" i="1" dirty="0"/>
              <a:t>Discourse Studies, 12</a:t>
            </a:r>
            <a:r>
              <a:rPr lang="en-US" sz="1400" dirty="0"/>
              <a:t>(5), 563. </a:t>
            </a:r>
          </a:p>
          <a:p>
            <a:r>
              <a:rPr lang="en-US" sz="1400" dirty="0" smtClean="0"/>
              <a:t>Mann</a:t>
            </a:r>
            <a:r>
              <a:rPr lang="en-US" sz="1400" dirty="0"/>
              <a:t>, W. C. (2001, April 2). Authority to speak:  The Justify relation -- some issues. </a:t>
            </a:r>
            <a:r>
              <a:rPr lang="en-US" sz="1400" i="1" dirty="0" err="1"/>
              <a:t>RSTlist</a:t>
            </a:r>
            <a:r>
              <a:rPr lang="en-US" sz="1400" i="1" dirty="0"/>
              <a:t>.</a:t>
            </a:r>
            <a:r>
              <a:rPr lang="en-US" sz="1400" dirty="0"/>
              <a:t>  Retrieved from </a:t>
            </a:r>
            <a:r>
              <a:rPr lang="en-US" sz="1400" dirty="0">
                <a:hlinkClick r:id="rId2"/>
              </a:rPr>
              <a:t>http://listserv.linguistlist.org/pipermail/rstlist/2001-April/000091.html</a:t>
            </a:r>
            <a:endParaRPr lang="en-US" sz="1400" dirty="0"/>
          </a:p>
          <a:p>
            <a:r>
              <a:rPr lang="en-US" sz="1400" dirty="0"/>
              <a:t>Mann, W. C., &amp; Thompson, S. A. (1987). </a:t>
            </a:r>
            <a:r>
              <a:rPr lang="en-US" sz="1400" i="1" dirty="0"/>
              <a:t>Rhetorical structure theory: A theory of text organization</a:t>
            </a:r>
            <a:r>
              <a:rPr lang="en-US" sz="1400" dirty="0"/>
              <a:t> (ISI/RS-87-190). Marina del Rey, CA: University of Southern California, Information Sciences Institute (ISI).</a:t>
            </a:r>
          </a:p>
          <a:p>
            <a:r>
              <a:rPr lang="en-US" sz="1400" dirty="0" err="1"/>
              <a:t>Marcu</a:t>
            </a:r>
            <a:r>
              <a:rPr lang="en-US" sz="1400" dirty="0"/>
              <a:t>, D. (1999). A decision-based approach to rhetorical parsing </a:t>
            </a:r>
            <a:r>
              <a:rPr lang="en-US" sz="1400" i="1" dirty="0"/>
              <a:t>Proceedings of the 37th Annual Meeting of the Association for Computational Linguistics</a:t>
            </a:r>
            <a:r>
              <a:rPr lang="en-US" sz="1400" dirty="0"/>
              <a:t> (pp. 365-372). College Park, Maryland: Association for Computational Linguistics</a:t>
            </a:r>
            <a:r>
              <a:rPr lang="en-US" sz="1400" dirty="0" smtClean="0"/>
              <a:t>.</a:t>
            </a:r>
            <a:endParaRPr lang="en-US" sz="1400" dirty="0" smtClean="0"/>
          </a:p>
          <a:p>
            <a:r>
              <a:rPr lang="en-US" sz="1400" dirty="0" err="1" smtClean="0"/>
              <a:t>Redeker</a:t>
            </a:r>
            <a:r>
              <a:rPr lang="en-US" sz="1400" dirty="0"/>
              <a:t>, G., &amp; Egg, M. (2006). Says who? On the treatment of speech attributions in discourse structure. In C. Sidner, J. </a:t>
            </a:r>
            <a:r>
              <a:rPr lang="en-US" sz="1400" dirty="0" err="1"/>
              <a:t>Harpur</a:t>
            </a:r>
            <a:r>
              <a:rPr lang="en-US" sz="1400" dirty="0"/>
              <a:t>, A. Benz, &amp; P. </a:t>
            </a:r>
            <a:r>
              <a:rPr lang="en-US" sz="1400" dirty="0" err="1"/>
              <a:t>Kuhnlein</a:t>
            </a:r>
            <a:r>
              <a:rPr lang="en-US" sz="1400" dirty="0"/>
              <a:t> (Eds.), </a:t>
            </a:r>
            <a:r>
              <a:rPr lang="en-US" sz="1400" i="1" dirty="0"/>
              <a:t>Constraints in discourse</a:t>
            </a:r>
            <a:r>
              <a:rPr lang="en-US" sz="1400" dirty="0"/>
              <a:t> (pp. 140-146). </a:t>
            </a:r>
            <a:r>
              <a:rPr lang="en-US" sz="1400" dirty="0" err="1"/>
              <a:t>Maynooth</a:t>
            </a:r>
            <a:r>
              <a:rPr lang="en-US" sz="1400" dirty="0"/>
              <a:t>: National University of Ireland</a:t>
            </a:r>
            <a:r>
              <a:rPr lang="en-US" sz="1400" dirty="0" smtClean="0"/>
              <a:t>.</a:t>
            </a:r>
          </a:p>
          <a:p>
            <a:r>
              <a:rPr lang="en-US" sz="1400" dirty="0"/>
              <a:t>Sanders, T. J. M., </a:t>
            </a:r>
            <a:r>
              <a:rPr lang="en-US" sz="1400" dirty="0" err="1"/>
              <a:t>Spooren</a:t>
            </a:r>
            <a:r>
              <a:rPr lang="en-US" sz="1400" dirty="0"/>
              <a:t>, W. P. M., &amp; </a:t>
            </a:r>
            <a:r>
              <a:rPr lang="en-US" sz="1400" dirty="0" err="1"/>
              <a:t>Noordman</a:t>
            </a:r>
            <a:r>
              <a:rPr lang="en-US" sz="1400" dirty="0"/>
              <a:t>, L. G. M. (1992). Toward a taxonomy of coherence relations. </a:t>
            </a:r>
            <a:r>
              <a:rPr lang="en-US" sz="1400" i="1" dirty="0"/>
              <a:t>Discourse Processes, 15</a:t>
            </a:r>
            <a:r>
              <a:rPr lang="en-US" sz="1400" dirty="0"/>
              <a:t>, 1-35. </a:t>
            </a:r>
          </a:p>
          <a:p>
            <a:r>
              <a:rPr lang="en-US" sz="1400" dirty="0" err="1"/>
              <a:t>Stede</a:t>
            </a:r>
            <a:r>
              <a:rPr lang="en-US" sz="1400" dirty="0"/>
              <a:t>, M. (2008). Disambiguating rhetorical structure. </a:t>
            </a:r>
            <a:r>
              <a:rPr lang="en-US" sz="1400" i="1" dirty="0"/>
              <a:t>Research on Language and Computation, 6</a:t>
            </a:r>
            <a:r>
              <a:rPr lang="en-US" sz="1400" dirty="0"/>
              <a:t>(3), 311-332. </a:t>
            </a:r>
          </a:p>
          <a:p>
            <a:r>
              <a:rPr lang="en-US" sz="1400" dirty="0" err="1" smtClean="0"/>
              <a:t>Stede</a:t>
            </a:r>
            <a:r>
              <a:rPr lang="en-US" sz="1400" dirty="0"/>
              <a:t>, M., </a:t>
            </a:r>
            <a:r>
              <a:rPr lang="en-US" sz="1400" dirty="0" err="1"/>
              <a:t>Taboada</a:t>
            </a:r>
            <a:r>
              <a:rPr lang="en-US" sz="1400" dirty="0"/>
              <a:t>, M., &amp; Das, D. (2017). </a:t>
            </a:r>
            <a:r>
              <a:rPr lang="en-US" sz="1400" i="1" dirty="0"/>
              <a:t>Annotation guidelines for rhetorical structure</a:t>
            </a:r>
            <a:r>
              <a:rPr lang="en-US" sz="1400" dirty="0"/>
              <a:t>. Potsdam and Burnaby: University of Potsdam and Simon Fraser University.</a:t>
            </a:r>
          </a:p>
          <a:p>
            <a:r>
              <a:rPr lang="en-US" sz="1400" dirty="0" err="1"/>
              <a:t>Taboada</a:t>
            </a:r>
            <a:r>
              <a:rPr lang="en-US" sz="1400" dirty="0"/>
              <a:t>, M., &amp; Hay, M. (2008). </a:t>
            </a:r>
            <a:r>
              <a:rPr lang="en-US" sz="1400" i="1" dirty="0"/>
              <a:t>Simon Fraser University Review Corpus: RST annotations</a:t>
            </a:r>
            <a:r>
              <a:rPr lang="en-US" sz="1400" dirty="0"/>
              <a:t>. Retrieved from: </a:t>
            </a:r>
            <a:r>
              <a:rPr lang="en-US" sz="1400" dirty="0">
                <a:hlinkClick r:id="rId3"/>
              </a:rPr>
              <a:t>https://www.sfu.ca/~mtaboada/SFU_Review_Corpus.html</a:t>
            </a:r>
            <a:endParaRPr lang="en-US" sz="1400" dirty="0"/>
          </a:p>
          <a:p>
            <a:r>
              <a:rPr lang="en-US" sz="1400" dirty="0" smtClean="0"/>
              <a:t>Wolf</a:t>
            </a:r>
            <a:r>
              <a:rPr lang="en-US" sz="1400" dirty="0"/>
              <a:t>, F., &amp; Gibson, E. (2005). Representing discourse coherence: A corpus-based analysis. </a:t>
            </a:r>
            <a:r>
              <a:rPr lang="en-US" sz="1400" i="1" dirty="0"/>
              <a:t>Computational Linguistics, 31</a:t>
            </a:r>
            <a:r>
              <a:rPr lang="en-US" sz="1400" dirty="0"/>
              <a:t>(2), 249-287. </a:t>
            </a:r>
          </a:p>
          <a:p>
            <a:endParaRPr lang="en-US" sz="1400" dirty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8970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</a:t>
            </a:r>
            <a:r>
              <a:rPr lang="mr-IN" dirty="0" smtClean="0"/>
              <a:t>–</a:t>
            </a:r>
            <a:r>
              <a:rPr lang="en-US" dirty="0" smtClean="0"/>
              <a:t> classical 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Analysis of intended effect</a:t>
            </a:r>
          </a:p>
          <a:p>
            <a:r>
              <a:rPr lang="en-US" dirty="0" smtClean="0"/>
              <a:t>Fundamental </a:t>
            </a:r>
            <a:r>
              <a:rPr lang="en-US" dirty="0"/>
              <a:t>to understanding the organization of a text</a:t>
            </a:r>
          </a:p>
          <a:p>
            <a:r>
              <a:rPr lang="en-US" dirty="0" smtClean="0"/>
              <a:t>Accounts </a:t>
            </a:r>
            <a:r>
              <a:rPr lang="en-US" dirty="0"/>
              <a:t>for how intended effects are realized through relational propositions, and thus serves as a general theory of writers' </a:t>
            </a:r>
            <a:r>
              <a:rPr lang="en-US" dirty="0" smtClean="0"/>
              <a:t>goals</a:t>
            </a:r>
          </a:p>
          <a:p>
            <a:pPr lvl="1"/>
            <a:endParaRPr lang="en-US" dirty="0"/>
          </a:p>
          <a:p>
            <a:r>
              <a:rPr lang="en-US" dirty="0"/>
              <a:t>And yet the primacy of intended effect is </a:t>
            </a:r>
            <a:r>
              <a:rPr lang="en-US" dirty="0" smtClean="0"/>
              <a:t>rarely mentioned </a:t>
            </a:r>
            <a:r>
              <a:rPr lang="en-US" dirty="0"/>
              <a:t>in discussions of attribution.  </a:t>
            </a:r>
            <a:endParaRPr lang="en-US" dirty="0" smtClean="0"/>
          </a:p>
          <a:p>
            <a:pPr lvl="1"/>
            <a:r>
              <a:rPr lang="en-US" dirty="0" smtClean="0"/>
              <a:t>Not </a:t>
            </a:r>
            <a:r>
              <a:rPr lang="en-US" dirty="0"/>
              <a:t>explicit among the reasons Mann and Thompson (1987) identified for rejecting </a:t>
            </a:r>
            <a:r>
              <a:rPr lang="en-US" dirty="0" smtClean="0"/>
              <a:t>it  </a:t>
            </a:r>
          </a:p>
          <a:p>
            <a:pPr lvl="1"/>
            <a:r>
              <a:rPr lang="en-US" dirty="0" smtClean="0"/>
              <a:t>Neither </a:t>
            </a:r>
            <a:r>
              <a:rPr lang="en-US" dirty="0"/>
              <a:t>Carlson and </a:t>
            </a:r>
            <a:r>
              <a:rPr lang="en-US" dirty="0" err="1"/>
              <a:t>Marcu</a:t>
            </a:r>
            <a:r>
              <a:rPr lang="en-US" dirty="0"/>
              <a:t> (2001) nor </a:t>
            </a:r>
            <a:r>
              <a:rPr lang="en-US" dirty="0" err="1"/>
              <a:t>Redeker</a:t>
            </a:r>
            <a:r>
              <a:rPr lang="en-US" dirty="0"/>
              <a:t> and Egg (2006) mention it.  Wolf and Gibson (2005) do not mention </a:t>
            </a:r>
            <a:r>
              <a:rPr lang="en-US" dirty="0" smtClean="0"/>
              <a:t>it  </a:t>
            </a:r>
            <a:endParaRPr lang="en-US" dirty="0" smtClean="0"/>
          </a:p>
          <a:p>
            <a:pPr lvl="1"/>
            <a:r>
              <a:rPr lang="en-US" dirty="0" smtClean="0"/>
              <a:t>Nor </a:t>
            </a:r>
            <a:r>
              <a:rPr lang="en-US" dirty="0"/>
              <a:t>do Sanders, </a:t>
            </a:r>
            <a:r>
              <a:rPr lang="en-US" dirty="0" err="1"/>
              <a:t>Spooren</a:t>
            </a:r>
            <a:r>
              <a:rPr lang="en-US" dirty="0"/>
              <a:t>, and </a:t>
            </a:r>
            <a:r>
              <a:rPr lang="en-US" dirty="0" err="1"/>
              <a:t>Noordman</a:t>
            </a:r>
            <a:r>
              <a:rPr lang="en-US" dirty="0"/>
              <a:t> (1992) nor Das, </a:t>
            </a:r>
            <a:r>
              <a:rPr lang="en-US" dirty="0" err="1"/>
              <a:t>Taboada</a:t>
            </a:r>
            <a:r>
              <a:rPr lang="en-US" dirty="0"/>
              <a:t>, and </a:t>
            </a:r>
            <a:r>
              <a:rPr lang="en-US" dirty="0" err="1"/>
              <a:t>Stede</a:t>
            </a:r>
            <a:r>
              <a:rPr lang="en-US" dirty="0"/>
              <a:t> (2017</a:t>
            </a:r>
            <a:r>
              <a:rPr lang="en-US" dirty="0" smtClean="0"/>
              <a:t>)  </a:t>
            </a:r>
            <a:endParaRPr lang="en-US" dirty="0" smtClean="0"/>
          </a:p>
          <a:p>
            <a:pPr lvl="1"/>
            <a:r>
              <a:rPr lang="en-US" dirty="0" err="1" smtClean="0"/>
              <a:t>Stede</a:t>
            </a:r>
            <a:r>
              <a:rPr lang="en-US" dirty="0" smtClean="0"/>
              <a:t> </a:t>
            </a:r>
            <a:r>
              <a:rPr lang="en-US" dirty="0"/>
              <a:t>(2008) calls attention to the lack of nuclear constraints and inattention to </a:t>
            </a:r>
            <a:r>
              <a:rPr lang="en-US" dirty="0" smtClean="0"/>
              <a:t>intended effect</a:t>
            </a:r>
            <a:br>
              <a:rPr lang="en-US" dirty="0" smtClean="0"/>
            </a:br>
            <a:r>
              <a:rPr lang="en-US" dirty="0" smtClean="0"/>
              <a:t>	a view shared </a:t>
            </a:r>
            <a:r>
              <a:rPr lang="en-US" dirty="0"/>
              <a:t>by da Cunha and </a:t>
            </a:r>
            <a:r>
              <a:rPr lang="en-US" dirty="0" err="1"/>
              <a:t>Iruskieta</a:t>
            </a:r>
            <a:r>
              <a:rPr lang="en-US" dirty="0"/>
              <a:t> (2010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the most part intended effect, so fundamental to RST, has been ignored.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Explore attributional relations from the perspective of intended effect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91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core </a:t>
            </a:r>
            <a:r>
              <a:rPr lang="en-US" dirty="0"/>
              <a:t>i</a:t>
            </a:r>
            <a:r>
              <a:rPr lang="en-US" dirty="0" smtClean="0"/>
              <a:t>ssues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Discourse Units</a:t>
            </a:r>
          </a:p>
          <a:p>
            <a:pPr lvl="1"/>
            <a:r>
              <a:rPr lang="en-US" dirty="0" smtClean="0"/>
              <a:t>Can we segment attributive statements?</a:t>
            </a:r>
          </a:p>
          <a:p>
            <a:pPr lvl="1"/>
            <a:r>
              <a:rPr lang="en-US" dirty="0" smtClean="0"/>
              <a:t>Can we construe the constituents as </a:t>
            </a:r>
            <a:r>
              <a:rPr lang="en-US" dirty="0"/>
              <a:t>discourse </a:t>
            </a:r>
            <a:r>
              <a:rPr lang="en-US" dirty="0" smtClean="0"/>
              <a:t>units?</a:t>
            </a:r>
          </a:p>
          <a:p>
            <a:r>
              <a:rPr lang="en-US" dirty="0" err="1" smtClean="0"/>
              <a:t>Nuclearity</a:t>
            </a:r>
            <a:endParaRPr lang="en-US" dirty="0" smtClean="0"/>
          </a:p>
          <a:p>
            <a:pPr lvl="1"/>
            <a:r>
              <a:rPr lang="en-US" dirty="0" smtClean="0"/>
              <a:t>Which part </a:t>
            </a:r>
            <a:r>
              <a:rPr lang="en-US" dirty="0"/>
              <a:t>is the </a:t>
            </a:r>
            <a:r>
              <a:rPr lang="en-US" dirty="0" smtClean="0"/>
              <a:t>satellite?</a:t>
            </a:r>
          </a:p>
          <a:p>
            <a:pPr lvl="1"/>
            <a:r>
              <a:rPr lang="en-US" dirty="0" smtClean="0"/>
              <a:t>And which </a:t>
            </a:r>
            <a:r>
              <a:rPr lang="en-US" dirty="0"/>
              <a:t>the nucleus? </a:t>
            </a:r>
            <a:endParaRPr lang="en-US" dirty="0" smtClean="0"/>
          </a:p>
          <a:p>
            <a:r>
              <a:rPr lang="en-US" dirty="0"/>
              <a:t>Relation </a:t>
            </a:r>
            <a:r>
              <a:rPr lang="en-US" dirty="0" smtClean="0"/>
              <a:t>Identification</a:t>
            </a:r>
          </a:p>
          <a:p>
            <a:pPr lvl="1"/>
            <a:r>
              <a:rPr lang="en-US" dirty="0" smtClean="0"/>
              <a:t>What </a:t>
            </a:r>
            <a:r>
              <a:rPr lang="en-US" dirty="0"/>
              <a:t>are the constraints, and what are the intended effects?  </a:t>
            </a:r>
            <a:endParaRPr lang="en-US" dirty="0" smtClean="0"/>
          </a:p>
          <a:p>
            <a:pPr lvl="1"/>
            <a:r>
              <a:rPr lang="en-US" dirty="0" smtClean="0"/>
              <a:t>Is </a:t>
            </a:r>
            <a:r>
              <a:rPr lang="en-US" dirty="0"/>
              <a:t>there only one </a:t>
            </a:r>
            <a:r>
              <a:rPr lang="en-US" cap="small" dirty="0"/>
              <a:t>Attribution</a:t>
            </a:r>
            <a:r>
              <a:rPr lang="en-US" dirty="0"/>
              <a:t> relation, or are there other possibilities? </a:t>
            </a:r>
          </a:p>
        </p:txBody>
      </p:sp>
    </p:spTree>
    <p:extLst>
      <p:ext uri="{BB962C8B-B14F-4D97-AF65-F5344CB8AC3E}">
        <p14:creationId xmlns:p14="http://schemas.microsoft.com/office/powerpoint/2010/main" val="116983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Discourse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0586"/>
            <a:ext cx="10515600" cy="4607807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For attribution to be a relation, </a:t>
            </a:r>
            <a:r>
              <a:rPr lang="en-US" dirty="0" smtClean="0"/>
              <a:t>the parts must </a:t>
            </a:r>
            <a:r>
              <a:rPr lang="en-US" dirty="0" smtClean="0"/>
              <a:t>be discourse units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Mann </a:t>
            </a:r>
            <a:r>
              <a:rPr lang="en-US" dirty="0"/>
              <a:t>and Thompson (1987) </a:t>
            </a:r>
            <a:r>
              <a:rPr lang="en-US" dirty="0" smtClean="0"/>
              <a:t>rejected attribution predicates</a:t>
            </a:r>
          </a:p>
          <a:p>
            <a:pPr lvl="1"/>
            <a:r>
              <a:rPr lang="en-US" dirty="0" smtClean="0"/>
              <a:t>They do not constitute distinct entities </a:t>
            </a:r>
          </a:p>
          <a:p>
            <a:pPr lvl="1"/>
            <a:r>
              <a:rPr lang="en-US" dirty="0" smtClean="0"/>
              <a:t>They are part </a:t>
            </a:r>
            <a:r>
              <a:rPr lang="en-US" dirty="0"/>
              <a:t>of the proposition that contains the </a:t>
            </a:r>
            <a:r>
              <a:rPr lang="en-US" dirty="0" smtClean="0"/>
              <a:t>attributed material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err="1" smtClean="0"/>
              <a:t>Stede</a:t>
            </a:r>
            <a:r>
              <a:rPr lang="en-US" dirty="0" smtClean="0"/>
              <a:t> </a:t>
            </a:r>
            <a:r>
              <a:rPr lang="en-US" dirty="0"/>
              <a:t>et al. (2017) </a:t>
            </a:r>
            <a:r>
              <a:rPr lang="en-US" dirty="0" smtClean="0"/>
              <a:t>rejected the attributed </a:t>
            </a:r>
            <a:r>
              <a:rPr lang="en-US" dirty="0"/>
              <a:t>material </a:t>
            </a:r>
            <a:endParaRPr lang="en-US" dirty="0" smtClean="0"/>
          </a:p>
          <a:p>
            <a:pPr lvl="1"/>
            <a:r>
              <a:rPr lang="en-US" dirty="0" smtClean="0"/>
              <a:t>For </a:t>
            </a:r>
            <a:r>
              <a:rPr lang="en-US" dirty="0"/>
              <a:t>syntactical </a:t>
            </a:r>
            <a:r>
              <a:rPr lang="en-US" dirty="0" smtClean="0"/>
              <a:t>reasons</a:t>
            </a:r>
          </a:p>
          <a:p>
            <a:pPr lvl="1"/>
            <a:r>
              <a:rPr lang="en-US" dirty="0" smtClean="0"/>
              <a:t>Attributed </a:t>
            </a:r>
            <a:r>
              <a:rPr lang="en-US" dirty="0"/>
              <a:t>material is a clausal complement of the attribution </a:t>
            </a:r>
            <a:r>
              <a:rPr lang="en-US" dirty="0" smtClean="0"/>
              <a:t>predicate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is and what is not </a:t>
            </a:r>
            <a:r>
              <a:rPr lang="mr-IN" dirty="0" smtClean="0"/>
              <a:t>…</a:t>
            </a:r>
            <a:r>
              <a:rPr lang="en-US" dirty="0" smtClean="0"/>
              <a:t> ?</a:t>
            </a:r>
          </a:p>
          <a:p>
            <a:r>
              <a:rPr lang="en-US" dirty="0"/>
              <a:t>However, given that the standards for what constitutes a discourse unit are somewhat unstable in their own right, this too leaves one on uncertain ground (</a:t>
            </a:r>
            <a:r>
              <a:rPr lang="en-US" dirty="0" err="1"/>
              <a:t>Degand</a:t>
            </a:r>
            <a:r>
              <a:rPr lang="en-US" dirty="0"/>
              <a:t> &amp; Simon, 2009).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But </a:t>
            </a:r>
            <a:r>
              <a:rPr lang="en-US" dirty="0"/>
              <a:t>if relational propositions are discoverable between attributions and the attributed material, </a:t>
            </a:r>
            <a:r>
              <a:rPr lang="en-US" dirty="0" smtClean="0"/>
              <a:t>the </a:t>
            </a:r>
            <a:r>
              <a:rPr lang="en-US" dirty="0"/>
              <a:t>constituents of that relation </a:t>
            </a:r>
            <a:r>
              <a:rPr lang="en-US" i="1" dirty="0" smtClean="0"/>
              <a:t>may be treated as </a:t>
            </a:r>
            <a:r>
              <a:rPr lang="en-US" dirty="0" smtClean="0"/>
              <a:t>discourse units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63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Nuclearity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a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Attribution </a:t>
            </a:r>
            <a:r>
              <a:rPr lang="en-US" dirty="0"/>
              <a:t>predicate as </a:t>
            </a:r>
            <a:r>
              <a:rPr lang="en-US" dirty="0" smtClean="0"/>
              <a:t>satellite </a:t>
            </a:r>
            <a:r>
              <a:rPr lang="en-US" dirty="0"/>
              <a:t>and </a:t>
            </a:r>
            <a:r>
              <a:rPr lang="en-US" dirty="0" smtClean="0"/>
              <a:t>attributed material as </a:t>
            </a:r>
            <a:r>
              <a:rPr lang="en-US" dirty="0"/>
              <a:t>the </a:t>
            </a:r>
            <a:r>
              <a:rPr lang="en-US" dirty="0" smtClean="0"/>
              <a:t>nucleus</a:t>
            </a:r>
          </a:p>
          <a:p>
            <a:pPr lvl="1"/>
            <a:r>
              <a:rPr lang="en-US" dirty="0"/>
              <a:t>Carlson and </a:t>
            </a:r>
            <a:r>
              <a:rPr lang="en-US" dirty="0" err="1"/>
              <a:t>Marcu</a:t>
            </a:r>
            <a:r>
              <a:rPr lang="en-US" dirty="0"/>
              <a:t> (2001)</a:t>
            </a:r>
            <a:endParaRPr lang="en-US" dirty="0" smtClean="0"/>
          </a:p>
          <a:p>
            <a:r>
              <a:rPr lang="en-US" dirty="0" smtClean="0"/>
              <a:t>Can lead </a:t>
            </a:r>
            <a:r>
              <a:rPr lang="en-US" dirty="0"/>
              <a:t>to </a:t>
            </a:r>
            <a:r>
              <a:rPr lang="en-US" dirty="0" smtClean="0"/>
              <a:t>difficulties</a:t>
            </a:r>
          </a:p>
          <a:p>
            <a:pPr lvl="1"/>
            <a:r>
              <a:rPr lang="en-US" dirty="0" smtClean="0"/>
              <a:t>When </a:t>
            </a:r>
            <a:r>
              <a:rPr lang="en-US" dirty="0"/>
              <a:t>the attribution predicate is a cognitive predication </a:t>
            </a:r>
            <a:endParaRPr lang="en-US" dirty="0" smtClean="0"/>
          </a:p>
          <a:p>
            <a:pPr lvl="1"/>
            <a:r>
              <a:rPr lang="en-US" dirty="0" smtClean="0"/>
              <a:t>And more </a:t>
            </a:r>
            <a:r>
              <a:rPr lang="en-US" dirty="0"/>
              <a:t>salient than the attribution </a:t>
            </a:r>
            <a:r>
              <a:rPr lang="en-US" dirty="0" smtClean="0"/>
              <a:t>material</a:t>
            </a:r>
          </a:p>
          <a:p>
            <a:pPr lvl="2"/>
            <a:r>
              <a:rPr lang="en-US" dirty="0" err="1"/>
              <a:t>Redeker</a:t>
            </a:r>
            <a:r>
              <a:rPr lang="en-US" dirty="0"/>
              <a:t> and Egg (2006)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Yet assigning </a:t>
            </a:r>
            <a:r>
              <a:rPr lang="en-US" dirty="0" err="1" smtClean="0"/>
              <a:t>nuclearity</a:t>
            </a:r>
            <a:r>
              <a:rPr lang="en-US" dirty="0" smtClean="0"/>
              <a:t> to the predicate also presents difficulties, e.g.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i="1" dirty="0" smtClean="0"/>
              <a:t>Senator </a:t>
            </a:r>
            <a:r>
              <a:rPr lang="en-US" i="1" dirty="0"/>
              <a:t>Chris Coons, the Delaware Democrat, told me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i="1" dirty="0" smtClean="0"/>
              <a:t>that </a:t>
            </a:r>
            <a:r>
              <a:rPr lang="en-US" i="1" dirty="0"/>
              <a:t>his longtime colleague [Senator Lindsey Graham] is “hysterically funny” and “personally engaging.” </a:t>
            </a:r>
          </a:p>
          <a:p>
            <a:r>
              <a:rPr lang="en-US" dirty="0" smtClean="0"/>
              <a:t>The </a:t>
            </a:r>
            <a:r>
              <a:rPr lang="en-US" dirty="0"/>
              <a:t>attribution </a:t>
            </a:r>
            <a:r>
              <a:rPr lang="en-US" dirty="0" smtClean="0"/>
              <a:t>predicate</a:t>
            </a:r>
            <a:r>
              <a:rPr lang="en-US" dirty="0"/>
              <a:t> </a:t>
            </a:r>
            <a:r>
              <a:rPr lang="en-US" dirty="0" smtClean="0"/>
              <a:t>(1) would </a:t>
            </a:r>
            <a:r>
              <a:rPr lang="en-US" dirty="0"/>
              <a:t>be marked as </a:t>
            </a:r>
            <a:r>
              <a:rPr lang="en-US" dirty="0" smtClean="0"/>
              <a:t>nucleus</a:t>
            </a:r>
          </a:p>
          <a:p>
            <a:r>
              <a:rPr lang="en-US" dirty="0"/>
              <a:t>B</a:t>
            </a:r>
            <a:r>
              <a:rPr lang="en-US" dirty="0" smtClean="0"/>
              <a:t>ut </a:t>
            </a:r>
            <a:r>
              <a:rPr lang="en-US" dirty="0"/>
              <a:t>it is the assessment of </a:t>
            </a:r>
            <a:r>
              <a:rPr lang="en-US" dirty="0" smtClean="0"/>
              <a:t>Graham </a:t>
            </a:r>
            <a:r>
              <a:rPr lang="en-US" dirty="0"/>
              <a:t>that is </a:t>
            </a:r>
            <a:r>
              <a:rPr lang="en-US" dirty="0" smtClean="0"/>
              <a:t>more salient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8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Nuclearity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a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/>
              <a:t>false </a:t>
            </a:r>
            <a:r>
              <a:rPr lang="en-US" dirty="0" smtClean="0"/>
              <a:t>dilemma</a:t>
            </a:r>
          </a:p>
          <a:p>
            <a:r>
              <a:rPr lang="en-US" dirty="0" smtClean="0"/>
              <a:t>Attributions </a:t>
            </a:r>
            <a:r>
              <a:rPr lang="en-US" dirty="0"/>
              <a:t>are </a:t>
            </a:r>
            <a:r>
              <a:rPr lang="en-US" dirty="0" smtClean="0"/>
              <a:t>asymmetric</a:t>
            </a:r>
          </a:p>
          <a:p>
            <a:r>
              <a:rPr lang="en-US" dirty="0" smtClean="0"/>
              <a:t>But no </a:t>
            </a:r>
            <a:r>
              <a:rPr lang="en-US" dirty="0"/>
              <a:t>single pattern of </a:t>
            </a:r>
            <a:r>
              <a:rPr lang="en-US" dirty="0" smtClean="0"/>
              <a:t>asymmetry </a:t>
            </a:r>
          </a:p>
          <a:p>
            <a:r>
              <a:rPr lang="en-US" dirty="0" smtClean="0"/>
              <a:t>However</a:t>
            </a:r>
            <a:r>
              <a:rPr lang="en-US" dirty="0"/>
              <a:t>, the inference to be made is not that </a:t>
            </a:r>
            <a:r>
              <a:rPr lang="en-US" cap="small" dirty="0"/>
              <a:t>Attribution</a:t>
            </a:r>
            <a:r>
              <a:rPr lang="en-US" dirty="0"/>
              <a:t> is not a discourse </a:t>
            </a:r>
            <a:r>
              <a:rPr lang="en-US" dirty="0" smtClean="0"/>
              <a:t>relation</a:t>
            </a:r>
          </a:p>
          <a:p>
            <a:r>
              <a:rPr lang="en-US" dirty="0" smtClean="0"/>
              <a:t>Although </a:t>
            </a:r>
            <a:r>
              <a:rPr lang="en-US" dirty="0"/>
              <a:t>attribution is relational, the relation is not necessarily </a:t>
            </a:r>
            <a:r>
              <a:rPr lang="en-US" cap="small" dirty="0"/>
              <a:t>Attribution</a:t>
            </a:r>
            <a:r>
              <a:rPr lang="en-US" dirty="0"/>
              <a:t> per </a:t>
            </a:r>
            <a:r>
              <a:rPr lang="en-US" dirty="0" smtClean="0"/>
              <a:t>se  </a:t>
            </a:r>
          </a:p>
          <a:p>
            <a:r>
              <a:rPr lang="en-US" cap="small" dirty="0" smtClean="0"/>
              <a:t>Attribution</a:t>
            </a:r>
            <a:r>
              <a:rPr lang="en-US" dirty="0" smtClean="0"/>
              <a:t> </a:t>
            </a:r>
            <a:r>
              <a:rPr lang="en-US" dirty="0"/>
              <a:t>is but one among several </a:t>
            </a:r>
            <a:r>
              <a:rPr lang="en-US" dirty="0" smtClean="0"/>
              <a:t>attributional relations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47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 identification </a:t>
            </a:r>
            <a:r>
              <a:rPr lang="mr-IN" dirty="0" smtClean="0"/>
              <a:t>–</a:t>
            </a:r>
            <a:r>
              <a:rPr lang="en-US" dirty="0" smtClean="0"/>
              <a:t> a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Identifying attributions seems fairly straightforward</a:t>
            </a:r>
          </a:p>
          <a:p>
            <a:pPr lvl="1"/>
            <a:r>
              <a:rPr lang="en-US" dirty="0" smtClean="0"/>
              <a:t>Based </a:t>
            </a:r>
            <a:r>
              <a:rPr lang="en-US" dirty="0"/>
              <a:t>on the presence of attribution verbs or cognitive </a:t>
            </a:r>
            <a:r>
              <a:rPr lang="en-US" dirty="0" smtClean="0"/>
              <a:t>predicates </a:t>
            </a:r>
          </a:p>
          <a:p>
            <a:r>
              <a:rPr lang="en-US" dirty="0" smtClean="0"/>
              <a:t>But provides </a:t>
            </a:r>
            <a:r>
              <a:rPr lang="en-US" dirty="0" smtClean="0"/>
              <a:t>no assurance </a:t>
            </a:r>
            <a:r>
              <a:rPr lang="en-US" dirty="0"/>
              <a:t>that an attribution is </a:t>
            </a:r>
            <a:r>
              <a:rPr lang="en-US" cap="small" dirty="0"/>
              <a:t>Attribution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Identification </a:t>
            </a:r>
            <a:r>
              <a:rPr lang="en-US" dirty="0"/>
              <a:t>of intended effect is </a:t>
            </a:r>
            <a:r>
              <a:rPr lang="en-US" dirty="0" smtClean="0"/>
              <a:t>essential</a:t>
            </a:r>
          </a:p>
          <a:p>
            <a:r>
              <a:rPr lang="en-US" dirty="0" smtClean="0"/>
              <a:t>Otherwise, </a:t>
            </a:r>
            <a:r>
              <a:rPr lang="en-US" dirty="0"/>
              <a:t>it cannot be presumed that there is any </a:t>
            </a:r>
            <a:r>
              <a:rPr lang="en-US" dirty="0" smtClean="0"/>
              <a:t>RST relation </a:t>
            </a:r>
            <a:r>
              <a:rPr lang="en-US" dirty="0" smtClean="0"/>
              <a:t>whatsoever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62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78245</TotalTime>
  <Words>1745</Words>
  <Application>Microsoft Macintosh PowerPoint</Application>
  <PresentationFormat>Widescreen</PresentationFormat>
  <Paragraphs>292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Calibri Light</vt:lpstr>
      <vt:lpstr>Courier</vt:lpstr>
      <vt:lpstr>Helvetica</vt:lpstr>
      <vt:lpstr>Mangal</vt:lpstr>
      <vt:lpstr>Arial</vt:lpstr>
      <vt:lpstr>Calibri</vt:lpstr>
      <vt:lpstr>Times New Roman</vt:lpstr>
      <vt:lpstr>Office Theme</vt:lpstr>
      <vt:lpstr>The Rhetorical Structure of Attribution</vt:lpstr>
      <vt:lpstr>Attribution</vt:lpstr>
      <vt:lpstr>Relational status of Attribution</vt:lpstr>
      <vt:lpstr>Approach – classical RST</vt:lpstr>
      <vt:lpstr>Some core issues</vt:lpstr>
      <vt:lpstr>Discourse units</vt:lpstr>
      <vt:lpstr>Nuclearity – a problem</vt:lpstr>
      <vt:lpstr>Nuclearity – a solution</vt:lpstr>
      <vt:lpstr>Relation identification – a problem</vt:lpstr>
      <vt:lpstr>Relation identification – a solution</vt:lpstr>
      <vt:lpstr>Some attribution relations</vt:lpstr>
      <vt:lpstr>Attribution as Justify</vt:lpstr>
      <vt:lpstr>Attribution as Justify (2)</vt:lpstr>
      <vt:lpstr>Attribution as Evaluation</vt:lpstr>
      <vt:lpstr>Attribution as Interpretation</vt:lpstr>
      <vt:lpstr>Attribution as Cause </vt:lpstr>
      <vt:lpstr>Attribution as Elaboration </vt:lpstr>
      <vt:lpstr>Cognitive States as Elaboration</vt:lpstr>
      <vt:lpstr>Cognitive States as Elaboration</vt:lpstr>
      <vt:lpstr>Attribution as Evidence</vt:lpstr>
      <vt:lpstr>Attribution as Evidence</vt:lpstr>
      <vt:lpstr>Cognitive states as (faux) Concession </vt:lpstr>
      <vt:lpstr>Attribution as Attribution</vt:lpstr>
      <vt:lpstr>Attribution as  Attribution </vt:lpstr>
      <vt:lpstr>Attribution as Attribution</vt:lpstr>
      <vt:lpstr>Conclusion (1)</vt:lpstr>
      <vt:lpstr>Conclusion (2)</vt:lpstr>
      <vt:lpstr>Conclusion (3)</vt:lpstr>
      <vt:lpstr>Further Study</vt:lpstr>
      <vt:lpstr>References (See the paper for complete list)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Rhetorical Structure of Attribution</dc:title>
  <dc:creator>Potter, Andrew Nelson</dc:creator>
  <cp:lastModifiedBy>Potter, Andrew Nelson</cp:lastModifiedBy>
  <cp:revision>230</cp:revision>
  <dcterms:created xsi:type="dcterms:W3CDTF">2019-04-07T22:01:26Z</dcterms:created>
  <dcterms:modified xsi:type="dcterms:W3CDTF">2019-06-06T13:38:15Z</dcterms:modified>
</cp:coreProperties>
</file>