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792" r:id="rId1"/>
  </p:sldMasterIdLst>
  <p:notesMasterIdLst>
    <p:notesMasterId r:id="rId25"/>
  </p:notesMasterIdLst>
  <p:sldIdLst>
    <p:sldId id="256" r:id="rId2"/>
    <p:sldId id="257" r:id="rId3"/>
    <p:sldId id="305" r:id="rId4"/>
    <p:sldId id="306" r:id="rId5"/>
    <p:sldId id="258" r:id="rId6"/>
    <p:sldId id="308" r:id="rId7"/>
    <p:sldId id="326" r:id="rId8"/>
    <p:sldId id="302" r:id="rId9"/>
    <p:sldId id="319" r:id="rId10"/>
    <p:sldId id="320" r:id="rId11"/>
    <p:sldId id="313" r:id="rId12"/>
    <p:sldId id="322" r:id="rId13"/>
    <p:sldId id="301" r:id="rId14"/>
    <p:sldId id="286" r:id="rId15"/>
    <p:sldId id="298" r:id="rId16"/>
    <p:sldId id="315" r:id="rId17"/>
    <p:sldId id="324" r:id="rId18"/>
    <p:sldId id="318" r:id="rId19"/>
    <p:sldId id="272" r:id="rId20"/>
    <p:sldId id="273" r:id="rId21"/>
    <p:sldId id="328" r:id="rId22"/>
    <p:sldId id="304" r:id="rId23"/>
    <p:sldId id="276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82" autoAdjust="0"/>
    <p:restoredTop sz="93992" autoAdjust="0"/>
  </p:normalViewPr>
  <p:slideViewPr>
    <p:cSldViewPr>
      <p:cViewPr varScale="1">
        <p:scale>
          <a:sx n="121" d="100"/>
          <a:sy n="121" d="100"/>
        </p:scale>
        <p:origin x="29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alisa_000\Dropbox\MSR_docs\summary_withProBase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Spearman's</a:t>
            </a:r>
            <a:r>
              <a:rPr lang="en-US" sz="2400" baseline="0"/>
              <a:t>  </a:t>
            </a:r>
            <a:r>
              <a:rPr lang="en-US" sz="2400" baseline="0">
                <a:sym typeface="Symbol"/>
              </a:rPr>
              <a:t></a:t>
            </a:r>
            <a:endParaRPr lang="en-US" sz="240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2">
                <a:lumMod val="50000"/>
              </a:schemeClr>
            </a:solidFill>
          </c:spPr>
          <c:invertIfNegative val="0"/>
          <c:val>
            <c:numRef>
              <c:f>Spearman!$B$12:$F$12</c:f>
              <c:numCache>
                <c:formatCode>0.000</c:formatCode>
                <c:ptCount val="5"/>
                <c:pt idx="0">
                  <c:v>1.7999999999999999E-2</c:v>
                </c:pt>
                <c:pt idx="1">
                  <c:v>1.4E-2</c:v>
                </c:pt>
                <c:pt idx="2">
                  <c:v>0.05</c:v>
                </c:pt>
                <c:pt idx="3">
                  <c:v>0.22900000000000001</c:v>
                </c:pt>
                <c:pt idx="4">
                  <c:v>0.35410000000000008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Spearman!$B$1:$F$1</c15:sqref>
                        </c15:formulaRef>
                      </c:ext>
                    </c:extLst>
                    <c:strCache>
                      <c:ptCount val="5"/>
                      <c:pt idx="0">
                        <c:v>Random</c:v>
                      </c:pt>
                      <c:pt idx="1">
                        <c:v>BUAP</c:v>
                      </c:pt>
                      <c:pt idx="2">
                        <c:v>Duluth</c:v>
                      </c:pt>
                      <c:pt idx="3">
                        <c:v>UTD-NB</c:v>
                      </c:pt>
                      <c:pt idx="4">
                        <c:v>Comb</c:v>
                      </c:pt>
                    </c:strCache>
                  </c:strRef>
                </c15:cat>
              </c15:filteredCategoryTitle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41449968"/>
        <c:axId val="841448400"/>
      </c:barChart>
      <c:catAx>
        <c:axId val="84144996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841448400"/>
        <c:crosses val="autoZero"/>
        <c:auto val="1"/>
        <c:lblAlgn val="ctr"/>
        <c:lblOffset val="100"/>
        <c:noMultiLvlLbl val="0"/>
      </c:catAx>
      <c:valAx>
        <c:axId val="841448400"/>
        <c:scaling>
          <c:orientation val="minMax"/>
          <c:max val="0.35500000000000026"/>
          <c:min val="0"/>
        </c:scaling>
        <c:delete val="0"/>
        <c:axPos val="l"/>
        <c:majorGridlines/>
        <c:numFmt formatCode="0.000" sourceLinked="1"/>
        <c:majorTickMark val="none"/>
        <c:minorTickMark val="none"/>
        <c:tickLblPos val="nextTo"/>
        <c:txPr>
          <a:bodyPr/>
          <a:lstStyle/>
          <a:p>
            <a:pPr>
              <a:defRPr sz="2000" b="0"/>
            </a:pPr>
            <a:endParaRPr lang="en-US"/>
          </a:p>
        </c:txPr>
        <c:crossAx val="84144996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0.85177</cdr:x>
      <cdr:y>0.91071</cdr:y>
    </cdr:from>
    <cdr:to>
      <cdr:x>0.94768</cdr:x>
      <cdr:y>0.98214</cdr:y>
    </cdr:to>
    <cdr:sp macro="" textlink="">
      <cdr:nvSpPr>
        <cdr:cNvPr id="3" name="Rectangle 2"/>
        <cdr:cNvSpPr/>
      </cdr:nvSpPr>
      <cdr:spPr>
        <a:xfrm xmlns:a="http://schemas.openxmlformats.org/drawingml/2006/main">
          <a:off x="7034336" y="3672408"/>
          <a:ext cx="792088" cy="288032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E32B72-7488-4698-83D7-B06666124301}" type="datetimeFigureOut">
              <a:rPr lang="en-US" smtClean="0"/>
              <a:pPr/>
              <a:t>7/22/2014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7885F5-EA8D-443F-A5CA-651905133B3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958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885F5-EA8D-443F-A5CA-651905133B3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6033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885F5-EA8D-443F-A5CA-651905133B3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1969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+mj-lt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260ECD-E728-4EAA-AD1D-14EB9C78C7B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4974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885F5-EA8D-443F-A5CA-651905133B3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8988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28650" lvl="1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260ECD-E728-4EAA-AD1D-14EB9C78C7BB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719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885F5-EA8D-443F-A5CA-651905133B3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716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885F5-EA8D-443F-A5CA-651905133B3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1661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885F5-EA8D-443F-A5CA-651905133B3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8988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885F5-EA8D-443F-A5CA-651905133B3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5841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885F5-EA8D-443F-A5CA-651905133B3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1390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885F5-EA8D-443F-A5CA-651905133B3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4274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7885F5-EA8D-443F-A5CA-651905133B3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8988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260ECD-E728-4EAA-AD1D-14EB9C78C7B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2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4C75988F-778A-4DF6-8959-C457FC709893}" type="datetime1">
              <a:rPr lang="en-US" smtClean="0"/>
              <a:pPr/>
              <a:t>7/22/2014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546E3917-45BD-46AC-BB4A-F2ABE3C824C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6384-FF1C-4E67-8093-71B3A7248767}" type="datetime1">
              <a:rPr lang="en-US" smtClean="0"/>
              <a:pPr/>
              <a:t>7/22/2014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E3917-45BD-46AC-BB4A-F2ABE3C824C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DD1A-7A4D-4959-BC1F-689AFB27E147}" type="datetime1">
              <a:rPr lang="en-US" smtClean="0"/>
              <a:pPr/>
              <a:t>7/22/2014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E3917-45BD-46AC-BB4A-F2ABE3C824C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2CEFD-FB99-4B78-B80B-097239F6AC49}" type="datetime1">
              <a:rPr lang="en-US" smtClean="0"/>
              <a:pPr/>
              <a:t>7/22/2014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E3917-45BD-46AC-BB4A-F2ABE3C824C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A5D7AC2-EA46-4184-BE80-8C5C34EDE51F}" type="datetime1">
              <a:rPr lang="en-US" smtClean="0"/>
              <a:pPr/>
              <a:t>7/22/2014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46E3917-45BD-46AC-BB4A-F2ABE3C824C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E5F7B-A5C3-4823-9BD9-75B049306D68}" type="datetime1">
              <a:rPr lang="en-US" smtClean="0"/>
              <a:pPr/>
              <a:t>7/22/2014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E3917-45BD-46AC-BB4A-F2ABE3C824C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9F514-8BAB-48DD-AB83-E5900F52FF25}" type="datetime1">
              <a:rPr lang="en-US" smtClean="0"/>
              <a:pPr/>
              <a:t>7/22/2014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E3917-45BD-46AC-BB4A-F2ABE3C824C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E3117-1434-434D-99AF-FEF9AC3C2D5C}" type="datetime1">
              <a:rPr lang="en-US" smtClean="0"/>
              <a:pPr/>
              <a:t>7/22/2014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E3917-45BD-46AC-BB4A-F2ABE3C824C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55CE-4E72-44C1-99A0-B7637EFE3DA0}" type="datetime1">
              <a:rPr lang="en-US" smtClean="0"/>
              <a:pPr/>
              <a:t>7/22/2014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E3917-45BD-46AC-BB4A-F2ABE3C824C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BF84-9DFA-4B34-96AC-49535F4A7D31}" type="datetime1">
              <a:rPr lang="en-US" smtClean="0"/>
              <a:pPr/>
              <a:t>7/22/2014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E3917-45BD-46AC-BB4A-F2ABE3C824C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7DA15-B484-4A81-9EA8-EADA2B8B2C11}" type="datetime1">
              <a:rPr lang="en-US" smtClean="0"/>
              <a:pPr/>
              <a:t>7/22/2014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E3917-45BD-46AC-BB4A-F2ABE3C824C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32E2EE8-2A72-4754-BCEA-7D7BE139AE79}" type="datetime1">
              <a:rPr lang="en-US" smtClean="0"/>
              <a:pPr/>
              <a:t>7/22/2014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46E3917-45BD-46AC-BB4A-F2ABE3C824C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1784" y="1628800"/>
            <a:ext cx="8278688" cy="16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COMBINING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HETEROGENEOUS MODELS </a:t>
            </a:r>
            <a:br>
              <a:rPr lang="en-US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FOR </a:t>
            </a:r>
            <a:br>
              <a:rPr lang="en-US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MEASURING RELATIONAL SIMILARITY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NAACL-HLT 2013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87624" y="3717032"/>
            <a:ext cx="70567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Alisa Zhila,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en-US" i="1" dirty="0" err="1" smtClean="0">
                <a:solidFill>
                  <a:schemeClr val="tx2">
                    <a:lumMod val="75000"/>
                  </a:schemeClr>
                </a:solidFill>
              </a:rPr>
              <a:t>Instituto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tx2">
                    <a:lumMod val="75000"/>
                  </a:schemeClr>
                </a:solidFill>
              </a:rPr>
              <a:t>Politecnico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i="1" dirty="0" err="1" smtClean="0">
                <a:solidFill>
                  <a:schemeClr val="tx2">
                    <a:lumMod val="75000"/>
                  </a:schemeClr>
                </a:solidFill>
              </a:rPr>
              <a:t>Nacional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</a:rPr>
              <a:t>, Mexico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Scott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Wen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-tau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Yih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, Chris Meek, Geoffrey Zweig,  </a:t>
            </a:r>
            <a:r>
              <a:rPr lang="en-US" sz="1600" i="1" dirty="0" smtClean="0">
                <a:solidFill>
                  <a:schemeClr val="tx2">
                    <a:lumMod val="75000"/>
                  </a:schemeClr>
                </a:solidFill>
              </a:rPr>
              <a:t>Microsoft Research, Redmond</a:t>
            </a: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Tomas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Mikolov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sz="1600" i="1" dirty="0" smtClean="0">
                <a:solidFill>
                  <a:schemeClr val="tx2">
                    <a:lumMod val="75000"/>
                  </a:schemeClr>
                </a:solidFill>
              </a:rPr>
              <a:t>BRNO University of Technology, Czech Republic (currently at Google)</a:t>
            </a:r>
            <a:endParaRPr lang="en-US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63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General Models: </a:t>
            </a:r>
            <a:br>
              <a:rPr lang="en-US" b="1" dirty="0" smtClean="0"/>
            </a:br>
            <a:r>
              <a:rPr lang="en-US" b="1" dirty="0" smtClean="0"/>
              <a:t>Directional Similarity Model 2/2 </a:t>
            </a:r>
            <a:endParaRPr lang="ru-RU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E3917-45BD-46AC-BB4A-F2ABE3C824C7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4320" lvl="1" indent="0">
              <a:buNone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Prototype pair:                        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</a:rPr>
              <a:t>clothing : shirt</a:t>
            </a:r>
            <a:endParaRPr lang="en-US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274320" lvl="1" indent="0">
              <a:buNone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Target pair:                              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</a:rPr>
              <a:t>furniture : desk</a:t>
            </a:r>
          </a:p>
          <a:p>
            <a:pPr marL="273050" lvl="1" indent="-273050">
              <a:spcBef>
                <a:spcPts val="1800"/>
              </a:spcBef>
              <a:buNone/>
            </a:pPr>
            <a:r>
              <a:rPr lang="es-MX" sz="2400" b="1" dirty="0" err="1" smtClean="0"/>
              <a:t>Words</a:t>
            </a:r>
            <a:r>
              <a:rPr lang="es-MX" sz="2400" b="1" dirty="0" smtClean="0"/>
              <a:t> are </a:t>
            </a:r>
            <a:r>
              <a:rPr lang="es-MX" sz="2400" b="1" dirty="0" err="1" smtClean="0"/>
              <a:t>represented</a:t>
            </a:r>
            <a:r>
              <a:rPr lang="es-MX" sz="2400" b="1" dirty="0" smtClean="0"/>
              <a:t> as </a:t>
            </a:r>
            <a:r>
              <a:rPr lang="es-MX" sz="2400" b="1" dirty="0" err="1" smtClean="0"/>
              <a:t>vectors</a:t>
            </a:r>
            <a:r>
              <a:rPr lang="es-MX" sz="2400" b="1" dirty="0" smtClean="0"/>
              <a:t>  in RNNLM</a:t>
            </a:r>
          </a:p>
          <a:p>
            <a:pPr marL="274320" lvl="1" indent="0">
              <a:buNone/>
            </a:pPr>
            <a:endParaRPr lang="ru-RU" dirty="0"/>
          </a:p>
        </p:txBody>
      </p:sp>
      <p:sp>
        <p:nvSpPr>
          <p:cNvPr id="5" name="Oval 4"/>
          <p:cNvSpPr/>
          <p:nvPr/>
        </p:nvSpPr>
        <p:spPr>
          <a:xfrm>
            <a:off x="1619672" y="4221088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Oval 5"/>
          <p:cNvSpPr/>
          <p:nvPr/>
        </p:nvSpPr>
        <p:spPr>
          <a:xfrm>
            <a:off x="2699792" y="299695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3275856" y="5301208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Oval 7"/>
          <p:cNvSpPr/>
          <p:nvPr/>
        </p:nvSpPr>
        <p:spPr>
          <a:xfrm>
            <a:off x="5148064" y="443711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67544" y="4407495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clothing</a:t>
            </a:r>
            <a:endParaRPr lang="ru-RU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915816" y="2751311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shirt</a:t>
            </a:r>
            <a:endParaRPr lang="ru-RU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419872" y="5229200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furniture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64088" y="4119463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desk</a:t>
            </a:r>
            <a:endParaRPr lang="ru-RU" sz="2400" b="1" dirty="0">
              <a:solidFill>
                <a:srgbClr val="0070C0"/>
              </a:solidFill>
            </a:endParaRPr>
          </a:p>
        </p:txBody>
      </p:sp>
      <p:cxnSp>
        <p:nvCxnSpPr>
          <p:cNvPr id="14" name="Straight Arrow Connector 13"/>
          <p:cNvCxnSpPr>
            <a:stCxn id="5" idx="7"/>
            <a:endCxn id="6" idx="3"/>
          </p:cNvCxnSpPr>
          <p:nvPr/>
        </p:nvCxnSpPr>
        <p:spPr>
          <a:xfrm flipV="1">
            <a:off x="1742597" y="3119877"/>
            <a:ext cx="978286" cy="112230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7" idx="3"/>
          </p:cNvCxnSpPr>
          <p:nvPr/>
        </p:nvCxnSpPr>
        <p:spPr>
          <a:xfrm flipV="1">
            <a:off x="3296947" y="4509120"/>
            <a:ext cx="1995133" cy="915013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Arc 21"/>
          <p:cNvSpPr/>
          <p:nvPr/>
        </p:nvSpPr>
        <p:spPr>
          <a:xfrm>
            <a:off x="1979712" y="3789040"/>
            <a:ext cx="432048" cy="432048"/>
          </a:xfrm>
          <a:prstGeom prst="arc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2339752" y="3471391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ym typeface="Symbol"/>
              </a:rPr>
              <a:t></a:t>
            </a:r>
            <a:endParaRPr lang="ru-RU" sz="2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95536" y="5733256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err="1" smtClean="0">
                <a:solidFill>
                  <a:schemeClr val="tx2"/>
                </a:solidFill>
              </a:rPr>
              <a:t>Relational</a:t>
            </a:r>
            <a:r>
              <a:rPr lang="es-MX" sz="2400" b="1" dirty="0" smtClean="0">
                <a:solidFill>
                  <a:schemeClr val="tx2"/>
                </a:solidFill>
              </a:rPr>
              <a:t> </a:t>
            </a:r>
            <a:r>
              <a:rPr lang="es-MX" sz="2400" b="1" dirty="0" err="1" smtClean="0">
                <a:solidFill>
                  <a:schemeClr val="tx2"/>
                </a:solidFill>
              </a:rPr>
              <a:t>Similarity</a:t>
            </a:r>
            <a:r>
              <a:rPr lang="es-MX" sz="2400" b="1" dirty="0" smtClean="0">
                <a:solidFill>
                  <a:schemeClr val="tx2"/>
                </a:solidFill>
              </a:rPr>
              <a:t> </a:t>
            </a:r>
            <a:r>
              <a:rPr lang="es-MX" sz="2400" b="1" dirty="0" err="1" smtClean="0">
                <a:solidFill>
                  <a:schemeClr val="tx2"/>
                </a:solidFill>
              </a:rPr>
              <a:t>via</a:t>
            </a:r>
            <a:r>
              <a:rPr lang="es-MX" sz="2400" b="1" dirty="0" smtClean="0">
                <a:solidFill>
                  <a:schemeClr val="tx2"/>
                </a:solidFill>
              </a:rPr>
              <a:t> </a:t>
            </a:r>
            <a:r>
              <a:rPr lang="es-MX" sz="2400" b="1" dirty="0" err="1" smtClean="0">
                <a:solidFill>
                  <a:schemeClr val="tx2"/>
                </a:solidFill>
              </a:rPr>
              <a:t>Cosine</a:t>
            </a:r>
            <a:r>
              <a:rPr lang="es-MX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MX" sz="2400" b="1" dirty="0" err="1" smtClean="0">
                <a:solidFill>
                  <a:schemeClr val="tx2">
                    <a:lumMod val="75000"/>
                  </a:schemeClr>
                </a:solidFill>
              </a:rPr>
              <a:t>between</a:t>
            </a:r>
            <a:r>
              <a:rPr lang="es-MX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MX" sz="2400" b="1" dirty="0" err="1" smtClean="0">
                <a:solidFill>
                  <a:schemeClr val="tx2">
                    <a:lumMod val="75000"/>
                  </a:schemeClr>
                </a:solidFill>
              </a:rPr>
              <a:t>word</a:t>
            </a:r>
            <a:r>
              <a:rPr lang="es-MX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MX" sz="2400" b="1" dirty="0" err="1" smtClean="0">
                <a:solidFill>
                  <a:schemeClr val="tx2">
                    <a:lumMod val="75000"/>
                  </a:schemeClr>
                </a:solidFill>
              </a:rPr>
              <a:t>pair</a:t>
            </a:r>
            <a:r>
              <a:rPr lang="es-MX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MX" sz="2400" b="1" dirty="0" err="1" smtClean="0">
                <a:solidFill>
                  <a:schemeClr val="tx2">
                    <a:lumMod val="75000"/>
                  </a:schemeClr>
                </a:solidFill>
              </a:rPr>
              <a:t>vectors</a:t>
            </a:r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44444E-6 L -0.17552 -0.15439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00" y="-7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 smtClean="0"/>
              <a:t>General </a:t>
            </a:r>
            <a:r>
              <a:rPr lang="en-US" b="1" dirty="0" smtClean="0"/>
              <a:t>Models:</a:t>
            </a:r>
            <a:br>
              <a:rPr lang="en-US" b="1" dirty="0" smtClean="0"/>
            </a:br>
            <a:r>
              <a:rPr lang="en-US" b="1" dirty="0" smtClean="0"/>
              <a:t>Lexical Pattern Model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63272" cy="493776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[E.g. Rink and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Harabagiu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, 2012]</a:t>
            </a:r>
          </a:p>
          <a:p>
            <a:pPr>
              <a:spcBef>
                <a:spcPts val="1800"/>
              </a:spcBef>
            </a:pPr>
            <a:r>
              <a:rPr lang="en-US" b="1" dirty="0" err="1" smtClean="0">
                <a:solidFill>
                  <a:schemeClr val="tx2"/>
                </a:solidFill>
              </a:rPr>
              <a:t>Extract lexical patterns:</a:t>
            </a:r>
          </a:p>
          <a:p>
            <a:pPr marL="0" indent="636588">
              <a:buNone/>
            </a:pPr>
            <a:r>
              <a:rPr lang="en-US" sz="2300" b="1" dirty="0" smtClean="0">
                <a:solidFill>
                  <a:schemeClr val="tx2">
                    <a:lumMod val="75000"/>
                  </a:schemeClr>
                </a:solidFill>
              </a:rPr>
              <a:t>Word pairs        </a:t>
            </a:r>
            <a:r>
              <a:rPr lang="en-US" sz="2300" dirty="0" smtClean="0"/>
              <a:t>(mammal :  whale),  (library :  books)</a:t>
            </a:r>
          </a:p>
          <a:p>
            <a:pPr marL="0" indent="636588">
              <a:buNone/>
            </a:pPr>
            <a:r>
              <a:rPr lang="en-US" sz="2300" b="1" dirty="0" smtClean="0">
                <a:solidFill>
                  <a:schemeClr val="tx2">
                    <a:lumMod val="75000"/>
                  </a:schemeClr>
                </a:solidFill>
              </a:rPr>
              <a:t>Corpora:  Wikipedia, </a:t>
            </a:r>
            <a:r>
              <a:rPr lang="en-US" sz="2300" b="1" dirty="0" err="1" smtClean="0">
                <a:solidFill>
                  <a:schemeClr val="tx2">
                    <a:lumMod val="75000"/>
                  </a:schemeClr>
                </a:solidFill>
              </a:rPr>
              <a:t>GigaWord</a:t>
            </a:r>
            <a:endParaRPr lang="en-US" sz="23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620713" indent="15875">
              <a:buNone/>
            </a:pPr>
            <a:r>
              <a:rPr lang="en-US" sz="2300" b="1" dirty="0" smtClean="0">
                <a:solidFill>
                  <a:schemeClr val="tx2">
                    <a:lumMod val="75000"/>
                  </a:schemeClr>
                </a:solidFill>
              </a:rPr>
              <a:t>Lexical patterns:  word sequences encountered between given words of a word pair  </a:t>
            </a:r>
          </a:p>
          <a:p>
            <a:pPr marL="0" indent="636588">
              <a:buNone/>
            </a:pPr>
            <a:r>
              <a:rPr lang="en-US" sz="2300" b="1" dirty="0" smtClean="0">
                <a:solidFill>
                  <a:schemeClr val="tx2">
                    <a:lumMod val="75000"/>
                  </a:schemeClr>
                </a:solidFill>
              </a:rPr>
              <a:t>“</a:t>
            </a:r>
            <a:r>
              <a:rPr lang="en-US" sz="2300" dirty="0" smtClean="0"/>
              <a:t>mammals</a:t>
            </a:r>
            <a:r>
              <a:rPr lang="en-US" sz="23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300" b="1" dirty="0" smtClean="0">
                <a:solidFill>
                  <a:srgbClr val="0070C0"/>
                </a:solidFill>
              </a:rPr>
              <a:t>such as </a:t>
            </a:r>
            <a:r>
              <a:rPr lang="en-US" sz="2300" dirty="0" smtClean="0">
                <a:solidFill>
                  <a:schemeClr val="tx2">
                    <a:lumMod val="75000"/>
                  </a:schemeClr>
                </a:solidFill>
              </a:rPr>
              <a:t>whales</a:t>
            </a:r>
            <a:r>
              <a:rPr lang="en-US" sz="2300" b="1" dirty="0" smtClean="0">
                <a:solidFill>
                  <a:schemeClr val="tx2">
                    <a:lumMod val="75000"/>
                  </a:schemeClr>
                </a:solidFill>
              </a:rPr>
              <a:t>”, </a:t>
            </a:r>
          </a:p>
          <a:p>
            <a:pPr marL="0" indent="636588">
              <a:buNone/>
            </a:pPr>
            <a:r>
              <a:rPr lang="en-US" sz="2300" b="1" dirty="0" smtClean="0">
                <a:solidFill>
                  <a:schemeClr val="tx2">
                    <a:lumMod val="75000"/>
                  </a:schemeClr>
                </a:solidFill>
              </a:rPr>
              <a:t>“</a:t>
            </a:r>
            <a:r>
              <a:rPr lang="en-US" sz="2300" dirty="0" smtClean="0"/>
              <a:t>library </a:t>
            </a:r>
            <a:r>
              <a:rPr lang="en-US" sz="2300" b="1" dirty="0" smtClean="0">
                <a:solidFill>
                  <a:srgbClr val="0070C0"/>
                </a:solidFill>
              </a:rPr>
              <a:t>comprised of</a:t>
            </a:r>
            <a:r>
              <a:rPr lang="en-US" sz="2300" dirty="0" smtClean="0"/>
              <a:t> books</a:t>
            </a:r>
            <a:r>
              <a:rPr lang="en-US" sz="2300" b="1" dirty="0" smtClean="0">
                <a:solidFill>
                  <a:schemeClr val="tx2">
                    <a:lumMod val="75000"/>
                  </a:schemeClr>
                </a:solidFill>
              </a:rPr>
              <a:t>”</a:t>
            </a:r>
          </a:p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Hundreds of thousands of lexical patterns collected</a:t>
            </a:r>
          </a:p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Features:  </a:t>
            </a:r>
            <a:r>
              <a:rPr lang="en-US" b="1" dirty="0" smtClean="0"/>
              <a:t>log(pattern occurrence count)</a:t>
            </a:r>
          </a:p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Train a log-linear classifier:</a:t>
            </a:r>
          </a:p>
          <a:p>
            <a:pPr lvl="1">
              <a:spcBef>
                <a:spcPts val="600"/>
              </a:spcBef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Positive and negative examples for a relation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E3917-45BD-46AC-BB4A-F2ABE3C824C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58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 err="1" smtClean="0"/>
              <a:t>Relation</a:t>
            </a:r>
            <a:r>
              <a:rPr lang="es-MX" b="1" dirty="0" smtClean="0"/>
              <a:t> </a:t>
            </a:r>
            <a:r>
              <a:rPr lang="es-MX" b="1" dirty="0" err="1" smtClean="0"/>
              <a:t>Specific</a:t>
            </a:r>
            <a:r>
              <a:rPr lang="en-US" b="1" dirty="0" smtClean="0"/>
              <a:t> Models:</a:t>
            </a:r>
            <a:br>
              <a:rPr lang="en-US" b="1" dirty="0" smtClean="0"/>
            </a:br>
            <a:r>
              <a:rPr lang="en-US" b="1" dirty="0" smtClean="0"/>
              <a:t>Knowledge Bases</a:t>
            </a:r>
            <a:endParaRPr lang="ru-RU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E3917-45BD-46AC-BB4A-F2ABE3C824C7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63272" cy="4937760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Relation-specific information from Knowledge Bases</a:t>
            </a:r>
          </a:p>
          <a:p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Probase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[Wu et al., 2012]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&gt; 2.5M concepts</a:t>
            </a:r>
          </a:p>
          <a:p>
            <a:pPr lvl="1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Relations between large part of the concepts</a:t>
            </a:r>
          </a:p>
          <a:p>
            <a:pPr lvl="1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Numerical Probabilities  for relations</a:t>
            </a:r>
          </a:p>
          <a:p>
            <a:pPr marL="547688" lvl="1" indent="-9525">
              <a:buNone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For </a:t>
            </a:r>
            <a:r>
              <a:rPr lang="en-US" dirty="0" smtClean="0">
                <a:solidFill>
                  <a:schemeClr val="tx1"/>
                </a:solidFill>
              </a:rPr>
              <a:t>(furniture : desk)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gives </a:t>
            </a:r>
            <a:r>
              <a:rPr lang="en-US" dirty="0" err="1" smtClean="0">
                <a:solidFill>
                  <a:schemeClr val="tx1"/>
                </a:solidFill>
              </a:rPr>
              <a:t>Prob</a:t>
            </a:r>
            <a:r>
              <a:rPr lang="en-US" dirty="0" smtClean="0">
                <a:solidFill>
                  <a:schemeClr val="tx1"/>
                </a:solidFill>
              </a:rPr>
              <a:t>[(furniture : desk) </a:t>
            </a:r>
            <a:r>
              <a:rPr lang="en-US" dirty="0" smtClean="0">
                <a:solidFill>
                  <a:schemeClr val="tx1"/>
                </a:solidFill>
                <a:sym typeface="Symbol"/>
              </a:rPr>
              <a:t> Relation </a:t>
            </a:r>
            <a:r>
              <a:rPr lang="en-US" dirty="0" err="1" smtClean="0">
                <a:solidFill>
                  <a:schemeClr val="tx1"/>
                </a:solidFill>
                <a:sym typeface="Symbol"/>
              </a:rPr>
              <a:t>R</a:t>
            </a:r>
            <a:r>
              <a:rPr lang="en-US" baseline="-25000" dirty="0" err="1" smtClean="0">
                <a:solidFill>
                  <a:schemeClr val="tx1"/>
                </a:solidFill>
                <a:sym typeface="Symbol"/>
              </a:rPr>
              <a:t>j</a:t>
            </a:r>
            <a:r>
              <a:rPr lang="en-US" dirty="0" smtClean="0">
                <a:solidFill>
                  <a:schemeClr val="tx1"/>
                </a:solidFill>
              </a:rPr>
              <a:t>]</a:t>
            </a:r>
          </a:p>
          <a:p>
            <a:pPr marL="273050" indent="-273050">
              <a:spcBef>
                <a:spcPts val="1800"/>
              </a:spcBef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We considered relations:</a:t>
            </a:r>
          </a:p>
          <a:p>
            <a:pPr marL="547370" lvl="1" indent="-273050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Is-A             </a:t>
            </a:r>
            <a:r>
              <a:rPr lang="en-US" dirty="0" err="1" smtClean="0">
                <a:solidFill>
                  <a:schemeClr val="tx1"/>
                </a:solidFill>
              </a:rPr>
              <a:t>weapon:knife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medicine:aspirin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47370" lvl="1" indent="-273050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Attribute    </a:t>
            </a:r>
            <a:r>
              <a:rPr lang="en-US" dirty="0" err="1" smtClean="0">
                <a:solidFill>
                  <a:schemeClr val="tx1"/>
                </a:solidFill>
              </a:rPr>
              <a:t>glass:fragile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beggar:poor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>
              <a:buNone/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 descr="post-2-1120845508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419872" y="4509120"/>
            <a:ext cx="2091549" cy="209154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MX" b="1" dirty="0" err="1" smtClean="0"/>
              <a:t>Relation</a:t>
            </a:r>
            <a:r>
              <a:rPr lang="es-MX" b="1" dirty="0" smtClean="0"/>
              <a:t> </a:t>
            </a:r>
            <a:r>
              <a:rPr lang="es-MX" b="1" dirty="0" err="1" smtClean="0"/>
              <a:t>Specific</a:t>
            </a:r>
            <a:r>
              <a:rPr lang="en-US" b="1" dirty="0" smtClean="0"/>
              <a:t> Models:</a:t>
            </a:r>
            <a:br>
              <a:rPr lang="en-US" b="1" dirty="0" smtClean="0"/>
            </a:br>
            <a:r>
              <a:rPr lang="en-US" b="1" dirty="0" smtClean="0"/>
              <a:t>Lexical Semantics Measures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Polarity-Inducing Latent Semantic Analysis, PILSA </a:t>
            </a:r>
          </a:p>
          <a:p>
            <a:pPr marL="288000" indent="0">
              <a:buNone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[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</a:rPr>
              <a:t>Yih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 et </a:t>
            </a:r>
            <a:r>
              <a:rPr lang="es-MX" sz="2400" dirty="0" smtClean="0">
                <a:solidFill>
                  <a:schemeClr val="tx2">
                    <a:lumMod val="75000"/>
                  </a:schemeClr>
                </a:solidFill>
              </a:rPr>
              <a:t>al.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2012]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  <a:p>
            <a:pPr lvl="1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Distinguishes between Synonyms and Antonyms</a:t>
            </a:r>
          </a:p>
          <a:p>
            <a:pPr lvl="2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Vector Space model </a:t>
            </a:r>
          </a:p>
          <a:p>
            <a:pPr lvl="2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Words represented as unit vectors </a:t>
            </a:r>
          </a:p>
          <a:p>
            <a:pPr lvl="2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Words with opposite meanings correspond to oppositely directed vectors </a:t>
            </a:r>
          </a:p>
          <a:p>
            <a:pPr lvl="2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Degree of synonymy/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antonymy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measured as cosine</a:t>
            </a:r>
          </a:p>
          <a:p>
            <a:pPr lvl="1"/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E3917-45BD-46AC-BB4A-F2ABE3C824C7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8" name="TextBox 5"/>
          <p:cNvSpPr txBox="1"/>
          <p:nvPr/>
        </p:nvSpPr>
        <p:spPr>
          <a:xfrm>
            <a:off x="3102496" y="4581128"/>
            <a:ext cx="749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789784" y="4263008"/>
            <a:ext cx="1502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burning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64088" y="5805264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cold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004048" y="6279703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freezing</a:t>
            </a:r>
            <a:endParaRPr lang="en-US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3851920" y="4725144"/>
            <a:ext cx="1152128" cy="1656184"/>
          </a:xfrm>
          <a:prstGeom prst="line">
            <a:avLst/>
          </a:prstGeom>
          <a:gradFill rotWithShape="0">
            <a:gsLst>
              <a:gs pos="0">
                <a:schemeClr val="folHlink">
                  <a:gamma/>
                  <a:tint val="72941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tint val="72941"/>
                  <a:invGamma/>
                </a:schemeClr>
              </a:gs>
            </a:gsLst>
            <a:lin ang="2700000" scaled="1"/>
          </a:gradFill>
          <a:ln w="6350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Oval 31"/>
          <p:cNvSpPr/>
          <p:nvPr/>
        </p:nvSpPr>
        <p:spPr>
          <a:xfrm>
            <a:off x="5148064" y="5949280"/>
            <a:ext cx="216024" cy="144016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Oval 32"/>
          <p:cNvSpPr/>
          <p:nvPr/>
        </p:nvSpPr>
        <p:spPr>
          <a:xfrm>
            <a:off x="3635896" y="4869160"/>
            <a:ext cx="216024" cy="144016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Oval 33"/>
          <p:cNvSpPr/>
          <p:nvPr/>
        </p:nvSpPr>
        <p:spPr>
          <a:xfrm>
            <a:off x="3995936" y="4653136"/>
            <a:ext cx="216024" cy="144016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Oval 34"/>
          <p:cNvSpPr/>
          <p:nvPr/>
        </p:nvSpPr>
        <p:spPr>
          <a:xfrm>
            <a:off x="4644008" y="6309320"/>
            <a:ext cx="216024" cy="144016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32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Combining Heterogeneous Models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Learn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an optimal linear combination of models </a:t>
            </a:r>
          </a:p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Features: 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outputs of the models</a:t>
            </a:r>
          </a:p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Logistic regression: </a:t>
            </a:r>
          </a:p>
          <a:p>
            <a:pPr marL="457200" indent="0">
              <a:buNone/>
            </a:pP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regularizers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L1 and L2 selected empirically</a:t>
            </a:r>
          </a:p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Learning settings: </a:t>
            </a:r>
          </a:p>
          <a:p>
            <a:pPr marL="441325" lvl="1" indent="0">
              <a:buNone/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Positive examples:   </a:t>
            </a:r>
          </a:p>
          <a:p>
            <a:pPr marL="441325" lvl="1" indent="0" algn="ctr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ornithology:birds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psychology:mind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</a:p>
          <a:p>
            <a:pPr marL="273050" indent="168275" algn="ctr">
              <a:buNone/>
            </a:pPr>
            <a:r>
              <a:rPr lang="en-US" sz="2300" dirty="0" err="1" smtClean="0"/>
              <a:t>astronomy:stars</a:t>
            </a:r>
            <a:r>
              <a:rPr lang="en-US" sz="2300" dirty="0" smtClean="0"/>
              <a:t>, </a:t>
            </a:r>
            <a:r>
              <a:rPr lang="en-US" sz="2300" dirty="0" err="1" smtClean="0"/>
              <a:t>ballistics:projectile</a:t>
            </a:r>
            <a:endParaRPr lang="en-US" sz="2300" dirty="0" smtClean="0"/>
          </a:p>
          <a:p>
            <a:pPr marL="730250" lvl="1" indent="-288925">
              <a:buNone/>
              <a:tabLst>
                <a:tab pos="261938" algn="l"/>
              </a:tabLst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Negative examples: </a:t>
            </a:r>
          </a:p>
          <a:p>
            <a:pPr marL="441325" lvl="1" indent="0" algn="ctr">
              <a:buNone/>
              <a:tabLst>
                <a:tab pos="261938" algn="l"/>
              </a:tabLst>
            </a:pPr>
            <a:r>
              <a:rPr lang="en-US" dirty="0" err="1" smtClean="0">
                <a:solidFill>
                  <a:schemeClr val="tx1"/>
                </a:solidFill>
              </a:rPr>
              <a:t>school:students</a:t>
            </a:r>
            <a:r>
              <a:rPr lang="en-US" dirty="0" smtClean="0">
                <a:solidFill>
                  <a:schemeClr val="tx1"/>
                </a:solidFill>
              </a:rPr>
              <a:t>,  </a:t>
            </a:r>
            <a:r>
              <a:rPr lang="en-US" dirty="0" err="1" smtClean="0">
                <a:solidFill>
                  <a:schemeClr val="tx1"/>
                </a:solidFill>
              </a:rPr>
              <a:t>furniture:desk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mammal:primate</a:t>
            </a:r>
            <a:endParaRPr lang="en-US" dirty="0" smtClean="0">
              <a:solidFill>
                <a:schemeClr val="tx1"/>
              </a:solidFill>
            </a:endParaRPr>
          </a:p>
          <a:p>
            <a:pPr marL="441325" lvl="1" indent="0">
              <a:buNone/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Learns a model for each relation/prototype pair group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E3917-45BD-46AC-BB4A-F2ABE3C824C7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679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Outline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Introduction</a:t>
            </a:r>
            <a:endParaRPr lang="en-US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Heterogeneous </a:t>
            </a:r>
            <a:r>
              <a:rPr lang="es-MX" b="1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Relational</a:t>
            </a:r>
            <a:r>
              <a:rPr lang="ru-RU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s-MX" b="1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Similarity</a:t>
            </a:r>
            <a:r>
              <a:rPr lang="es-MX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Models</a:t>
            </a:r>
          </a:p>
          <a:p>
            <a:r>
              <a:rPr lang="en-US" b="1" dirty="0" smtClean="0"/>
              <a:t>Experiment and Results</a:t>
            </a:r>
          </a:p>
          <a:p>
            <a:pPr lvl="1"/>
            <a:r>
              <a:rPr lang="en-US" b="1" dirty="0" smtClean="0"/>
              <a:t>Task &amp; Dataset</a:t>
            </a:r>
          </a:p>
          <a:p>
            <a:pPr lvl="1"/>
            <a:r>
              <a:rPr lang="en-US" b="1" dirty="0" smtClean="0"/>
              <a:t>Results</a:t>
            </a:r>
          </a:p>
          <a:p>
            <a:pPr lvl="1"/>
            <a:r>
              <a:rPr lang="en-US" b="1" dirty="0" smtClean="0"/>
              <a:t>Analysis of combined models</a:t>
            </a:r>
          </a:p>
          <a:p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Conclusions and Future Work</a:t>
            </a:r>
            <a:endParaRPr lang="en-US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E3917-45BD-46AC-BB4A-F2ABE3C824C7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Task &amp; Dataset 1/2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686800" cy="493776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MX" b="1" dirty="0" err="1" smtClean="0">
                <a:solidFill>
                  <a:schemeClr val="accent1">
                    <a:lumMod val="75000"/>
                  </a:schemeClr>
                </a:solidFill>
              </a:rPr>
              <a:t>SemEval</a:t>
            </a:r>
            <a:r>
              <a:rPr lang="es-MX" b="1" dirty="0" smtClean="0">
                <a:solidFill>
                  <a:schemeClr val="accent1">
                    <a:lumMod val="75000"/>
                  </a:schemeClr>
                </a:solidFill>
              </a:rPr>
              <a:t> 2012 </a:t>
            </a:r>
            <a:r>
              <a:rPr lang="es-MX" b="1" dirty="0" err="1" smtClean="0">
                <a:solidFill>
                  <a:schemeClr val="accent1">
                    <a:lumMod val="75000"/>
                  </a:schemeClr>
                </a:solidFill>
              </a:rPr>
              <a:t>Task</a:t>
            </a:r>
            <a:r>
              <a:rPr lang="es-MX" b="1" dirty="0" smtClean="0">
                <a:solidFill>
                  <a:schemeClr val="accent1">
                    <a:lumMod val="75000"/>
                  </a:schemeClr>
                </a:solidFill>
              </a:rPr>
              <a:t> 2: </a:t>
            </a:r>
          </a:p>
          <a:p>
            <a:pPr>
              <a:buNone/>
            </a:pPr>
            <a:r>
              <a:rPr lang="es-MX" b="1" dirty="0" err="1" smtClean="0">
                <a:solidFill>
                  <a:schemeClr val="accent1">
                    <a:lumMod val="75000"/>
                  </a:schemeClr>
                </a:solidFill>
              </a:rPr>
              <a:t>Measuring</a:t>
            </a:r>
            <a:r>
              <a:rPr lang="es-MX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MX" b="1" dirty="0" err="1" smtClean="0">
                <a:solidFill>
                  <a:schemeClr val="accent1">
                    <a:lumMod val="75000"/>
                  </a:schemeClr>
                </a:solidFill>
              </a:rPr>
              <a:t>Degrees</a:t>
            </a:r>
            <a:r>
              <a:rPr lang="es-MX" b="1" dirty="0" smtClean="0">
                <a:solidFill>
                  <a:schemeClr val="accent1">
                    <a:lumMod val="75000"/>
                  </a:schemeClr>
                </a:solidFill>
              </a:rPr>
              <a:t> of </a:t>
            </a:r>
            <a:r>
              <a:rPr lang="es-MX" b="1" dirty="0" err="1" smtClean="0">
                <a:solidFill>
                  <a:schemeClr val="accent1">
                    <a:lumMod val="75000"/>
                  </a:schemeClr>
                </a:solidFill>
              </a:rPr>
              <a:t>Relational</a:t>
            </a:r>
            <a:r>
              <a:rPr lang="es-MX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MX" b="1" dirty="0" err="1" smtClean="0">
                <a:solidFill>
                  <a:schemeClr val="accent1">
                    <a:lumMod val="75000"/>
                  </a:schemeClr>
                </a:solidFill>
              </a:rPr>
              <a:t>Similarity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3-4 prototype pairs for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79 relations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in 10 main categories: </a:t>
            </a:r>
          </a:p>
          <a:p>
            <a:pPr marL="533083" lvl="2" indent="15875">
              <a:buNone/>
            </a:pPr>
            <a:r>
              <a:rPr lang="en-US" sz="2300" b="1" dirty="0" smtClean="0">
                <a:solidFill>
                  <a:schemeClr val="tx2">
                    <a:lumMod val="75000"/>
                  </a:schemeClr>
                </a:solidFill>
              </a:rPr>
              <a:t>Class Inclusion, Attribute, Case Relations, Space-Time…</a:t>
            </a:r>
          </a:p>
          <a:p>
            <a:pPr>
              <a:spcBef>
                <a:spcPts val="1800"/>
              </a:spcBef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40 example pairs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in a relation</a:t>
            </a:r>
          </a:p>
          <a:p>
            <a:pPr lvl="1">
              <a:spcBef>
                <a:spcPts val="600"/>
              </a:spcBef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Not all examples </a:t>
            </a:r>
            <a:r>
              <a:rPr lang="es-MX" b="1" dirty="0" err="1" smtClean="0">
                <a:solidFill>
                  <a:schemeClr val="tx2">
                    <a:lumMod val="75000"/>
                  </a:schemeClr>
                </a:solidFill>
              </a:rPr>
              <a:t>represent</a:t>
            </a:r>
            <a:r>
              <a:rPr lang="es-MX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MX" b="1" dirty="0" err="1" smtClean="0">
                <a:solidFill>
                  <a:schemeClr val="tx2">
                    <a:lumMod val="75000"/>
                  </a:schemeClr>
                </a:solidFill>
              </a:rPr>
              <a:t>the</a:t>
            </a:r>
            <a:r>
              <a:rPr lang="es-MX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MX" b="1" dirty="0" err="1" smtClean="0">
                <a:solidFill>
                  <a:schemeClr val="tx2">
                    <a:lumMod val="75000"/>
                  </a:schemeClr>
                </a:solidFill>
              </a:rPr>
              <a:t>relation</a:t>
            </a:r>
            <a:r>
              <a:rPr lang="es-MX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MX" b="1" dirty="0" err="1" smtClean="0">
                <a:solidFill>
                  <a:schemeClr val="tx2">
                    <a:lumMod val="75000"/>
                  </a:schemeClr>
                </a:solidFill>
              </a:rPr>
              <a:t>equally</a:t>
            </a:r>
            <a:r>
              <a:rPr lang="es-MX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MX" b="1" dirty="0" err="1" smtClean="0">
                <a:solidFill>
                  <a:schemeClr val="tx2">
                    <a:lumMod val="75000"/>
                  </a:schemeClr>
                </a:solidFill>
              </a:rPr>
              <a:t>well</a:t>
            </a: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603504" lvl="2" indent="0">
              <a:buNone/>
            </a:pPr>
            <a:r>
              <a:rPr lang="en-US" sz="2400" dirty="0" smtClean="0"/>
              <a:t> an X indicates/signifies Y</a:t>
            </a:r>
          </a:p>
          <a:p>
            <a:pPr marL="603504" lvl="2" indent="0">
              <a:buNone/>
            </a:pPr>
            <a:r>
              <a:rPr lang="en-US" sz="2400" dirty="0" smtClean="0"/>
              <a:t>" </a:t>
            </a:r>
            <a:r>
              <a:rPr lang="en-US" sz="2400" dirty="0" err="1" smtClean="0"/>
              <a:t>siren:danger</a:t>
            </a:r>
            <a:r>
              <a:rPr lang="en-US" sz="2400" dirty="0" smtClean="0"/>
              <a:t> " "</a:t>
            </a:r>
            <a:r>
              <a:rPr lang="en-US" sz="2400" dirty="0" err="1" smtClean="0"/>
              <a:t>signature:approval</a:t>
            </a:r>
            <a:r>
              <a:rPr lang="en-US" sz="2400" dirty="0" smtClean="0"/>
              <a:t> "   </a:t>
            </a:r>
            <a:r>
              <a:rPr lang="en-US" sz="2400" dirty="0" smtClean="0">
                <a:solidFill>
                  <a:srgbClr val="C00000"/>
                </a:solidFill>
              </a:rPr>
              <a:t>"</a:t>
            </a:r>
            <a:r>
              <a:rPr lang="en-US" sz="2400" dirty="0" err="1" smtClean="0">
                <a:solidFill>
                  <a:srgbClr val="C00000"/>
                </a:solidFill>
              </a:rPr>
              <a:t>yellow:caution</a:t>
            </a:r>
            <a:r>
              <a:rPr lang="en-US" sz="2400" dirty="0" smtClean="0">
                <a:solidFill>
                  <a:srgbClr val="C00000"/>
                </a:solidFill>
              </a:rPr>
              <a:t>"</a:t>
            </a:r>
            <a:endParaRPr lang="ru-RU" sz="2400" dirty="0" smtClean="0">
              <a:solidFill>
                <a:srgbClr val="C00000"/>
              </a:solidFill>
            </a:endParaRPr>
          </a:p>
          <a:p>
            <a:pPr marL="258763" indent="-258763">
              <a:spcBef>
                <a:spcPts val="1800"/>
              </a:spcBef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Gold Standard Rankings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of example word pairs per relation</a:t>
            </a:r>
          </a:p>
          <a:p>
            <a:pPr marL="258763" indent="3175">
              <a:buNone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ranked by degrees of relational similarity </a:t>
            </a:r>
          </a:p>
          <a:p>
            <a:pPr marL="258763" indent="3175">
              <a:buNone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based on inquiries of human annotators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E3917-45BD-46AC-BB4A-F2ABE3C824C7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92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Task &amp; Dataset 2/2</a:t>
            </a:r>
            <a:endParaRPr lang="ru-RU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E3917-45BD-46AC-BB4A-F2ABE3C824C7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Task: 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automatically rank example pairs in a group and evaluate against the Gold Standard</a:t>
            </a:r>
          </a:p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Evaluation metric:</a:t>
            </a:r>
          </a:p>
          <a:p>
            <a:pPr>
              <a:buNone/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Spearman rank correlation coefficient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sym typeface="Symbol"/>
              </a:rPr>
              <a:t>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402336" lvl="1" indent="0">
              <a:buNone/>
            </a:pPr>
            <a:r>
              <a:rPr lang="en-US" dirty="0" smtClean="0"/>
              <a:t>How well an automatic ranking of pairs correlates </a:t>
            </a:r>
          </a:p>
          <a:p>
            <a:pPr marL="402336" lvl="1" indent="0">
              <a:buNone/>
            </a:pPr>
            <a:r>
              <a:rPr lang="en-US" dirty="0" smtClean="0"/>
              <a:t>with the gold standard one by human annotators</a:t>
            </a:r>
          </a:p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Settings:</a:t>
            </a:r>
          </a:p>
          <a:p>
            <a:pPr marL="441325" lvl="1" indent="0">
              <a:buNone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10 relations in a development set with known gold standard rankings</a:t>
            </a:r>
          </a:p>
          <a:p>
            <a:pPr marL="441325" lvl="1" indent="0">
              <a:buNone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69 relations in a testing set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Approaches to </a:t>
            </a:r>
            <a:b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Measuring Relational Similarity Degree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Duluth systems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[Pedersen, 2012]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>
              <a:spcAft>
                <a:spcPts val="1200"/>
              </a:spcAft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Word vectors based on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WordNet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+ cosine similarity</a:t>
            </a:r>
          </a:p>
          <a:p>
            <a:pPr marL="258763" indent="-258763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BUAP </a:t>
            </a:r>
            <a:r>
              <a:rPr lang="es-MX" b="1" dirty="0" err="1" smtClean="0">
                <a:solidFill>
                  <a:schemeClr val="tx2">
                    <a:lumMod val="75000"/>
                  </a:schemeClr>
                </a:solidFill>
              </a:rPr>
              <a:t>system</a:t>
            </a:r>
            <a:r>
              <a:rPr lang="es-MX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MX" sz="2400" dirty="0" smtClean="0">
                <a:solidFill>
                  <a:schemeClr val="tx2">
                    <a:lumMod val="75000"/>
                  </a:schemeClr>
                </a:solidFill>
              </a:rPr>
              <a:t>[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Tovar et al., 2012]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533083" lvl="1" indent="-258763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Word pair represented in a vector space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+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Cosine between target pair and a prototypical example</a:t>
            </a:r>
          </a:p>
          <a:p>
            <a:pPr marL="258763" indent="-258763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UTD systems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[Rink and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</a:rPr>
              <a:t>Harabagiu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, 2012]</a:t>
            </a:r>
          </a:p>
          <a:p>
            <a:pPr marL="533083" lvl="1" indent="-258763">
              <a:spcAft>
                <a:spcPts val="1200"/>
              </a:spcAft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Lexical patterns between words in a word pair + Naïve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Bayes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Classifier or SVM classifier</a:t>
            </a:r>
          </a:p>
          <a:p>
            <a:pPr marL="258763" indent="0">
              <a:spcAft>
                <a:spcPts val="1200"/>
              </a:spcAft>
              <a:buNone/>
            </a:pPr>
            <a:r>
              <a:rPr lang="en-US" dirty="0" smtClean="0">
                <a:solidFill>
                  <a:srgbClr val="C00000"/>
                </a:solidFill>
              </a:rPr>
              <a:t>Some systems were able to outperform the random baseline, yet there was still much room for improvement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E3917-45BD-46AC-BB4A-F2ABE3C824C7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7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Results: Averaged Performance 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883496" y="2607295"/>
            <a:ext cx="2920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54.1 %  improvement</a:t>
            </a:r>
            <a:endParaRPr lang="en-US" sz="2400" dirty="0">
              <a:solidFill>
                <a:srgbClr val="C00000"/>
              </a:solidFill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8337293"/>
              </p:ext>
            </p:extLst>
          </p:nvPr>
        </p:nvGraphicFramePr>
        <p:xfrm>
          <a:off x="345976" y="1484784"/>
          <a:ext cx="833048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E3917-45BD-46AC-BB4A-F2ABE3C824C7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164288" y="5703639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/>
              <a:t>Co</a:t>
            </a:r>
            <a:r>
              <a:rPr lang="en-US" sz="2400" b="1" dirty="0" smtClean="0"/>
              <a:t>-HM</a:t>
            </a:r>
            <a:endParaRPr lang="ru-RU" sz="2400" b="1" dirty="0"/>
          </a:p>
        </p:txBody>
      </p:sp>
      <p:sp>
        <p:nvSpPr>
          <p:cNvPr id="12" name="Left Brace 11"/>
          <p:cNvSpPr/>
          <p:nvPr/>
        </p:nvSpPr>
        <p:spPr>
          <a:xfrm>
            <a:off x="6876256" y="2132856"/>
            <a:ext cx="504056" cy="1296144"/>
          </a:xfrm>
          <a:prstGeom prst="leftBrac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51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Introduction: Relations in word pairs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sz="2800" b="1" dirty="0" smtClean="0"/>
              <a:t>Part-of</a:t>
            </a:r>
            <a:r>
              <a:rPr lang="en-US" sz="2800" b="1" dirty="0"/>
              <a:t>		  </a:t>
            </a:r>
            <a:r>
              <a:rPr lang="en-US" sz="2800" b="1" dirty="0" smtClean="0"/>
              <a:t>               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wheel 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: 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car</a:t>
            </a:r>
          </a:p>
          <a:p>
            <a:pPr lvl="1">
              <a:buNone/>
            </a:pPr>
            <a:r>
              <a:rPr lang="en-US" sz="2800" dirty="0" smtClean="0"/>
              <a:t>   </a:t>
            </a:r>
            <a:r>
              <a:rPr lang="en-US" sz="2800" i="1" dirty="0" smtClean="0"/>
              <a:t>Used In:</a:t>
            </a:r>
            <a:r>
              <a:rPr lang="en-US" sz="2800" dirty="0" smtClean="0"/>
              <a:t>  Relational Search, Product Description</a:t>
            </a:r>
            <a:endParaRPr lang="en-US" sz="2800" dirty="0"/>
          </a:p>
          <a:p>
            <a:pPr lvl="1">
              <a:spcBef>
                <a:spcPts val="1800"/>
              </a:spcBef>
            </a:pPr>
            <a:r>
              <a:rPr lang="en-US" sz="2800" b="1" dirty="0" smtClean="0"/>
              <a:t>Synonyms </a:t>
            </a:r>
            <a:r>
              <a:rPr lang="en-US" sz="2800" b="1" dirty="0"/>
              <a:t>	  </a:t>
            </a:r>
            <a:r>
              <a:rPr lang="en-US" sz="2800" b="1" dirty="0" smtClean="0"/>
              <a:t>               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car 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: 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auto</a:t>
            </a:r>
          </a:p>
          <a:p>
            <a:pPr marL="547688" lvl="1" indent="-11113">
              <a:buNone/>
            </a:pPr>
            <a:r>
              <a:rPr lang="en-US" sz="2800" i="1" dirty="0" smtClean="0"/>
              <a:t>Used In:</a:t>
            </a:r>
            <a:r>
              <a:rPr lang="en-US" sz="2800" dirty="0" smtClean="0"/>
              <a:t>   Word hints, translation</a:t>
            </a:r>
            <a:endParaRPr lang="en-US" sz="2800" dirty="0"/>
          </a:p>
          <a:p>
            <a:pPr lvl="1">
              <a:spcBef>
                <a:spcPts val="1800"/>
              </a:spcBef>
            </a:pPr>
            <a:r>
              <a:rPr lang="en-US" sz="2800" b="1" dirty="0" smtClean="0"/>
              <a:t>Is-A </a:t>
            </a:r>
            <a:r>
              <a:rPr lang="en-US" sz="2800" b="1" dirty="0"/>
              <a:t>		  </a:t>
            </a:r>
            <a:r>
              <a:rPr lang="en-US" sz="2800" b="1" dirty="0" smtClean="0"/>
              <a:t>               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dog 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</a:rPr>
              <a:t>: 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animal</a:t>
            </a:r>
          </a:p>
          <a:p>
            <a:pPr marL="547688" lvl="1" indent="-11113">
              <a:buNone/>
            </a:pPr>
            <a:r>
              <a:rPr lang="en-US" sz="2800" i="1" dirty="0" smtClean="0"/>
              <a:t>Used In</a:t>
            </a:r>
            <a:r>
              <a:rPr lang="en-US" sz="2800" dirty="0" smtClean="0"/>
              <a:t>:  Taxonomy  population</a:t>
            </a:r>
            <a:endParaRPr lang="en-US" sz="28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E3917-45BD-46AC-BB4A-F2ABE3C824C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83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Results</a:t>
            </a:r>
            <a:r>
              <a:rPr lang="en-US" dirty="0" smtClean="0"/>
              <a:t>:  </a:t>
            </a:r>
            <a:r>
              <a:rPr lang="en-US" b="1" dirty="0" smtClean="0"/>
              <a:t>Per Relation Group</a:t>
            </a: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5050884"/>
              </p:ext>
            </p:extLst>
          </p:nvPr>
        </p:nvGraphicFramePr>
        <p:xfrm>
          <a:off x="1798711" y="1510643"/>
          <a:ext cx="6013649" cy="3436156"/>
        </p:xfrm>
        <a:graphic>
          <a:graphicData uri="http://schemas.openxmlformats.org/drawingml/2006/table">
            <a:tbl>
              <a:tblPr firstRow="1" firstCol="1" bandRow="1">
                <a:tableStyleId>{6E25E649-3F16-4E02-A733-19D2CDBF48F0}</a:tableStyleId>
              </a:tblPr>
              <a:tblGrid>
                <a:gridCol w="2767343"/>
                <a:gridCol w="1623153"/>
                <a:gridCol w="1623153"/>
              </a:tblGrid>
              <a:tr h="38815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</a:rPr>
                        <a:t>Relation Groups</a:t>
                      </a:r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UTD-NB</a:t>
                      </a:r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Co-HM</a:t>
                      </a:r>
                      <a:endParaRPr lang="en-US" sz="2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</a:tr>
              <a:tr h="2749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1 CLASS INCLUSION</a:t>
                      </a:r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749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2 PART-WHOLE</a:t>
                      </a:r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749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3 SIMILAR</a:t>
                      </a:r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749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4 CONTRAST</a:t>
                      </a:r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749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5 ATTRIBUTE</a:t>
                      </a:r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749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6 NON-ATTRIBUTE</a:t>
                      </a:r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749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7 CASE RELATION</a:t>
                      </a:r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749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8 CAUSE-PURPOSE</a:t>
                      </a:r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749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9 SPACE-TIME</a:t>
                      </a:r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2749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10 REFERENCE</a:t>
                      </a:r>
                      <a:endParaRPr lang="en-US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5" name="Half Frame 4"/>
          <p:cNvSpPr/>
          <p:nvPr/>
        </p:nvSpPr>
        <p:spPr>
          <a:xfrm rot="13385317">
            <a:off x="7159875" y="1901625"/>
            <a:ext cx="214964" cy="182404"/>
          </a:xfrm>
          <a:prstGeom prst="halfFrame">
            <a:avLst>
              <a:gd name="adj1" fmla="val 19225"/>
              <a:gd name="adj2" fmla="val 17007"/>
            </a:avLst>
          </a:prstGeom>
          <a:solidFill>
            <a:srgbClr val="00CC00"/>
          </a:solidFill>
          <a:ln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Half Frame 5"/>
          <p:cNvSpPr/>
          <p:nvPr/>
        </p:nvSpPr>
        <p:spPr>
          <a:xfrm rot="13385317">
            <a:off x="7159875" y="2189657"/>
            <a:ext cx="214964" cy="182404"/>
          </a:xfrm>
          <a:prstGeom prst="halfFrame">
            <a:avLst>
              <a:gd name="adj1" fmla="val 19225"/>
              <a:gd name="adj2" fmla="val 17007"/>
            </a:avLst>
          </a:prstGeom>
          <a:solidFill>
            <a:srgbClr val="00CC00"/>
          </a:solidFill>
          <a:ln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Half Frame 7"/>
          <p:cNvSpPr/>
          <p:nvPr/>
        </p:nvSpPr>
        <p:spPr>
          <a:xfrm rot="13385317">
            <a:off x="7159875" y="2837729"/>
            <a:ext cx="214964" cy="182404"/>
          </a:xfrm>
          <a:prstGeom prst="halfFrame">
            <a:avLst>
              <a:gd name="adj1" fmla="val 19225"/>
              <a:gd name="adj2" fmla="val 17007"/>
            </a:avLst>
          </a:prstGeom>
          <a:solidFill>
            <a:srgbClr val="00CC00"/>
          </a:solidFill>
          <a:ln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Half Frame 8"/>
          <p:cNvSpPr/>
          <p:nvPr/>
        </p:nvSpPr>
        <p:spPr>
          <a:xfrm rot="13385317">
            <a:off x="7159874" y="3125761"/>
            <a:ext cx="214964" cy="182404"/>
          </a:xfrm>
          <a:prstGeom prst="halfFrame">
            <a:avLst>
              <a:gd name="adj1" fmla="val 19225"/>
              <a:gd name="adj2" fmla="val 17007"/>
            </a:avLst>
          </a:prstGeom>
          <a:solidFill>
            <a:srgbClr val="00CC00"/>
          </a:solidFill>
          <a:ln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Half Frame 9"/>
          <p:cNvSpPr/>
          <p:nvPr/>
        </p:nvSpPr>
        <p:spPr>
          <a:xfrm rot="13385317">
            <a:off x="7159875" y="3413793"/>
            <a:ext cx="214964" cy="182404"/>
          </a:xfrm>
          <a:prstGeom prst="halfFrame">
            <a:avLst>
              <a:gd name="adj1" fmla="val 19225"/>
              <a:gd name="adj2" fmla="val 17007"/>
            </a:avLst>
          </a:prstGeom>
          <a:solidFill>
            <a:srgbClr val="00CC00"/>
          </a:solidFill>
          <a:ln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Half Frame 10"/>
          <p:cNvSpPr/>
          <p:nvPr/>
        </p:nvSpPr>
        <p:spPr>
          <a:xfrm rot="13385317">
            <a:off x="7159875" y="3693851"/>
            <a:ext cx="214964" cy="182404"/>
          </a:xfrm>
          <a:prstGeom prst="halfFrame">
            <a:avLst>
              <a:gd name="adj1" fmla="val 19225"/>
              <a:gd name="adj2" fmla="val 17007"/>
            </a:avLst>
          </a:prstGeom>
          <a:solidFill>
            <a:srgbClr val="00CC00"/>
          </a:solidFill>
          <a:ln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Half Frame 11"/>
          <p:cNvSpPr/>
          <p:nvPr/>
        </p:nvSpPr>
        <p:spPr>
          <a:xfrm rot="13385317">
            <a:off x="7159875" y="3981883"/>
            <a:ext cx="214964" cy="182404"/>
          </a:xfrm>
          <a:prstGeom prst="halfFrame">
            <a:avLst>
              <a:gd name="adj1" fmla="val 19225"/>
              <a:gd name="adj2" fmla="val 17007"/>
            </a:avLst>
          </a:prstGeom>
          <a:solidFill>
            <a:srgbClr val="00CC00"/>
          </a:solidFill>
          <a:ln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Half Frame 13"/>
          <p:cNvSpPr/>
          <p:nvPr/>
        </p:nvSpPr>
        <p:spPr>
          <a:xfrm rot="13385317">
            <a:off x="5325395" y="4629955"/>
            <a:ext cx="214964" cy="182404"/>
          </a:xfrm>
          <a:prstGeom prst="halfFrame">
            <a:avLst>
              <a:gd name="adj1" fmla="val 19225"/>
              <a:gd name="adj2" fmla="val 17007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19944" y="5373216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9</a:t>
            </a:r>
            <a:r>
              <a:rPr lang="en-US" sz="2800" dirty="0" smtClean="0"/>
              <a:t> winning cases out of 10 </a:t>
            </a:r>
            <a:endParaRPr lang="en-US" sz="2800" dirty="0"/>
          </a:p>
        </p:txBody>
      </p:sp>
      <p:sp>
        <p:nvSpPr>
          <p:cNvPr id="16" name="Half Frame 15"/>
          <p:cNvSpPr/>
          <p:nvPr/>
        </p:nvSpPr>
        <p:spPr>
          <a:xfrm rot="13385317">
            <a:off x="7160619" y="2549697"/>
            <a:ext cx="214964" cy="182404"/>
          </a:xfrm>
          <a:prstGeom prst="halfFrame">
            <a:avLst>
              <a:gd name="adj1" fmla="val 19225"/>
              <a:gd name="adj2" fmla="val 17007"/>
            </a:avLst>
          </a:prstGeom>
          <a:solidFill>
            <a:srgbClr val="00CC00"/>
          </a:solidFill>
          <a:ln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Half Frame 16"/>
          <p:cNvSpPr/>
          <p:nvPr/>
        </p:nvSpPr>
        <p:spPr>
          <a:xfrm rot="13385317">
            <a:off x="7160619" y="4349897"/>
            <a:ext cx="214964" cy="182404"/>
          </a:xfrm>
          <a:prstGeom prst="halfFrame">
            <a:avLst>
              <a:gd name="adj1" fmla="val 19225"/>
              <a:gd name="adj2" fmla="val 17007"/>
            </a:avLst>
          </a:prstGeom>
          <a:solidFill>
            <a:srgbClr val="00CC00"/>
          </a:solidFill>
          <a:ln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E3917-45BD-46AC-BB4A-F2ABE3C824C7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66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Analysis: Model Ablation Study</a:t>
            </a:r>
            <a:endParaRPr lang="ru-RU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E3917-45BD-46AC-BB4A-F2ABE3C824C7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From a combined model take out each individual model one by one: </a:t>
            </a:r>
          </a:p>
          <a:p>
            <a:pPr>
              <a:buNone/>
            </a:pP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   </a:t>
            </a:r>
            <a:r>
              <a:rPr lang="en-US" sz="2800" dirty="0" smtClean="0"/>
              <a:t>-Is-A    -Attribute    -DS       -PILSA     -Patterns</a:t>
            </a:r>
          </a:p>
          <a:p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-DS shows substantial drop in performance: </a:t>
            </a:r>
          </a:p>
          <a:p>
            <a:pPr lvl="1">
              <a:buNone/>
            </a:pPr>
            <a:r>
              <a:rPr lang="en-US" sz="2500" dirty="0" smtClean="0">
                <a:solidFill>
                  <a:schemeClr val="tx1"/>
                </a:solidFill>
              </a:rPr>
              <a:t> </a:t>
            </a:r>
            <a:r>
              <a:rPr lang="en-US" sz="2500" dirty="0" smtClean="0">
                <a:solidFill>
                  <a:srgbClr val="C00000"/>
                </a:solidFill>
                <a:sym typeface="Symbol"/>
              </a:rPr>
              <a:t>33%  drop </a:t>
            </a:r>
            <a:r>
              <a:rPr lang="en-US" sz="2500" dirty="0" smtClean="0">
                <a:solidFill>
                  <a:schemeClr val="tx1"/>
                </a:solidFill>
                <a:sym typeface="Symbol"/>
              </a:rPr>
              <a:t>in</a:t>
            </a:r>
            <a:r>
              <a:rPr lang="en-US" sz="2500" dirty="0" smtClean="0">
                <a:solidFill>
                  <a:srgbClr val="C00000"/>
                </a:solidFill>
                <a:sym typeface="Symbol"/>
              </a:rPr>
              <a:t> </a:t>
            </a:r>
            <a:r>
              <a:rPr lang="en-US" sz="2500" dirty="0" smtClean="0">
                <a:solidFill>
                  <a:schemeClr val="tx1"/>
                </a:solidFill>
              </a:rPr>
              <a:t>Spearman’s </a:t>
            </a:r>
            <a:r>
              <a:rPr lang="en-US" sz="2500" dirty="0" smtClean="0">
                <a:solidFill>
                  <a:schemeClr val="tx1"/>
                </a:solidFill>
                <a:sym typeface="Symbol"/>
              </a:rPr>
              <a:t> (</a:t>
            </a:r>
            <a:r>
              <a:rPr lang="en-US" sz="2500" dirty="0" smtClean="0">
                <a:solidFill>
                  <a:schemeClr val="tx1"/>
                </a:solidFill>
              </a:rPr>
              <a:t>0.353 </a:t>
            </a:r>
            <a:r>
              <a:rPr lang="en-US" sz="2500" dirty="0" smtClean="0">
                <a:solidFill>
                  <a:schemeClr val="tx1"/>
                </a:solidFill>
                <a:sym typeface="Symbol"/>
              </a:rPr>
              <a:t></a:t>
            </a:r>
            <a:r>
              <a:rPr lang="en-US" sz="2500" dirty="0" smtClean="0">
                <a:solidFill>
                  <a:schemeClr val="tx1"/>
                </a:solidFill>
              </a:rPr>
              <a:t> 0.238 </a:t>
            </a:r>
            <a:r>
              <a:rPr lang="en-US" sz="2500" dirty="0" smtClean="0">
                <a:solidFill>
                  <a:schemeClr val="tx1"/>
                </a:solidFill>
                <a:sym typeface="Symbol"/>
              </a:rPr>
              <a:t>)</a:t>
            </a:r>
            <a:endParaRPr lang="en-US" sz="2500" dirty="0" smtClean="0">
              <a:solidFill>
                <a:srgbClr val="C00000"/>
              </a:solidFill>
            </a:endParaRPr>
          </a:p>
          <a:p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Ablation of other models does not show statistically significant change in result </a:t>
            </a:r>
          </a:p>
          <a:p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However, combining all the models together gives great improvement compared to DS model only </a:t>
            </a:r>
          </a:p>
          <a:p>
            <a:pPr marL="547688" lvl="1" indent="-285750">
              <a:buNone/>
            </a:pPr>
            <a:r>
              <a:rPr lang="en-US" sz="2500" dirty="0" smtClean="0">
                <a:solidFill>
                  <a:srgbClr val="006600"/>
                </a:solidFill>
                <a:sym typeface="Symbol"/>
              </a:rPr>
              <a:t>9% increase </a:t>
            </a:r>
            <a:r>
              <a:rPr lang="en-US" sz="2500" dirty="0" smtClean="0">
                <a:solidFill>
                  <a:schemeClr val="tx1"/>
                </a:solidFill>
                <a:sym typeface="Symbol"/>
              </a:rPr>
              <a:t>in </a:t>
            </a:r>
            <a:r>
              <a:rPr lang="en-US" sz="2500" dirty="0" smtClean="0">
                <a:solidFill>
                  <a:schemeClr val="tx1"/>
                </a:solidFill>
              </a:rPr>
              <a:t>Spearman’s </a:t>
            </a:r>
            <a:r>
              <a:rPr lang="en-US" sz="2500" dirty="0" smtClean="0">
                <a:solidFill>
                  <a:schemeClr val="tx1"/>
                </a:solidFill>
                <a:sym typeface="Symbol"/>
              </a:rPr>
              <a:t> (</a:t>
            </a:r>
            <a:r>
              <a:rPr lang="en-US" sz="2500" dirty="0" smtClean="0">
                <a:solidFill>
                  <a:schemeClr val="tx1"/>
                </a:solidFill>
              </a:rPr>
              <a:t>0.324 </a:t>
            </a:r>
            <a:r>
              <a:rPr lang="en-US" sz="2500" dirty="0" smtClean="0">
                <a:solidFill>
                  <a:schemeClr val="tx1"/>
                </a:solidFill>
                <a:sym typeface="Symbol"/>
              </a:rPr>
              <a:t> 0.353)</a:t>
            </a:r>
            <a:endParaRPr lang="ru-RU" sz="25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Outline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Introduction</a:t>
            </a:r>
            <a:endParaRPr lang="en-US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Heterogeneous Relational</a:t>
            </a:r>
            <a:r>
              <a:rPr lang="ru-RU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s-MX" b="1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Similarity</a:t>
            </a:r>
            <a:r>
              <a:rPr lang="es-MX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Models </a:t>
            </a:r>
          </a:p>
          <a:p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Experiment and Results</a:t>
            </a:r>
          </a:p>
          <a:p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Conclusions and Future Work</a:t>
            </a:r>
            <a:endParaRPr lang="en-US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E3917-45BD-46AC-BB4A-F2ABE3C824C7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Conclusions &amp;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Future Work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61938" indent="-261938"/>
            <a:r>
              <a:rPr lang="en-US" sz="3400" b="1" dirty="0" smtClean="0">
                <a:solidFill>
                  <a:schemeClr val="tx2">
                    <a:lumMod val="75000"/>
                  </a:schemeClr>
                </a:solidFill>
              </a:rPr>
              <a:t>State-of-the-art results </a:t>
            </a:r>
          </a:p>
          <a:p>
            <a:pPr>
              <a:spcBef>
                <a:spcPts val="1800"/>
              </a:spcBef>
            </a:pPr>
            <a:r>
              <a:rPr lang="en-US" sz="3400" dirty="0" smtClean="0">
                <a:solidFill>
                  <a:schemeClr val="tx2">
                    <a:lumMod val="75000"/>
                  </a:schemeClr>
                </a:solidFill>
              </a:rPr>
              <a:t>Introduced </a:t>
            </a:r>
            <a:r>
              <a:rPr lang="en-US" sz="3400" b="1" dirty="0" smtClean="0">
                <a:solidFill>
                  <a:schemeClr val="tx2">
                    <a:lumMod val="75000"/>
                  </a:schemeClr>
                </a:solidFill>
              </a:rPr>
              <a:t>Directional Similarity model</a:t>
            </a:r>
          </a:p>
          <a:p>
            <a:pPr lvl="1"/>
            <a:r>
              <a:rPr lang="en-US" sz="3100" dirty="0" smtClean="0">
                <a:solidFill>
                  <a:schemeClr val="tx2">
                    <a:lumMod val="75000"/>
                  </a:schemeClr>
                </a:solidFill>
              </a:rPr>
              <a:t>A general model for </a:t>
            </a:r>
            <a:r>
              <a:rPr lang="en-US" sz="3100" b="1" dirty="0" smtClean="0">
                <a:solidFill>
                  <a:schemeClr val="tx2">
                    <a:lumMod val="75000"/>
                  </a:schemeClr>
                </a:solidFill>
              </a:rPr>
              <a:t>measuring relational similarity for arbitrary relations</a:t>
            </a:r>
          </a:p>
          <a:p>
            <a:pPr>
              <a:spcBef>
                <a:spcPts val="1800"/>
              </a:spcBef>
            </a:pPr>
            <a:r>
              <a:rPr lang="en-US" sz="3400" dirty="0" smtClean="0">
                <a:solidFill>
                  <a:schemeClr val="tx2">
                    <a:lumMod val="75000"/>
                  </a:schemeClr>
                </a:solidFill>
              </a:rPr>
              <a:t>Introduced</a:t>
            </a:r>
            <a:r>
              <a:rPr lang="en-US" sz="3400" b="1" dirty="0" smtClean="0">
                <a:solidFill>
                  <a:schemeClr val="tx2">
                    <a:lumMod val="75000"/>
                  </a:schemeClr>
                </a:solidFill>
              </a:rPr>
              <a:t> combination of heterogeneous</a:t>
            </a:r>
          </a:p>
          <a:p>
            <a:pPr marL="174943" indent="0">
              <a:buNone/>
            </a:pPr>
            <a:r>
              <a:rPr lang="en-US" sz="3400" b="1" dirty="0" smtClean="0">
                <a:solidFill>
                  <a:schemeClr val="tx2">
                    <a:lumMod val="75000"/>
                  </a:schemeClr>
                </a:solidFill>
              </a:rPr>
              <a:t> – general and relation-specific – models </a:t>
            </a:r>
          </a:p>
          <a:p>
            <a:pPr marL="174943" indent="0">
              <a:buNone/>
            </a:pPr>
            <a:r>
              <a:rPr lang="en-US" sz="3400" dirty="0" smtClean="0">
                <a:solidFill>
                  <a:schemeClr val="tx2">
                    <a:lumMod val="75000"/>
                  </a:schemeClr>
                </a:solidFill>
              </a:rPr>
              <a:t>for even better relational similarity measuring</a:t>
            </a:r>
          </a:p>
          <a:p>
            <a:pPr>
              <a:spcBef>
                <a:spcPts val="3000"/>
              </a:spcBef>
              <a:buNone/>
            </a:pPr>
            <a:r>
              <a:rPr lang="en-US" sz="3400" b="1" dirty="0" smtClean="0">
                <a:solidFill>
                  <a:schemeClr val="tx2">
                    <a:lumMod val="75000"/>
                  </a:schemeClr>
                </a:solidFill>
              </a:rPr>
              <a:t>In the future:</a:t>
            </a:r>
          </a:p>
          <a:p>
            <a:pPr lvl="1"/>
            <a:r>
              <a:rPr lang="en-US" sz="3100" dirty="0" smtClean="0">
                <a:solidFill>
                  <a:schemeClr val="tx2">
                    <a:lumMod val="75000"/>
                  </a:schemeClr>
                </a:solidFill>
              </a:rPr>
              <a:t>How to choose individual models for specific relations?</a:t>
            </a:r>
          </a:p>
          <a:p>
            <a:pPr lvl="1"/>
            <a:r>
              <a:rPr lang="en-US" sz="3100" dirty="0" smtClean="0">
                <a:solidFill>
                  <a:schemeClr val="tx2">
                    <a:lumMod val="75000"/>
                  </a:schemeClr>
                </a:solidFill>
              </a:rPr>
              <a:t>User study for relation similarity ceiling</a:t>
            </a:r>
          </a:p>
          <a:p>
            <a:pPr lvl="1"/>
            <a:r>
              <a:rPr lang="en-US" sz="3100" dirty="0" smtClean="0">
                <a:solidFill>
                  <a:schemeClr val="tx2">
                    <a:lumMod val="75000"/>
                  </a:schemeClr>
                </a:solidFill>
              </a:rPr>
              <a:t>Compare various VSM (RNNLM vs. others)</a:t>
            </a:r>
          </a:p>
          <a:p>
            <a:pPr marL="174943" indent="0">
              <a:spcAft>
                <a:spcPts val="1200"/>
              </a:spcAft>
              <a:buNone/>
            </a:pPr>
            <a:endParaRPr lang="en-US" dirty="0" smtClean="0"/>
          </a:p>
          <a:p>
            <a:pPr>
              <a:spcAft>
                <a:spcPts val="1200"/>
              </a:spcAft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E3917-45BD-46AC-BB4A-F2ABE3C824C7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27584" y="6290156"/>
            <a:ext cx="7704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</a:rPr>
              <a:t>Thank you! </a:t>
            </a:r>
            <a:endParaRPr lang="ru-RU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222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Introduction: Relations in word pairs</a:t>
            </a:r>
            <a:endParaRPr lang="ru-RU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E3917-45BD-46AC-BB4A-F2ABE3C824C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More examples: </a:t>
            </a:r>
          </a:p>
          <a:p>
            <a:pPr lvl="1"/>
            <a:r>
              <a:rPr lang="en-US" sz="2800" b="1" dirty="0" smtClean="0"/>
              <a:t>Cause-effect	                 </a:t>
            </a:r>
            <a:r>
              <a:rPr lang="en-US" sz="2800" dirty="0" smtClean="0">
                <a:solidFill>
                  <a:schemeClr val="tx1"/>
                </a:solidFill>
              </a:rPr>
              <a:t>joke : laughter</a:t>
            </a:r>
            <a:r>
              <a:rPr lang="en-US" sz="2800" dirty="0" smtClean="0"/>
              <a:t> </a:t>
            </a:r>
          </a:p>
          <a:p>
            <a:pPr lvl="1"/>
            <a:r>
              <a:rPr lang="en-US" sz="2800" b="1" dirty="0" err="1" smtClean="0"/>
              <a:t>Time:Associated</a:t>
            </a:r>
            <a:r>
              <a:rPr lang="en-US" sz="2800" b="1" dirty="0" smtClean="0"/>
              <a:t> Item</a:t>
            </a:r>
            <a:r>
              <a:rPr lang="en-US" sz="2800" i="1" dirty="0" smtClean="0"/>
              <a:t> 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retirement : pension</a:t>
            </a:r>
            <a:endParaRPr lang="ru-RU" sz="2800" dirty="0" smtClean="0">
              <a:solidFill>
                <a:schemeClr val="tx1"/>
              </a:solidFill>
            </a:endParaRPr>
          </a:p>
          <a:p>
            <a:pPr lvl="1"/>
            <a:r>
              <a:rPr lang="en-US" sz="2800" b="1" dirty="0" err="1" smtClean="0"/>
              <a:t>Mass:Portion</a:t>
            </a:r>
            <a:r>
              <a:rPr lang="en-US" sz="2800" dirty="0" smtClean="0"/>
              <a:t>                  </a:t>
            </a:r>
            <a:r>
              <a:rPr lang="en-US" sz="2800" dirty="0" err="1" smtClean="0">
                <a:solidFill>
                  <a:schemeClr val="tx1"/>
                </a:solidFill>
              </a:rPr>
              <a:t>water:drop</a:t>
            </a:r>
            <a:endParaRPr lang="en-US" sz="2800" dirty="0" smtClean="0">
              <a:solidFill>
                <a:schemeClr val="tx1"/>
              </a:solidFill>
            </a:endParaRPr>
          </a:p>
          <a:p>
            <a:pPr lvl="1"/>
            <a:r>
              <a:rPr lang="en-US" sz="2800" b="1" dirty="0" err="1" smtClean="0"/>
              <a:t>Activity:Stage</a:t>
            </a:r>
            <a:r>
              <a:rPr lang="en-US" sz="2800" i="1" dirty="0" smtClean="0"/>
              <a:t>                </a:t>
            </a:r>
            <a:r>
              <a:rPr lang="en-US" sz="2800" dirty="0" err="1" smtClean="0">
                <a:solidFill>
                  <a:schemeClr val="tx1"/>
                </a:solidFill>
              </a:rPr>
              <a:t>shopping:buying</a:t>
            </a:r>
            <a:endParaRPr lang="en-US" sz="2800" dirty="0" smtClean="0">
              <a:solidFill>
                <a:schemeClr val="tx1"/>
              </a:solidFill>
            </a:endParaRPr>
          </a:p>
          <a:p>
            <a:pPr lvl="1"/>
            <a:r>
              <a:rPr lang="en-US" sz="2800" b="1" dirty="0" err="1" smtClean="0"/>
              <a:t>Object:Typical</a:t>
            </a:r>
            <a:r>
              <a:rPr lang="en-US" sz="2800" b="1" dirty="0" smtClean="0"/>
              <a:t> Action  </a:t>
            </a:r>
            <a:r>
              <a:rPr lang="en-US" sz="2800" dirty="0" smtClean="0"/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glass:break</a:t>
            </a:r>
            <a:endParaRPr lang="en-US" sz="2800" dirty="0" smtClean="0">
              <a:solidFill>
                <a:schemeClr val="tx1"/>
              </a:solidFill>
            </a:endParaRPr>
          </a:p>
          <a:p>
            <a:pPr lvl="1"/>
            <a:r>
              <a:rPr lang="en-US" sz="2800" b="1" dirty="0" err="1" smtClean="0"/>
              <a:t>Sign:Significant</a:t>
            </a:r>
            <a:r>
              <a:rPr lang="en-US" sz="2800" b="1" dirty="0" smtClean="0"/>
              <a:t>              </a:t>
            </a:r>
            <a:r>
              <a:rPr lang="en-US" sz="2800" dirty="0" err="1" smtClean="0">
                <a:solidFill>
                  <a:schemeClr val="tx1"/>
                </a:solidFill>
              </a:rPr>
              <a:t>siren:danger</a:t>
            </a:r>
            <a:endParaRPr lang="en-US" sz="2800" dirty="0" smtClean="0">
              <a:solidFill>
                <a:schemeClr val="tx1"/>
              </a:solidFill>
            </a:endParaRPr>
          </a:p>
          <a:p>
            <a:pPr lvl="1"/>
            <a:r>
              <a:rPr lang="en-US" sz="2800" dirty="0" smtClean="0"/>
              <a:t>…</a:t>
            </a:r>
          </a:p>
          <a:p>
            <a:pPr lvl="1" algn="ctr">
              <a:buNone/>
            </a:pPr>
            <a:r>
              <a:rPr lang="en-US" sz="2800" b="1" dirty="0" smtClean="0">
                <a:solidFill>
                  <a:srgbClr val="C00000"/>
                </a:solidFill>
              </a:rPr>
              <a:t>Many types of various relations!!!</a:t>
            </a:r>
          </a:p>
          <a:p>
            <a:pPr lvl="1">
              <a:buNone/>
            </a:pPr>
            <a:r>
              <a:rPr lang="en-US" sz="2800" i="1" dirty="0" smtClean="0"/>
              <a:t>Used In:</a:t>
            </a:r>
            <a:r>
              <a:rPr lang="en-US" sz="2800" dirty="0" smtClean="0"/>
              <a:t> Semantic structure of a document, </a:t>
            </a:r>
          </a:p>
          <a:p>
            <a:pPr marL="1436688" lvl="1" indent="0">
              <a:buNone/>
            </a:pPr>
            <a:r>
              <a:rPr lang="en-US" sz="2800" dirty="0" smtClean="0"/>
              <a:t>event detection, word hints…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Relational Similarity</a:t>
            </a:r>
            <a:endParaRPr lang="ru-RU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E3917-45BD-46AC-BB4A-F2ABE3C824C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Building a general “relational similarity” model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is a more efficient way to learn a model for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any arbitrary relation </a:t>
            </a: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[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Turney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, 2008</a:t>
            </a: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]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 smtClean="0"/>
          </a:p>
          <a:p>
            <a:pPr>
              <a:buNone/>
            </a:pPr>
            <a:r>
              <a:rPr lang="es-MX" sz="2800" b="1" dirty="0" err="1" smtClean="0">
                <a:solidFill>
                  <a:schemeClr val="tx2"/>
                </a:solidFill>
              </a:rPr>
              <a:t>Prototype</a:t>
            </a:r>
            <a:r>
              <a:rPr lang="es-MX" sz="2800" b="1" dirty="0" smtClean="0">
                <a:solidFill>
                  <a:schemeClr val="tx2"/>
                </a:solidFill>
              </a:rPr>
              <a:t> </a:t>
            </a:r>
            <a:r>
              <a:rPr lang="es-MX" sz="2800" b="1" dirty="0" err="1" smtClean="0">
                <a:solidFill>
                  <a:schemeClr val="tx2"/>
                </a:solidFill>
              </a:rPr>
              <a:t>pairs</a:t>
            </a:r>
            <a:r>
              <a:rPr lang="es-MX" sz="2800" b="1" dirty="0" smtClean="0">
                <a:solidFill>
                  <a:schemeClr val="tx2"/>
                </a:solidFill>
              </a:rPr>
              <a:t>:</a:t>
            </a:r>
          </a:p>
          <a:p>
            <a:pPr algn="ctr">
              <a:buNone/>
            </a:pPr>
            <a:r>
              <a:rPr lang="en-US" dirty="0" err="1" smtClean="0"/>
              <a:t>ornithology:birds</a:t>
            </a:r>
            <a:r>
              <a:rPr lang="en-US" dirty="0" smtClean="0"/>
              <a:t>, </a:t>
            </a:r>
            <a:r>
              <a:rPr lang="en-US" dirty="0" err="1" smtClean="0"/>
              <a:t>psychology:mind</a:t>
            </a:r>
            <a:r>
              <a:rPr lang="en-US" dirty="0" smtClean="0"/>
              <a:t>, </a:t>
            </a:r>
          </a:p>
          <a:p>
            <a:pPr algn="ctr">
              <a:buNone/>
            </a:pPr>
            <a:r>
              <a:rPr lang="en-US" dirty="0" err="1" smtClean="0"/>
              <a:t>astronomy:stars</a:t>
            </a:r>
            <a:r>
              <a:rPr lang="en-US" dirty="0" smtClean="0"/>
              <a:t>, </a:t>
            </a:r>
            <a:r>
              <a:rPr lang="en-US" dirty="0" err="1" smtClean="0"/>
              <a:t>ballistics:projectile</a:t>
            </a:r>
            <a:endParaRPr lang="en-US" dirty="0" smtClean="0"/>
          </a:p>
          <a:p>
            <a:pPr>
              <a:buNone/>
            </a:pPr>
            <a:r>
              <a:rPr lang="en-US" sz="2800" b="1" dirty="0" smtClean="0">
                <a:solidFill>
                  <a:schemeClr val="tx2"/>
                </a:solidFill>
              </a:rPr>
              <a:t>Target pairs: </a:t>
            </a:r>
          </a:p>
          <a:p>
            <a:pPr algn="ctr">
              <a:buNone/>
            </a:pPr>
            <a:r>
              <a:rPr lang="en-US" dirty="0" err="1" smtClean="0">
                <a:solidFill>
                  <a:srgbClr val="006600"/>
                </a:solidFill>
              </a:rPr>
              <a:t>herpetologist:salamander</a:t>
            </a:r>
            <a:r>
              <a:rPr lang="en-US" dirty="0" smtClean="0"/>
              <a:t>,  </a:t>
            </a:r>
            <a:r>
              <a:rPr lang="en-US" dirty="0" err="1" smtClean="0">
                <a:solidFill>
                  <a:srgbClr val="C00000"/>
                </a:solidFill>
              </a:rPr>
              <a:t>school:students</a:t>
            </a:r>
            <a:endParaRPr lang="en-US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sz="2800" b="1" dirty="0" smtClean="0">
                <a:solidFill>
                  <a:schemeClr val="tx2"/>
                </a:solidFill>
              </a:rPr>
              <a:t>Relation type: </a:t>
            </a:r>
            <a:endParaRPr lang="ru-RU" sz="2800" b="1" dirty="0" smtClean="0">
              <a:solidFill>
                <a:schemeClr val="tx2"/>
              </a:solidFill>
            </a:endParaRPr>
          </a:p>
          <a:p>
            <a:pPr algn="ctr">
              <a:buNone/>
            </a:pPr>
            <a:r>
              <a:rPr lang="es-MX" dirty="0" err="1" smtClean="0"/>
              <a:t>Knowledge</a:t>
            </a:r>
            <a:endParaRPr lang="en-US" dirty="0" smtClean="0"/>
          </a:p>
          <a:p>
            <a:pPr algn="ctr">
              <a:buNone/>
            </a:pP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Degrees of relational </a:t>
            </a:r>
            <a:r>
              <a:rPr lang="en-US" b="1" dirty="0" smtClean="0"/>
              <a:t>similarity</a:t>
            </a:r>
            <a:endParaRPr lang="en-US" b="1" dirty="0"/>
          </a:p>
        </p:txBody>
      </p:sp>
      <p:sp>
        <p:nvSpPr>
          <p:cNvPr id="4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US" sz="2800" b="1" dirty="0" smtClean="0">
                <a:solidFill>
                  <a:schemeClr val="tx2"/>
                </a:solidFill>
              </a:rPr>
              <a:t>Is-A relation </a:t>
            </a:r>
          </a:p>
          <a:p>
            <a:pPr marL="82296" indent="0">
              <a:buNone/>
            </a:pPr>
            <a:r>
              <a:rPr lang="en-US" dirty="0" smtClean="0"/>
              <a:t>mammal: primate   </a:t>
            </a:r>
          </a:p>
          <a:p>
            <a:pPr marL="82296" indent="0">
              <a:buNone/>
            </a:pPr>
            <a:r>
              <a:rPr lang="en-US" dirty="0" smtClean="0"/>
              <a:t>mammal: whale </a:t>
            </a:r>
          </a:p>
          <a:p>
            <a:pPr marL="82296" indent="0">
              <a:buNone/>
            </a:pPr>
            <a:r>
              <a:rPr lang="en-US" dirty="0" smtClean="0"/>
              <a:t>mammal: porpoise </a:t>
            </a:r>
            <a:endParaRPr lang="ru-RU" dirty="0" smtClean="0"/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1301521"/>
            <a:ext cx="1974265" cy="1316177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107504" y="2159000"/>
            <a:ext cx="3733800" cy="1219200"/>
          </a:xfrm>
          <a:prstGeom prst="ellipse">
            <a:avLst/>
          </a:prstGeom>
          <a:noFill/>
          <a:ln w="63500">
            <a:solidFill>
              <a:schemeClr val="accent1">
                <a:shade val="50000"/>
                <a:alpha val="9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6012160" y="1268760"/>
            <a:ext cx="3131840" cy="233172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296" indent="0">
              <a:buFont typeface="Wingdings 3"/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ENTITY:SOUND</a:t>
            </a:r>
          </a:p>
          <a:p>
            <a:pPr marL="82296" indent="0">
              <a:buFont typeface="Wingdings 3"/>
              <a:buNone/>
            </a:pPr>
            <a:r>
              <a:rPr lang="en-US" dirty="0" smtClean="0"/>
              <a:t>dog	:  bark </a:t>
            </a:r>
          </a:p>
          <a:p>
            <a:pPr marL="82296" indent="0">
              <a:buFont typeface="Wingdings 3"/>
              <a:buNone/>
            </a:pPr>
            <a:r>
              <a:rPr lang="en-US" dirty="0" smtClean="0"/>
              <a:t>car	:  vroom </a:t>
            </a:r>
          </a:p>
          <a:p>
            <a:pPr marL="82296" indent="0">
              <a:buFont typeface="Wingdings 3"/>
              <a:buNone/>
            </a:pPr>
            <a:r>
              <a:rPr lang="en-US" dirty="0" smtClean="0"/>
              <a:t>cat	:  meow 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8251075" y="1854191"/>
            <a:ext cx="362983" cy="1192216"/>
            <a:chOff x="7098947" y="1854191"/>
            <a:chExt cx="362983" cy="1192216"/>
          </a:xfrm>
        </p:grpSpPr>
        <p:sp>
          <p:nvSpPr>
            <p:cNvPr id="8" name="Half Frame 7"/>
            <p:cNvSpPr/>
            <p:nvPr/>
          </p:nvSpPr>
          <p:spPr>
            <a:xfrm rot="8214683" flipH="1">
              <a:off x="7098947" y="1854191"/>
              <a:ext cx="352055" cy="158510"/>
            </a:xfrm>
            <a:prstGeom prst="halfFrame">
              <a:avLst>
                <a:gd name="adj1" fmla="val 19225"/>
                <a:gd name="adj2" fmla="val 1700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Half Frame 8"/>
            <p:cNvSpPr/>
            <p:nvPr/>
          </p:nvSpPr>
          <p:spPr>
            <a:xfrm rot="8214683" flipH="1">
              <a:off x="7109875" y="2855907"/>
              <a:ext cx="352055" cy="190500"/>
            </a:xfrm>
            <a:prstGeom prst="halfFrame">
              <a:avLst>
                <a:gd name="adj1" fmla="val 19225"/>
                <a:gd name="adj2" fmla="val 1700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1" name="TextBox 1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043608" y="5125159"/>
            <a:ext cx="5544616" cy="523220"/>
          </a:xfrm>
          <a:prstGeom prst="rect">
            <a:avLst/>
          </a:prstGeom>
          <a:blipFill rotWithShape="0">
            <a:blip r:embed="rId4" cstate="print"/>
            <a:stretch>
              <a:fillRect l="-2198" t="-12791" b="-31395"/>
            </a:stretch>
          </a:blipFill>
        </p:spPr>
        <p:txBody>
          <a:bodyPr/>
          <a:lstStyle/>
          <a:p>
            <a:pPr algn="ctr"/>
            <a:r>
              <a:rPr lang="en-US">
                <a:noFill/>
              </a:rPr>
              <a:t> 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648" y="4339579"/>
            <a:ext cx="784778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err="1" smtClean="0"/>
              <a:t>Binary</a:t>
            </a:r>
            <a:r>
              <a:rPr lang="es-MX" sz="2800" dirty="0" smtClean="0"/>
              <a:t> </a:t>
            </a:r>
            <a:r>
              <a:rPr lang="es-MX" sz="2800" dirty="0" err="1" smtClean="0"/>
              <a:t>decision</a:t>
            </a:r>
            <a:r>
              <a:rPr lang="es-MX" sz="2800" dirty="0" smtClean="0"/>
              <a:t> </a:t>
            </a:r>
            <a:r>
              <a:rPr lang="es-MX" sz="2800" dirty="0" err="1" smtClean="0"/>
              <a:t>on</a:t>
            </a:r>
            <a:r>
              <a:rPr lang="en-US" sz="2800" dirty="0" smtClean="0"/>
              <a:t> a relation loses these shades. </a:t>
            </a:r>
          </a:p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E3917-45BD-46AC-BB4A-F2ABE3C824C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284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err="1" smtClean="0"/>
              <a:t>Problem</a:t>
            </a:r>
            <a:endParaRPr lang="ru-RU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E3917-45BD-46AC-BB4A-F2ABE3C824C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defRPr/>
            </a:pPr>
            <a:r>
              <a:rPr lang="es-MX" sz="2800" b="1" dirty="0" err="1" smtClean="0">
                <a:solidFill>
                  <a:schemeClr val="tx2"/>
                </a:solidFill>
              </a:rPr>
              <a:t>Given</a:t>
            </a:r>
            <a:r>
              <a:rPr lang="es-MX" sz="2800" b="1" dirty="0" smtClean="0">
                <a:solidFill>
                  <a:schemeClr val="tx2"/>
                </a:solidFill>
              </a:rPr>
              <a:t> a </a:t>
            </a:r>
            <a:r>
              <a:rPr lang="es-MX" sz="2800" b="1" dirty="0" err="1" smtClean="0">
                <a:solidFill>
                  <a:schemeClr val="tx2"/>
                </a:solidFill>
              </a:rPr>
              <a:t>few</a:t>
            </a:r>
            <a:r>
              <a:rPr lang="es-MX" sz="2800" b="1" dirty="0" smtClean="0">
                <a:solidFill>
                  <a:schemeClr val="tx2"/>
                </a:solidFill>
              </a:rPr>
              <a:t> </a:t>
            </a:r>
            <a:r>
              <a:rPr lang="es-MX" sz="2800" b="1" dirty="0" err="1" smtClean="0">
                <a:solidFill>
                  <a:schemeClr val="tx2"/>
                </a:solidFill>
              </a:rPr>
              <a:t>prototypical</a:t>
            </a:r>
            <a:r>
              <a:rPr lang="es-MX" sz="2800" b="1" dirty="0" smtClean="0">
                <a:solidFill>
                  <a:schemeClr val="tx2"/>
                </a:solidFill>
              </a:rPr>
              <a:t> </a:t>
            </a:r>
            <a:r>
              <a:rPr lang="es-MX" sz="2800" b="1" dirty="0" err="1" smtClean="0">
                <a:solidFill>
                  <a:schemeClr val="tx2"/>
                </a:solidFill>
              </a:rPr>
              <a:t>pairs</a:t>
            </a:r>
            <a:r>
              <a:rPr lang="es-MX" sz="2800" b="1" dirty="0" smtClean="0">
                <a:solidFill>
                  <a:schemeClr val="tx2"/>
                </a:solidFill>
              </a:rPr>
              <a:t>: </a:t>
            </a:r>
          </a:p>
          <a:p>
            <a:pPr lvl="0" algn="ctr">
              <a:buNone/>
              <a:defRPr/>
            </a:pPr>
            <a:r>
              <a:rPr lang="en-US" dirty="0" smtClean="0"/>
              <a:t>mammal: whale, </a:t>
            </a:r>
            <a:r>
              <a:rPr lang="en-US" dirty="0" err="1" smtClean="0"/>
              <a:t>mammal:porpoise</a:t>
            </a:r>
            <a:endParaRPr lang="es-MX" dirty="0" smtClean="0"/>
          </a:p>
          <a:p>
            <a:pPr lvl="0">
              <a:defRPr/>
            </a:pPr>
            <a:r>
              <a:rPr lang="es-MX" sz="2800" b="1" dirty="0" smtClean="0">
                <a:solidFill>
                  <a:schemeClr val="tx2"/>
                </a:solidFill>
              </a:rPr>
              <a:t>Determine </a:t>
            </a:r>
            <a:r>
              <a:rPr lang="es-MX" sz="2800" b="1" dirty="0" err="1" smtClean="0">
                <a:solidFill>
                  <a:schemeClr val="tx2"/>
                </a:solidFill>
              </a:rPr>
              <a:t>which</a:t>
            </a:r>
            <a:r>
              <a:rPr lang="es-MX" sz="2800" b="1" dirty="0" smtClean="0">
                <a:solidFill>
                  <a:schemeClr val="tx2"/>
                </a:solidFill>
              </a:rPr>
              <a:t> target </a:t>
            </a:r>
            <a:r>
              <a:rPr lang="es-MX" sz="2800" b="1" dirty="0" err="1" smtClean="0">
                <a:solidFill>
                  <a:schemeClr val="tx2"/>
                </a:solidFill>
              </a:rPr>
              <a:t>pairs</a:t>
            </a:r>
            <a:r>
              <a:rPr lang="es-MX" sz="2800" b="1" dirty="0" smtClean="0">
                <a:solidFill>
                  <a:schemeClr val="tx2"/>
                </a:solidFill>
              </a:rPr>
              <a:t> </a:t>
            </a:r>
            <a:r>
              <a:rPr lang="es-MX" sz="2800" b="1" dirty="0" err="1" smtClean="0">
                <a:solidFill>
                  <a:schemeClr val="tx2"/>
                </a:solidFill>
              </a:rPr>
              <a:t>express</a:t>
            </a:r>
            <a:r>
              <a:rPr lang="es-MX" sz="2800" b="1" dirty="0" smtClean="0">
                <a:solidFill>
                  <a:schemeClr val="tx2"/>
                </a:solidFill>
              </a:rPr>
              <a:t> </a:t>
            </a:r>
            <a:r>
              <a:rPr lang="es-MX" sz="2800" b="1" dirty="0" err="1" smtClean="0">
                <a:solidFill>
                  <a:schemeClr val="tx2"/>
                </a:solidFill>
              </a:rPr>
              <a:t>the</a:t>
            </a:r>
            <a:r>
              <a:rPr lang="es-MX" sz="2800" b="1" dirty="0" smtClean="0">
                <a:solidFill>
                  <a:schemeClr val="tx2"/>
                </a:solidFill>
              </a:rPr>
              <a:t> </a:t>
            </a:r>
            <a:r>
              <a:rPr lang="es-MX" sz="2800" b="1" dirty="0" err="1" smtClean="0">
                <a:solidFill>
                  <a:schemeClr val="tx2"/>
                </a:solidFill>
              </a:rPr>
              <a:t>same</a:t>
            </a:r>
            <a:r>
              <a:rPr lang="es-MX" sz="2800" b="1" dirty="0" smtClean="0">
                <a:solidFill>
                  <a:schemeClr val="tx2"/>
                </a:solidFill>
              </a:rPr>
              <a:t> </a:t>
            </a:r>
            <a:r>
              <a:rPr lang="es-MX" sz="2800" b="1" dirty="0" err="1" smtClean="0">
                <a:solidFill>
                  <a:schemeClr val="tx2"/>
                </a:solidFill>
              </a:rPr>
              <a:t>relation</a:t>
            </a:r>
            <a:r>
              <a:rPr lang="es-MX" sz="2800" b="1" dirty="0" smtClean="0">
                <a:solidFill>
                  <a:schemeClr val="tx2"/>
                </a:solidFill>
              </a:rPr>
              <a:t>:</a:t>
            </a:r>
          </a:p>
          <a:p>
            <a:pPr marL="82296" lvl="0" indent="0" algn="ctr">
              <a:buNone/>
              <a:defRPr/>
            </a:pPr>
            <a:r>
              <a:rPr lang="en-US" dirty="0" smtClean="0">
                <a:solidFill>
                  <a:srgbClr val="006600"/>
                </a:solidFill>
              </a:rPr>
              <a:t>mammal: primate</a:t>
            </a:r>
            <a:r>
              <a:rPr lang="en-US" dirty="0" smtClean="0"/>
              <a:t>,  </a:t>
            </a:r>
            <a:r>
              <a:rPr lang="en-US" dirty="0" smtClean="0">
                <a:solidFill>
                  <a:srgbClr val="006600"/>
                </a:solidFill>
              </a:rPr>
              <a:t>mammal: dolphin</a:t>
            </a:r>
            <a:r>
              <a:rPr lang="en-US" dirty="0" smtClean="0"/>
              <a:t>,  </a:t>
            </a:r>
            <a:r>
              <a:rPr lang="en-US" dirty="0" err="1" smtClean="0">
                <a:solidFill>
                  <a:srgbClr val="C00000"/>
                </a:solidFill>
              </a:rPr>
              <a:t>astronomy:stars</a:t>
            </a:r>
            <a:endParaRPr lang="en-US" dirty="0" smtClean="0">
              <a:solidFill>
                <a:srgbClr val="C00000"/>
              </a:solidFill>
            </a:endParaRPr>
          </a:p>
          <a:p>
            <a:pPr>
              <a:defRPr/>
            </a:pPr>
            <a:r>
              <a:rPr lang="en-US" sz="2800" b="1" dirty="0" smtClean="0">
                <a:solidFill>
                  <a:schemeClr val="tx2"/>
                </a:solidFill>
              </a:rPr>
              <a:t>And to what degree:</a:t>
            </a:r>
            <a:endParaRPr lang="ru-RU" sz="2800" b="1" dirty="0" smtClean="0">
              <a:solidFill>
                <a:schemeClr val="tx2"/>
              </a:solidFill>
            </a:endParaRPr>
          </a:p>
          <a:p>
            <a:pPr lvl="0" algn="ctr">
              <a:buNone/>
              <a:defRPr/>
            </a:pPr>
            <a:r>
              <a:rPr lang="en-US" sz="2800" dirty="0" smtClean="0"/>
              <a:t>   </a:t>
            </a:r>
            <a:r>
              <a:rPr lang="en-US" sz="2800" dirty="0" err="1" smtClean="0"/>
              <a:t>Prob</a:t>
            </a:r>
            <a:r>
              <a:rPr lang="en-US" sz="2800" dirty="0" smtClean="0"/>
              <a:t>[word </a:t>
            </a:r>
            <a:r>
              <a:rPr lang="en-US" sz="2800" dirty="0" err="1" smtClean="0"/>
              <a:t>pair</a:t>
            </a:r>
            <a:r>
              <a:rPr lang="en-US" sz="2800" i="1" baseline="-25000" dirty="0" err="1" smtClean="0"/>
              <a:t>i</a:t>
            </a:r>
            <a:r>
              <a:rPr lang="en-US" sz="2800" baseline="-25000" dirty="0" smtClean="0"/>
              <a:t>  </a:t>
            </a:r>
            <a:r>
              <a:rPr lang="en-US" sz="2800" dirty="0" smtClean="0">
                <a:sym typeface="Symbol"/>
              </a:rPr>
              <a:t> relation </a:t>
            </a:r>
            <a:r>
              <a:rPr lang="en-US" sz="2800" i="1" dirty="0" err="1" smtClean="0">
                <a:sym typeface="Symbol"/>
              </a:rPr>
              <a:t>R</a:t>
            </a:r>
            <a:r>
              <a:rPr lang="en-US" sz="2800" i="1" baseline="-25000" dirty="0" err="1" smtClean="0">
                <a:sym typeface="Symbol"/>
              </a:rPr>
              <a:t>j</a:t>
            </a:r>
            <a:r>
              <a:rPr lang="en-US" sz="2800" dirty="0" smtClean="0"/>
              <a:t>]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Contributions</a:t>
            </a:r>
            <a:endParaRPr lang="ru-RU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E3917-45BD-46AC-BB4A-F2ABE3C824C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MX" sz="2400" dirty="0" err="1" smtClean="0">
                <a:solidFill>
                  <a:schemeClr val="tx2">
                    <a:lumMod val="75000"/>
                  </a:schemeClr>
                </a:solidFill>
              </a:rPr>
              <a:t>Introduced</a:t>
            </a:r>
            <a:r>
              <a:rPr lang="es-MX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MX" sz="2400" b="1" dirty="0" err="1" smtClean="0">
                <a:solidFill>
                  <a:schemeClr val="tx2">
                    <a:lumMod val="75000"/>
                  </a:schemeClr>
                </a:solidFill>
              </a:rPr>
              <a:t>Directional</a:t>
            </a:r>
            <a:r>
              <a:rPr lang="es-MX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MX" sz="2400" b="1" dirty="0" err="1" smtClean="0">
                <a:solidFill>
                  <a:schemeClr val="tx2">
                    <a:lumMod val="75000"/>
                  </a:schemeClr>
                </a:solidFill>
              </a:rPr>
              <a:t>Similarity</a:t>
            </a:r>
            <a:r>
              <a:rPr lang="es-MX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MX" sz="2400" dirty="0" err="1" smtClean="0">
                <a:solidFill>
                  <a:schemeClr val="tx2">
                    <a:lumMod val="75000"/>
                  </a:schemeClr>
                </a:solidFill>
              </a:rPr>
              <a:t>model</a:t>
            </a:r>
            <a:endParaRPr lang="es-MX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/>
            <a:r>
              <a:rPr lang="es-MX" dirty="0" err="1" smtClean="0"/>
              <a:t>Core</a:t>
            </a:r>
            <a:r>
              <a:rPr lang="es-MX" dirty="0" smtClean="0"/>
              <a:t> </a:t>
            </a:r>
            <a:r>
              <a:rPr lang="es-MX" dirty="0" err="1" smtClean="0"/>
              <a:t>method</a:t>
            </a:r>
            <a:r>
              <a:rPr lang="es-MX" dirty="0" smtClean="0"/>
              <a:t> </a:t>
            </a:r>
            <a:r>
              <a:rPr lang="es-MX" dirty="0" err="1" smtClean="0"/>
              <a:t>for</a:t>
            </a:r>
            <a:r>
              <a:rPr lang="es-MX" dirty="0" smtClean="0"/>
              <a:t> </a:t>
            </a:r>
            <a:r>
              <a:rPr lang="es-MX" dirty="0" err="1" smtClean="0"/>
              <a:t>measuring</a:t>
            </a:r>
            <a:r>
              <a:rPr lang="es-MX" dirty="0" smtClean="0"/>
              <a:t> of </a:t>
            </a:r>
            <a:r>
              <a:rPr lang="es-MX" dirty="0" err="1" smtClean="0"/>
              <a:t>relation</a:t>
            </a:r>
            <a:r>
              <a:rPr lang="es-MX" dirty="0" smtClean="0"/>
              <a:t> </a:t>
            </a:r>
            <a:r>
              <a:rPr lang="es-MX" dirty="0" err="1" smtClean="0"/>
              <a:t>similarity</a:t>
            </a:r>
            <a:r>
              <a:rPr lang="es-MX" dirty="0" smtClean="0"/>
              <a:t> </a:t>
            </a:r>
            <a:r>
              <a:rPr lang="es-MX" dirty="0" err="1" smtClean="0"/>
              <a:t>degrees</a:t>
            </a:r>
            <a:r>
              <a:rPr lang="es-MX" dirty="0" smtClean="0"/>
              <a:t> </a:t>
            </a:r>
          </a:p>
          <a:p>
            <a:pPr lvl="1"/>
            <a:r>
              <a:rPr lang="es-MX" dirty="0" err="1" smtClean="0"/>
              <a:t>Outperform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previous</a:t>
            </a:r>
            <a:r>
              <a:rPr lang="es-MX" dirty="0" smtClean="0"/>
              <a:t> </a:t>
            </a:r>
            <a:r>
              <a:rPr lang="es-MX" dirty="0" err="1" smtClean="0"/>
              <a:t>best</a:t>
            </a:r>
            <a:r>
              <a:rPr lang="es-MX" dirty="0" smtClean="0"/>
              <a:t> </a:t>
            </a:r>
            <a:r>
              <a:rPr lang="es-MX" dirty="0" err="1" smtClean="0"/>
              <a:t>system</a:t>
            </a:r>
            <a:r>
              <a:rPr lang="es-MX" dirty="0" smtClean="0"/>
              <a:t> </a:t>
            </a:r>
          </a:p>
          <a:p>
            <a:pPr>
              <a:spcBef>
                <a:spcPts val="1800"/>
              </a:spcBef>
            </a:pPr>
            <a:r>
              <a:rPr lang="es-MX" dirty="0" err="1" smtClean="0">
                <a:solidFill>
                  <a:schemeClr val="tx2">
                    <a:lumMod val="75000"/>
                  </a:schemeClr>
                </a:solidFill>
              </a:rPr>
              <a:t>Exploited</a:t>
            </a: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MX" dirty="0" err="1" smtClean="0">
                <a:solidFill>
                  <a:schemeClr val="tx2">
                    <a:lumMod val="75000"/>
                  </a:schemeClr>
                </a:solidFill>
              </a:rPr>
              <a:t>advantages</a:t>
            </a: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 of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existing relation similarity models by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combining heterogeneous models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>
              <a:spcBef>
                <a:spcPts val="600"/>
              </a:spcBef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Achieved</a:t>
            </a: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even better performance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73050" indent="-11113">
              <a:buNone/>
            </a:pPr>
            <a:endParaRPr lang="es-MX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73050" indent="-273050"/>
            <a:r>
              <a:rPr lang="es-MX" dirty="0" err="1" smtClean="0">
                <a:solidFill>
                  <a:schemeClr val="tx2">
                    <a:lumMod val="75000"/>
                  </a:schemeClr>
                </a:solidFill>
              </a:rPr>
              <a:t>Evaluated</a:t>
            </a: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MX" dirty="0" err="1" smtClean="0">
                <a:solidFill>
                  <a:schemeClr val="tx2">
                    <a:lumMod val="75000"/>
                  </a:schemeClr>
                </a:solidFill>
              </a:rPr>
              <a:t>on</a:t>
            </a: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 SemEval-2012 </a:t>
            </a:r>
            <a:r>
              <a:rPr lang="es-MX" dirty="0" err="1" smtClean="0">
                <a:solidFill>
                  <a:schemeClr val="tx2">
                    <a:lumMod val="75000"/>
                  </a:schemeClr>
                </a:solidFill>
              </a:rPr>
              <a:t>Task</a:t>
            </a: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 2:</a:t>
            </a:r>
          </a:p>
          <a:p>
            <a:pPr marL="273050" indent="-11113">
              <a:buNone/>
            </a:pPr>
            <a:r>
              <a:rPr lang="es-MX" dirty="0" err="1" smtClean="0">
                <a:solidFill>
                  <a:schemeClr val="tx2">
                    <a:lumMod val="75000"/>
                  </a:schemeClr>
                </a:solidFill>
              </a:rPr>
              <a:t>Measuring</a:t>
            </a: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MX" dirty="0" err="1" smtClean="0">
                <a:solidFill>
                  <a:schemeClr val="tx2">
                    <a:lumMod val="75000"/>
                  </a:schemeClr>
                </a:solidFill>
              </a:rPr>
              <a:t>Degrees</a:t>
            </a: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 of </a:t>
            </a:r>
            <a:r>
              <a:rPr lang="es-MX" dirty="0" err="1" smtClean="0">
                <a:solidFill>
                  <a:schemeClr val="tx2">
                    <a:lumMod val="75000"/>
                  </a:schemeClr>
                </a:solidFill>
              </a:rPr>
              <a:t>Relational</a:t>
            </a: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MX" dirty="0" err="1" smtClean="0">
                <a:solidFill>
                  <a:schemeClr val="tx2">
                    <a:lumMod val="75000"/>
                  </a:schemeClr>
                </a:solidFill>
              </a:rPr>
              <a:t>Similarity</a:t>
            </a:r>
            <a:endParaRPr lang="es-MX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547370" lvl="1" indent="-11113">
              <a:buNone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Up to </a:t>
            </a:r>
            <a:r>
              <a:rPr lang="es-MX" b="1" dirty="0" smtClean="0">
                <a:solidFill>
                  <a:schemeClr val="tx2">
                    <a:lumMod val="75000"/>
                  </a:schemeClr>
                </a:solidFill>
              </a:rPr>
              <a:t>54% </a:t>
            </a:r>
            <a:r>
              <a:rPr lang="es-MX" b="1" dirty="0" err="1" smtClean="0">
                <a:solidFill>
                  <a:schemeClr val="tx2">
                    <a:lumMod val="75000"/>
                  </a:schemeClr>
                </a:solidFill>
              </a:rPr>
              <a:t>improvement</a:t>
            </a: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MX" dirty="0" err="1" smtClean="0">
                <a:solidFill>
                  <a:schemeClr val="tx2">
                    <a:lumMod val="75000"/>
                  </a:schemeClr>
                </a:solidFill>
              </a:rPr>
              <a:t>over</a:t>
            </a: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MX" dirty="0" err="1" smtClean="0">
                <a:solidFill>
                  <a:schemeClr val="tx2">
                    <a:lumMod val="75000"/>
                  </a:schemeClr>
                </a:solidFill>
              </a:rPr>
              <a:t>previous</a:t>
            </a: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MX" dirty="0" err="1" smtClean="0">
                <a:solidFill>
                  <a:schemeClr val="tx2">
                    <a:lumMod val="75000"/>
                  </a:schemeClr>
                </a:solidFill>
              </a:rPr>
              <a:t>best</a:t>
            </a: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MX" dirty="0" err="1" smtClean="0">
                <a:solidFill>
                  <a:schemeClr val="tx2">
                    <a:lumMod val="75000"/>
                  </a:schemeClr>
                </a:solidFill>
              </a:rPr>
              <a:t>result</a:t>
            </a: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marL="273050" indent="-273050"/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73050" indent="-11113">
              <a:buNone/>
            </a:pPr>
            <a:endParaRPr lang="es-MX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Outline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>
                    <a:lumMod val="65000"/>
                  </a:schemeClr>
                </a:solidFill>
              </a:rPr>
              <a:t>Introduction</a:t>
            </a:r>
            <a:endParaRPr lang="en-US" dirty="0" smtClean="0">
              <a:solidFill>
                <a:schemeClr val="bg1">
                  <a:lumMod val="65000"/>
                </a:schemeClr>
              </a:solidFill>
            </a:endParaRPr>
          </a:p>
          <a:p>
            <a:pPr>
              <a:spcBef>
                <a:spcPts val="1800"/>
              </a:spcBef>
            </a:pPr>
            <a:r>
              <a:rPr lang="en-US" b="1" dirty="0" smtClean="0"/>
              <a:t>Heterogeneous Relational Similarity Models</a:t>
            </a:r>
          </a:p>
          <a:p>
            <a:pPr lvl="1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General Relational Similarity Models</a:t>
            </a:r>
          </a:p>
          <a:p>
            <a:pPr lvl="1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Relation-Specific Models</a:t>
            </a:r>
          </a:p>
          <a:p>
            <a:pPr lvl="1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Combining Heterogeneous Models </a:t>
            </a:r>
          </a:p>
          <a:p>
            <a:pPr>
              <a:spcBef>
                <a:spcPts val="1800"/>
              </a:spcBef>
            </a:pPr>
            <a:r>
              <a:rPr lang="en-US" b="1" dirty="0" smtClean="0"/>
              <a:t>Experiment and Results</a:t>
            </a:r>
          </a:p>
          <a:p>
            <a:pPr>
              <a:spcBef>
                <a:spcPts val="1800"/>
              </a:spcBef>
            </a:pPr>
            <a:r>
              <a:rPr lang="en-US" b="1" dirty="0" smtClean="0"/>
              <a:t>Conclusions and Future Work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E3917-45BD-46AC-BB4A-F2ABE3C824C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General Models: </a:t>
            </a:r>
            <a:br>
              <a:rPr lang="en-US" b="1" dirty="0" smtClean="0"/>
            </a:br>
            <a:r>
              <a:rPr lang="en-US" b="1" dirty="0" smtClean="0"/>
              <a:t>Directional Similarity Model 1/2 </a:t>
            </a:r>
            <a:endParaRPr lang="ru-RU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E3917-45BD-46AC-BB4A-F2ABE3C824C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867328" cy="4937760"/>
          </a:xfrm>
        </p:spPr>
        <p:txBody>
          <a:bodyPr anchor="t">
            <a:normAutofit/>
          </a:bodyPr>
          <a:lstStyle/>
          <a:p>
            <a:pPr marL="274320" lvl="1" indent="0">
              <a:buNone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Prototype pair:                        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</a:rPr>
              <a:t>clothing : shirt</a:t>
            </a:r>
            <a:endParaRPr lang="en-US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274320" lvl="1" indent="0">
              <a:buNone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Target pair:                              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</a:rPr>
              <a:t>furniture : desk</a:t>
            </a:r>
            <a:endParaRPr lang="ru-RU" sz="24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273050" lvl="1" indent="-273050">
              <a:spcBef>
                <a:spcPts val="3000"/>
              </a:spcBef>
            </a:pPr>
            <a:r>
              <a:rPr lang="es-MX" sz="2600" b="1" dirty="0" err="1" smtClean="0"/>
              <a:t>Directional</a:t>
            </a:r>
            <a:r>
              <a:rPr lang="es-MX" sz="2600" b="1" dirty="0" smtClean="0"/>
              <a:t> </a:t>
            </a:r>
            <a:r>
              <a:rPr lang="es-MX" sz="2600" b="1" dirty="0" err="1" smtClean="0"/>
              <a:t>Similarity</a:t>
            </a:r>
            <a:r>
              <a:rPr lang="es-MX" sz="2600" b="1" dirty="0" smtClean="0"/>
              <a:t> </a:t>
            </a:r>
            <a:r>
              <a:rPr lang="es-MX" sz="2600" b="1" dirty="0" err="1" smtClean="0"/>
              <a:t>Model</a:t>
            </a:r>
            <a:r>
              <a:rPr lang="es-MX" sz="2600" b="1" dirty="0" smtClean="0"/>
              <a:t> </a:t>
            </a:r>
            <a:r>
              <a:rPr lang="es-MX" sz="2600" b="1" dirty="0" err="1" smtClean="0"/>
              <a:t>is</a:t>
            </a:r>
            <a:r>
              <a:rPr lang="es-MX" sz="2600" b="1" dirty="0" smtClean="0"/>
              <a:t> a </a:t>
            </a:r>
            <a:r>
              <a:rPr lang="es-MX" sz="2600" b="1" dirty="0" err="1" smtClean="0"/>
              <a:t>variant</a:t>
            </a:r>
            <a:r>
              <a:rPr lang="es-MX" sz="2600" b="1" dirty="0" smtClean="0"/>
              <a:t> of </a:t>
            </a:r>
          </a:p>
          <a:p>
            <a:pPr marL="273050" lvl="1" indent="-11113">
              <a:buNone/>
            </a:pPr>
            <a:r>
              <a:rPr lang="es-MX" sz="2600" b="1" dirty="0" smtClean="0"/>
              <a:t>Vector Offset </a:t>
            </a:r>
            <a:r>
              <a:rPr lang="es-MX" sz="2600" b="1" dirty="0" err="1" smtClean="0"/>
              <a:t>Model</a:t>
            </a:r>
            <a:r>
              <a:rPr lang="es-MX" sz="2800" b="1" dirty="0" smtClean="0"/>
              <a:t> </a:t>
            </a:r>
            <a:r>
              <a:rPr lang="en-US" sz="2800" b="1" dirty="0" smtClean="0"/>
              <a:t> </a:t>
            </a:r>
            <a:r>
              <a:rPr lang="en-US" sz="2400" dirty="0" smtClean="0"/>
              <a:t>[Tomas </a:t>
            </a:r>
            <a:r>
              <a:rPr lang="en-US" sz="2400" dirty="0" err="1" smtClean="0"/>
              <a:t>Mikolov</a:t>
            </a:r>
            <a:r>
              <a:rPr lang="en-US" sz="2400" dirty="0" smtClean="0"/>
              <a:t> et al., 2013 @ NAACL]</a:t>
            </a:r>
            <a:endParaRPr lang="en-US" sz="2800" dirty="0" smtClean="0"/>
          </a:p>
          <a:p>
            <a:pPr marL="273050" lvl="1" indent="-273050">
              <a:spcBef>
                <a:spcPts val="1800"/>
              </a:spcBef>
            </a:pPr>
            <a:r>
              <a:rPr lang="es-MX" sz="2600" b="1" dirty="0" err="1" smtClean="0"/>
              <a:t>Language</a:t>
            </a:r>
            <a:r>
              <a:rPr lang="es-MX" sz="2600" b="1" dirty="0" smtClean="0"/>
              <a:t> </a:t>
            </a:r>
            <a:r>
              <a:rPr lang="es-MX" sz="2600" b="1" dirty="0" err="1" smtClean="0"/>
              <a:t>Model</a:t>
            </a:r>
            <a:r>
              <a:rPr lang="es-MX" sz="2600" b="1" dirty="0" smtClean="0"/>
              <a:t> </a:t>
            </a:r>
            <a:r>
              <a:rPr lang="es-MX" sz="2600" b="1" dirty="0" err="1" smtClean="0"/>
              <a:t>learnt</a:t>
            </a:r>
            <a:r>
              <a:rPr lang="es-MX" sz="2600" b="1" dirty="0" smtClean="0"/>
              <a:t> </a:t>
            </a:r>
            <a:r>
              <a:rPr lang="es-MX" sz="2600" b="1" dirty="0" err="1" smtClean="0"/>
              <a:t>through</a:t>
            </a:r>
            <a:r>
              <a:rPr lang="es-MX" sz="2600" b="1" dirty="0" smtClean="0"/>
              <a:t> </a:t>
            </a:r>
            <a:r>
              <a:rPr lang="es-MX" sz="2600" b="1" dirty="0" err="1" smtClean="0"/>
              <a:t>Recurrent</a:t>
            </a:r>
            <a:r>
              <a:rPr lang="es-MX" sz="2600" b="1" dirty="0" smtClean="0"/>
              <a:t> Neural Network, RNNLM</a:t>
            </a:r>
          </a:p>
          <a:p>
            <a:pPr marL="273050" lvl="1" indent="-273050">
              <a:spcBef>
                <a:spcPts val="1800"/>
              </a:spcBef>
            </a:pPr>
            <a:r>
              <a:rPr lang="es-MX" sz="2600" b="1" dirty="0" smtClean="0"/>
              <a:t>Vector </a:t>
            </a:r>
            <a:r>
              <a:rPr lang="es-MX" sz="2600" b="1" dirty="0" err="1" smtClean="0"/>
              <a:t>Space</a:t>
            </a:r>
            <a:r>
              <a:rPr lang="es-MX" sz="2600" b="1" dirty="0" smtClean="0"/>
              <a:t> in RNNLM</a:t>
            </a:r>
            <a:endParaRPr lang="en-US" sz="2600" b="1" dirty="0" err="1" smtClean="0"/>
          </a:p>
          <a:p>
            <a:pPr marL="274320" lvl="1" indent="0">
              <a:buNone/>
            </a:pPr>
            <a:endParaRPr lang="en-US" sz="2400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0</TotalTime>
  <Words>1085</Words>
  <Application>Microsoft Office PowerPoint</Application>
  <PresentationFormat>On-screen Show (4:3)</PresentationFormat>
  <Paragraphs>259</Paragraphs>
  <Slides>23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3" baseType="lpstr">
      <vt:lpstr>Arial</vt:lpstr>
      <vt:lpstr>Bookman Old Style</vt:lpstr>
      <vt:lpstr>Calibri</vt:lpstr>
      <vt:lpstr>Cambria</vt:lpstr>
      <vt:lpstr>Gill Sans MT</vt:lpstr>
      <vt:lpstr>Symbol</vt:lpstr>
      <vt:lpstr>Times New Roman</vt:lpstr>
      <vt:lpstr>Wingdings</vt:lpstr>
      <vt:lpstr>Wingdings 3</vt:lpstr>
      <vt:lpstr>Origin</vt:lpstr>
      <vt:lpstr>COMBINING HETEROGENEOUS MODELS  FOR  MEASURING RELATIONAL SIMILARITY</vt:lpstr>
      <vt:lpstr>Introduction: Relations in word pairs</vt:lpstr>
      <vt:lpstr>Introduction: Relations in word pairs</vt:lpstr>
      <vt:lpstr>Relational Similarity</vt:lpstr>
      <vt:lpstr>Degrees of relational similarity</vt:lpstr>
      <vt:lpstr>Problem</vt:lpstr>
      <vt:lpstr>Contributions</vt:lpstr>
      <vt:lpstr>Outline</vt:lpstr>
      <vt:lpstr>General Models:  Directional Similarity Model 1/2 </vt:lpstr>
      <vt:lpstr>General Models:  Directional Similarity Model 2/2 </vt:lpstr>
      <vt:lpstr>General Models: Lexical Pattern Model</vt:lpstr>
      <vt:lpstr>Relation Specific Models: Knowledge Bases</vt:lpstr>
      <vt:lpstr>Relation Specific Models: Lexical Semantics Measures</vt:lpstr>
      <vt:lpstr>Combining Heterogeneous Models</vt:lpstr>
      <vt:lpstr>Outline</vt:lpstr>
      <vt:lpstr>Task &amp; Dataset 1/2</vt:lpstr>
      <vt:lpstr>Task &amp; Dataset 2/2</vt:lpstr>
      <vt:lpstr>Approaches to  Measuring Relational Similarity Degree</vt:lpstr>
      <vt:lpstr>Results: Averaged Performance </vt:lpstr>
      <vt:lpstr>Results:  Per Relation Group</vt:lpstr>
      <vt:lpstr>Analysis: Model Ablation Study</vt:lpstr>
      <vt:lpstr>Outline</vt:lpstr>
      <vt:lpstr>Conclusions &amp; Future Work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2014-07-22T17:28:43Z</dcterms:created>
  <dcterms:modified xsi:type="dcterms:W3CDTF">2014-07-22T17:30:47Z</dcterms:modified>
</cp:coreProperties>
</file>