
<file path=[Content_Types].xml><?xml version="1.0" encoding="utf-8"?>
<Types xmlns="http://schemas.openxmlformats.org/package/2006/content-types">
  <Default Extension="png" ContentType="image/png"/>
  <Default Extension="tmp"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82" r:id="rId4"/>
    <p:sldMasterId id="2147484243" r:id="rId5"/>
  </p:sldMasterIdLst>
  <p:notesMasterIdLst>
    <p:notesMasterId r:id="rId29"/>
  </p:notesMasterIdLst>
  <p:handoutMasterIdLst>
    <p:handoutMasterId r:id="rId30"/>
  </p:handoutMasterIdLst>
  <p:sldIdLst>
    <p:sldId id="1323" r:id="rId6"/>
    <p:sldId id="1338" r:id="rId7"/>
    <p:sldId id="1339" r:id="rId8"/>
    <p:sldId id="1327" r:id="rId9"/>
    <p:sldId id="1328" r:id="rId10"/>
    <p:sldId id="1329" r:id="rId11"/>
    <p:sldId id="1330" r:id="rId12"/>
    <p:sldId id="1331" r:id="rId13"/>
    <p:sldId id="1332" r:id="rId14"/>
    <p:sldId id="1341" r:id="rId15"/>
    <p:sldId id="1342" r:id="rId16"/>
    <p:sldId id="1343" r:id="rId17"/>
    <p:sldId id="1348" r:id="rId18"/>
    <p:sldId id="1349" r:id="rId19"/>
    <p:sldId id="1359" r:id="rId20"/>
    <p:sldId id="1344" r:id="rId21"/>
    <p:sldId id="1345" r:id="rId22"/>
    <p:sldId id="1346" r:id="rId23"/>
    <p:sldId id="1347" r:id="rId24"/>
    <p:sldId id="1335" r:id="rId25"/>
    <p:sldId id="1336" r:id="rId26"/>
    <p:sldId id="1337" r:id="rId27"/>
    <p:sldId id="1350" r:id="rId28"/>
  </p:sldIdLst>
  <p:sldSz cx="12436475" cy="6994525"/>
  <p:notesSz cx="6858000" cy="9144000"/>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ynSP" id="{9540A8F8-B30B-413E-8A4C-AF0C80E822B3}">
          <p14:sldIdLst>
            <p14:sldId id="1323"/>
            <p14:sldId id="1338"/>
            <p14:sldId id="1339"/>
            <p14:sldId id="1327"/>
            <p14:sldId id="1328"/>
            <p14:sldId id="1329"/>
            <p14:sldId id="1330"/>
            <p14:sldId id="1331"/>
            <p14:sldId id="1332"/>
            <p14:sldId id="1341"/>
            <p14:sldId id="1342"/>
            <p14:sldId id="1343"/>
            <p14:sldId id="1348"/>
            <p14:sldId id="1349"/>
            <p14:sldId id="1359"/>
            <p14:sldId id="1344"/>
            <p14:sldId id="1345"/>
            <p14:sldId id="1346"/>
            <p14:sldId id="1347"/>
            <p14:sldId id="1335"/>
            <p14:sldId id="1336"/>
            <p14:sldId id="1337"/>
            <p14:sldId id="1350"/>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1" name="Mary Feil-Jacobs" initials="MFJ" lastIdx="4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9696"/>
    <a:srgbClr val="C0C0C0"/>
    <a:srgbClr val="EAEAEA"/>
    <a:srgbClr val="777777"/>
    <a:srgbClr val="00188F"/>
    <a:srgbClr val="FF9F9F"/>
    <a:srgbClr val="FF8181"/>
    <a:srgbClr val="B6CEEC"/>
    <a:srgbClr val="125AAA"/>
    <a:srgbClr val="306C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AB8AF8-7530-5A40-B8C4-C508D4BFBF8F}" v="9" dt="2018-08-17T01:35:52.6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8" autoAdjust="0"/>
    <p:restoredTop sz="83410" autoAdjust="0"/>
  </p:normalViewPr>
  <p:slideViewPr>
    <p:cSldViewPr snapToGrid="0">
      <p:cViewPr varScale="1">
        <p:scale>
          <a:sx n="90" d="100"/>
          <a:sy n="90" d="100"/>
        </p:scale>
        <p:origin x="1400" y="200"/>
      </p:cViewPr>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80" d="100"/>
          <a:sy n="80" d="100"/>
        </p:scale>
        <p:origin x="319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FP</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Sequence</c:v>
                </c:pt>
              </c:strCache>
            </c:strRef>
          </c:cat>
          <c:val>
            <c:numRef>
              <c:f>Sheet1!$B$2:$B$3</c:f>
              <c:numCache>
                <c:formatCode>General</c:formatCode>
                <c:ptCount val="2"/>
                <c:pt idx="0">
                  <c:v>33.200000000000003</c:v>
                </c:pt>
                <c:pt idx="1">
                  <c:v>7.7</c:v>
                </c:pt>
              </c:numCache>
            </c:numRef>
          </c:val>
          <c:extLst>
            <c:ext xmlns:c16="http://schemas.microsoft.com/office/drawing/2014/chart" uri="{C3380CC4-5D6E-409C-BE32-E72D297353CC}">
              <c16:uniqueId val="{00000000-FC39-4B34-8131-5DA4E2ACAA5B}"/>
            </c:ext>
          </c:extLst>
        </c:ser>
        <c:ser>
          <c:idx val="1"/>
          <c:order val="1"/>
          <c:tx>
            <c:strRef>
              <c:f>Sheet1!$C$1</c:f>
              <c:strCache>
                <c:ptCount val="1"/>
                <c:pt idx="0">
                  <c:v>NP</c:v>
                </c:pt>
              </c:strCache>
            </c:strRef>
          </c:tx>
          <c:spPr>
            <a:solidFill>
              <a:schemeClr val="accent3"/>
            </a:solidFill>
            <a:ln>
              <a:noFill/>
            </a:ln>
            <a:effectLst/>
          </c:spPr>
          <c:invertIfNegative val="0"/>
          <c:dLbls>
            <c:dLbl>
              <c:idx val="4"/>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7-FC39-4B34-8131-5DA4E2ACAA5B}"/>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Sequence</c:v>
                </c:pt>
              </c:strCache>
            </c:strRef>
          </c:cat>
          <c:val>
            <c:numRef>
              <c:f>Sheet1!$C$2:$C$3</c:f>
              <c:numCache>
                <c:formatCode>General</c:formatCode>
                <c:ptCount val="2"/>
                <c:pt idx="0">
                  <c:v>40.200000000000003</c:v>
                </c:pt>
                <c:pt idx="1">
                  <c:v>11.8</c:v>
                </c:pt>
              </c:numCache>
            </c:numRef>
          </c:val>
          <c:extLst>
            <c:ext xmlns:c16="http://schemas.microsoft.com/office/drawing/2014/chart" uri="{C3380CC4-5D6E-409C-BE32-E72D297353CC}">
              <c16:uniqueId val="{00000001-FC39-4B34-8131-5DA4E2ACAA5B}"/>
            </c:ext>
          </c:extLst>
        </c:ser>
        <c:ser>
          <c:idx val="2"/>
          <c:order val="2"/>
          <c:tx>
            <c:strRef>
              <c:f>Sheet1!$D$1</c:f>
              <c:strCache>
                <c:ptCount val="1"/>
                <c:pt idx="0">
                  <c:v>DynSP</c:v>
                </c:pt>
              </c:strCache>
            </c:strRef>
          </c:tx>
          <c:spPr>
            <a:solidFill>
              <a:schemeClr val="accent5"/>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FC39-4B34-8131-5DA4E2ACAA5B}"/>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4-FC39-4B34-8131-5DA4E2ACAA5B}"/>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FC39-4B34-8131-5DA4E2ACAA5B}"/>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6-FC39-4B34-8131-5DA4E2ACAA5B}"/>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Sequence</c:v>
                </c:pt>
              </c:strCache>
            </c:strRef>
          </c:cat>
          <c:val>
            <c:numRef>
              <c:f>Sheet1!$D$2:$D$3</c:f>
              <c:numCache>
                <c:formatCode>General</c:formatCode>
                <c:ptCount val="2"/>
                <c:pt idx="0">
                  <c:v>44.7</c:v>
                </c:pt>
                <c:pt idx="1">
                  <c:v>12.8</c:v>
                </c:pt>
              </c:numCache>
            </c:numRef>
          </c:val>
          <c:extLst>
            <c:ext xmlns:c16="http://schemas.microsoft.com/office/drawing/2014/chart" uri="{C3380CC4-5D6E-409C-BE32-E72D297353CC}">
              <c16:uniqueId val="{00000002-FC39-4B34-8131-5DA4E2ACAA5B}"/>
            </c:ext>
          </c:extLst>
        </c:ser>
        <c:dLbls>
          <c:showLegendKey val="0"/>
          <c:showVal val="1"/>
          <c:showCatName val="0"/>
          <c:showSerName val="0"/>
          <c:showPercent val="0"/>
          <c:showBubbleSize val="0"/>
        </c:dLbls>
        <c:gapWidth val="75"/>
        <c:axId val="1641026480"/>
        <c:axId val="1670269120"/>
      </c:barChart>
      <c:catAx>
        <c:axId val="1641026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670269120"/>
        <c:crosses val="autoZero"/>
        <c:auto val="1"/>
        <c:lblAlgn val="ctr"/>
        <c:lblOffset val="100"/>
        <c:noMultiLvlLbl val="0"/>
      </c:catAx>
      <c:valAx>
        <c:axId val="1670269120"/>
        <c:scaling>
          <c:orientation val="minMax"/>
          <c:max val="50"/>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641026480"/>
        <c:crosses val="autoZero"/>
        <c:crossBetween val="between"/>
      </c:valAx>
      <c:spPr>
        <a:noFill/>
        <a:ln>
          <a:noFill/>
        </a:ln>
        <a:effectLst/>
      </c:spPr>
    </c:plotArea>
    <c:legend>
      <c:legendPos val="b"/>
      <c:layout>
        <c:manualLayout>
          <c:xMode val="edge"/>
          <c:yMode val="edge"/>
          <c:x val="0.32438814539964039"/>
          <c:y val="0.89213045419141979"/>
          <c:w val="0.35122361555834364"/>
          <c:h val="0.10786954580858024"/>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FP</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Position 1</c:v>
                </c:pt>
                <c:pt idx="1">
                  <c:v>Position 2</c:v>
                </c:pt>
                <c:pt idx="2">
                  <c:v>Position 3</c:v>
                </c:pt>
              </c:strCache>
            </c:strRef>
          </c:cat>
          <c:val>
            <c:numRef>
              <c:f>Sheet1!$B$2:$B$4</c:f>
              <c:numCache>
                <c:formatCode>General</c:formatCode>
                <c:ptCount val="3"/>
                <c:pt idx="0">
                  <c:v>51.4</c:v>
                </c:pt>
                <c:pt idx="1">
                  <c:v>22.2</c:v>
                </c:pt>
                <c:pt idx="2">
                  <c:v>22.3</c:v>
                </c:pt>
              </c:numCache>
            </c:numRef>
          </c:val>
          <c:extLst>
            <c:ext xmlns:c16="http://schemas.microsoft.com/office/drawing/2014/chart" uri="{C3380CC4-5D6E-409C-BE32-E72D297353CC}">
              <c16:uniqueId val="{00000000-FC39-4B34-8131-5DA4E2ACAA5B}"/>
            </c:ext>
          </c:extLst>
        </c:ser>
        <c:ser>
          <c:idx val="1"/>
          <c:order val="1"/>
          <c:tx>
            <c:strRef>
              <c:f>Sheet1!$C$1</c:f>
              <c:strCache>
                <c:ptCount val="1"/>
                <c:pt idx="0">
                  <c:v>NP</c:v>
                </c:pt>
              </c:strCache>
            </c:strRef>
          </c:tx>
          <c:spPr>
            <a:solidFill>
              <a:schemeClr val="accent3"/>
            </a:solidFill>
            <a:ln>
              <a:noFill/>
            </a:ln>
            <a:effectLst/>
          </c:spPr>
          <c:invertIfNegative val="0"/>
          <c:dLbls>
            <c:dLbl>
              <c:idx val="2"/>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845C-49EF-A8AE-81EC31ED1D9B}"/>
                </c:ext>
              </c:extLst>
            </c:dLbl>
            <c:dLbl>
              <c:idx val="4"/>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7-FC39-4B34-8131-5DA4E2ACAA5B}"/>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Position 1</c:v>
                </c:pt>
                <c:pt idx="1">
                  <c:v>Position 2</c:v>
                </c:pt>
                <c:pt idx="2">
                  <c:v>Position 3</c:v>
                </c:pt>
              </c:strCache>
            </c:strRef>
          </c:cat>
          <c:val>
            <c:numRef>
              <c:f>Sheet1!$C$2:$C$4</c:f>
              <c:numCache>
                <c:formatCode>General</c:formatCode>
                <c:ptCount val="3"/>
                <c:pt idx="0">
                  <c:v>60</c:v>
                </c:pt>
                <c:pt idx="1">
                  <c:v>35.9</c:v>
                </c:pt>
                <c:pt idx="2">
                  <c:v>25.5</c:v>
                </c:pt>
              </c:numCache>
            </c:numRef>
          </c:val>
          <c:extLst>
            <c:ext xmlns:c16="http://schemas.microsoft.com/office/drawing/2014/chart" uri="{C3380CC4-5D6E-409C-BE32-E72D297353CC}">
              <c16:uniqueId val="{00000001-FC39-4B34-8131-5DA4E2ACAA5B}"/>
            </c:ext>
          </c:extLst>
        </c:ser>
        <c:ser>
          <c:idx val="2"/>
          <c:order val="2"/>
          <c:tx>
            <c:strRef>
              <c:f>Sheet1!$D$1</c:f>
              <c:strCache>
                <c:ptCount val="1"/>
                <c:pt idx="0">
                  <c:v>DynSP</c:v>
                </c:pt>
              </c:strCache>
            </c:strRef>
          </c:tx>
          <c:spPr>
            <a:solidFill>
              <a:schemeClr val="accent5"/>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FC39-4B34-8131-5DA4E2ACAA5B}"/>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4-FC39-4B34-8131-5DA4E2ACAA5B}"/>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6-FC39-4B34-8131-5DA4E2ACAA5B}"/>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Position 1</c:v>
                </c:pt>
                <c:pt idx="1">
                  <c:v>Position 2</c:v>
                </c:pt>
                <c:pt idx="2">
                  <c:v>Position 3</c:v>
                </c:pt>
              </c:strCache>
            </c:strRef>
          </c:cat>
          <c:val>
            <c:numRef>
              <c:f>Sheet1!$D$2:$D$4</c:f>
              <c:numCache>
                <c:formatCode>General</c:formatCode>
                <c:ptCount val="3"/>
                <c:pt idx="0">
                  <c:v>70.400000000000006</c:v>
                </c:pt>
                <c:pt idx="1">
                  <c:v>41.1</c:v>
                </c:pt>
                <c:pt idx="2">
                  <c:v>23.6</c:v>
                </c:pt>
              </c:numCache>
            </c:numRef>
          </c:val>
          <c:extLst>
            <c:ext xmlns:c16="http://schemas.microsoft.com/office/drawing/2014/chart" uri="{C3380CC4-5D6E-409C-BE32-E72D297353CC}">
              <c16:uniqueId val="{00000002-FC39-4B34-8131-5DA4E2ACAA5B}"/>
            </c:ext>
          </c:extLst>
        </c:ser>
        <c:dLbls>
          <c:showLegendKey val="0"/>
          <c:showVal val="1"/>
          <c:showCatName val="0"/>
          <c:showSerName val="0"/>
          <c:showPercent val="0"/>
          <c:showBubbleSize val="0"/>
        </c:dLbls>
        <c:gapWidth val="75"/>
        <c:axId val="1641026480"/>
        <c:axId val="1670269120"/>
      </c:barChart>
      <c:catAx>
        <c:axId val="1641026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670269120"/>
        <c:crosses val="autoZero"/>
        <c:auto val="1"/>
        <c:lblAlgn val="ctr"/>
        <c:lblOffset val="100"/>
        <c:noMultiLvlLbl val="0"/>
      </c:catAx>
      <c:valAx>
        <c:axId val="1670269120"/>
        <c:scaling>
          <c:orientation val="minMax"/>
          <c:max val="75"/>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641026480"/>
        <c:crosses val="autoZero"/>
        <c:crossBetween val="between"/>
      </c:valAx>
      <c:spPr>
        <a:noFill/>
        <a:ln>
          <a:noFill/>
        </a:ln>
        <a:effectLst/>
      </c:spPr>
    </c:plotArea>
    <c:legend>
      <c:legendPos val="b"/>
      <c:layout>
        <c:manualLayout>
          <c:xMode val="edge"/>
          <c:yMode val="edge"/>
          <c:x val="0.32438814539964039"/>
          <c:y val="0.89213045419141979"/>
          <c:w val="0.35122361555834364"/>
          <c:h val="0.10786954580858024"/>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a:latin typeface="Segoe UI" pitchFamily="34" charset="0"/>
              </a:rPr>
              <a:t>Microsoft Research 2013</a:t>
            </a: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B6A60E7-2D53-4E43-BBED-95418411E14A}" type="datetime8">
              <a:rPr lang="en-US" smtClean="0">
                <a:latin typeface="Segoe UI" pitchFamily="34" charset="0"/>
              </a:rPr>
              <a:t>8/16/18 6:32 PM</a:t>
            </a:fld>
            <a:endParaRPr lang="en-US" dirty="0">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a:gradFill>
                  <a:gsLst>
                    <a:gs pos="0">
                      <a:schemeClr val="tx1"/>
                    </a:gs>
                    <a:gs pos="100000">
                      <a:schemeClr val="tx1"/>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dirty="0">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r>
              <a:rPr lang="en-US" dirty="0"/>
              <a:t>Microsoft Research 2013</a:t>
            </a:r>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2DFDA5C7-BBAE-481E-8BF7-731156A2E2C1}" type="datetime8">
              <a:rPr lang="en-US" smtClean="0"/>
              <a:t>8/16/18 6:32 PM</a:t>
            </a:fld>
            <a:endParaRPr lang="en-US" dirty="0"/>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dirty="0"/>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932742" rtl="0" eaLnBrk="1" latinLnBrk="0" hangingPunct="1">
      <a:lnSpc>
        <a:spcPct val="90000"/>
      </a:lnSpc>
      <a:spcAft>
        <a:spcPts val="340"/>
      </a:spcAft>
      <a:defRPr sz="900" kern="1200">
        <a:solidFill>
          <a:schemeClr val="tx1"/>
        </a:solidFill>
        <a:latin typeface="Segoe UI Light" pitchFamily="34" charset="0"/>
        <a:ea typeface="+mn-ea"/>
        <a:cs typeface="+mn-cs"/>
      </a:defRPr>
    </a:lvl1pPr>
    <a:lvl2pPr marL="217262" indent="-107956"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2pPr>
    <a:lvl3pPr marL="334664" indent="-117403"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3pPr>
    <a:lvl4pPr marL="492551" indent="-149789"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4pPr>
    <a:lvl5pPr marL="627496" indent="-117403"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5pPr>
    <a:lvl6pPr marL="2331856" algn="l" defTabSz="932742" rtl="0" eaLnBrk="1" latinLnBrk="0" hangingPunct="1">
      <a:defRPr sz="1200" kern="1200">
        <a:solidFill>
          <a:schemeClr val="tx1"/>
        </a:solidFill>
        <a:latin typeface="+mn-lt"/>
        <a:ea typeface="+mn-ea"/>
        <a:cs typeface="+mn-cs"/>
      </a:defRPr>
    </a:lvl6pPr>
    <a:lvl7pPr marL="2798226" algn="l" defTabSz="932742" rtl="0" eaLnBrk="1" latinLnBrk="0" hangingPunct="1">
      <a:defRPr sz="1200" kern="1200">
        <a:solidFill>
          <a:schemeClr val="tx1"/>
        </a:solidFill>
        <a:latin typeface="+mn-lt"/>
        <a:ea typeface="+mn-ea"/>
        <a:cs typeface="+mn-cs"/>
      </a:defRPr>
    </a:lvl7pPr>
    <a:lvl8pPr marL="3264597" algn="l" defTabSz="932742" rtl="0" eaLnBrk="1" latinLnBrk="0" hangingPunct="1">
      <a:defRPr sz="1200" kern="1200">
        <a:solidFill>
          <a:schemeClr val="tx1"/>
        </a:solidFill>
        <a:latin typeface="+mn-lt"/>
        <a:ea typeface="+mn-ea"/>
        <a:cs typeface="+mn-cs"/>
      </a:defRPr>
    </a:lvl8pPr>
    <a:lvl9pPr marL="3730969" algn="l" defTabSz="93274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Header Placeholder 3"/>
          <p:cNvSpPr>
            <a:spLocks noGrp="1"/>
          </p:cNvSpPr>
          <p:nvPr>
            <p:ph type="hdr" sz="quarter" idx="10"/>
          </p:nvPr>
        </p:nvSpPr>
        <p:spPr/>
        <p:txBody>
          <a:bodyPr/>
          <a:lstStyle/>
          <a:p>
            <a:r>
              <a:rPr lang="en-US"/>
              <a:t>Microsoft Research 2013</a:t>
            </a:r>
            <a:endParaRPr lang="en-US" dirty="0"/>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2DFDA5C7-BBAE-481E-8BF7-731156A2E2C1}" type="datetime8">
              <a:rPr lang="en-US" smtClean="0"/>
              <a:t>8/16/18 6:32 PM</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1</a:t>
            </a:fld>
            <a:endParaRPr lang="en-US" dirty="0"/>
          </a:p>
        </p:txBody>
      </p:sp>
    </p:spTree>
    <p:extLst>
      <p:ext uri="{BB962C8B-B14F-4D97-AF65-F5344CB8AC3E}">
        <p14:creationId xmlns:p14="http://schemas.microsoft.com/office/powerpoint/2010/main" val="1112198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Microsoft Research 2013</a:t>
            </a:r>
            <a:endParaRPr lang="en-US" dirty="0"/>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2DFDA5C7-BBAE-481E-8BF7-731156A2E2C1}" type="datetime8">
              <a:rPr lang="en-US" smtClean="0"/>
              <a:t>8/16/18 6:32 PM</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16</a:t>
            </a:fld>
            <a:endParaRPr lang="en-US" dirty="0"/>
          </a:p>
        </p:txBody>
      </p:sp>
    </p:spTree>
    <p:extLst>
      <p:ext uri="{BB962C8B-B14F-4D97-AF65-F5344CB8AC3E}">
        <p14:creationId xmlns:p14="http://schemas.microsoft.com/office/powerpoint/2010/main" val="1494107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Microsoft Research 2013</a:t>
            </a:r>
            <a:endParaRPr lang="en-US" dirty="0"/>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2DFDA5C7-BBAE-481E-8BF7-731156A2E2C1}" type="datetime8">
              <a:rPr lang="en-US" smtClean="0"/>
              <a:t>8/16/18 6:32 PM</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17</a:t>
            </a:fld>
            <a:endParaRPr lang="en-US" dirty="0"/>
          </a:p>
        </p:txBody>
      </p:sp>
    </p:spTree>
    <p:extLst>
      <p:ext uri="{BB962C8B-B14F-4D97-AF65-F5344CB8AC3E}">
        <p14:creationId xmlns:p14="http://schemas.microsoft.com/office/powerpoint/2010/main" val="4057902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Microsoft Research 2013</a:t>
            </a:r>
            <a:endParaRPr lang="en-US" dirty="0"/>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2DFDA5C7-BBAE-481E-8BF7-731156A2E2C1}" type="datetime8">
              <a:rPr lang="en-US" smtClean="0"/>
              <a:t>8/16/18 6:32 PM</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18</a:t>
            </a:fld>
            <a:endParaRPr lang="en-US" dirty="0"/>
          </a:p>
        </p:txBody>
      </p:sp>
    </p:spTree>
    <p:extLst>
      <p:ext uri="{BB962C8B-B14F-4D97-AF65-F5344CB8AC3E}">
        <p14:creationId xmlns:p14="http://schemas.microsoft.com/office/powerpoint/2010/main" val="108025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Microsoft Research 2013</a:t>
            </a:r>
            <a:endParaRPr lang="en-US" dirty="0"/>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2DFDA5C7-BBAE-481E-8BF7-731156A2E2C1}" type="datetime8">
              <a:rPr lang="en-US" smtClean="0"/>
              <a:t>8/16/18 6:32 PM</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4</a:t>
            </a:fld>
            <a:endParaRPr lang="en-US" dirty="0"/>
          </a:p>
        </p:txBody>
      </p:sp>
    </p:spTree>
    <p:extLst>
      <p:ext uri="{BB962C8B-B14F-4D97-AF65-F5344CB8AC3E}">
        <p14:creationId xmlns:p14="http://schemas.microsoft.com/office/powerpoint/2010/main" val="3577417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Microsoft Research 2013</a:t>
            </a:r>
            <a:endParaRPr lang="en-US" dirty="0"/>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2DFDA5C7-BBAE-481E-8BF7-731156A2E2C1}" type="datetime8">
              <a:rPr lang="en-US" smtClean="0"/>
              <a:t>8/16/18 6:32 PM</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9</a:t>
            </a:fld>
            <a:endParaRPr lang="en-US" dirty="0"/>
          </a:p>
        </p:txBody>
      </p:sp>
    </p:spTree>
    <p:extLst>
      <p:ext uri="{BB962C8B-B14F-4D97-AF65-F5344CB8AC3E}">
        <p14:creationId xmlns:p14="http://schemas.microsoft.com/office/powerpoint/2010/main" val="3801495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Microsoft Research 2013</a:t>
            </a:r>
            <a:endParaRPr lang="en-US" dirty="0"/>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2DFDA5C7-BBAE-481E-8BF7-731156A2E2C1}" type="datetime8">
              <a:rPr lang="en-US" smtClean="0"/>
              <a:t>8/16/18 6:32 PM</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10</a:t>
            </a:fld>
            <a:endParaRPr lang="en-US" dirty="0"/>
          </a:p>
        </p:txBody>
      </p:sp>
    </p:spTree>
    <p:extLst>
      <p:ext uri="{BB962C8B-B14F-4D97-AF65-F5344CB8AC3E}">
        <p14:creationId xmlns:p14="http://schemas.microsoft.com/office/powerpoint/2010/main" val="1411222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Microsoft Research 2013</a:t>
            </a:r>
            <a:endParaRPr lang="en-US" dirty="0"/>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2DFDA5C7-BBAE-481E-8BF7-731156A2E2C1}" type="datetime8">
              <a:rPr lang="en-US" smtClean="0"/>
              <a:t>8/16/18 6:32 PM</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11</a:t>
            </a:fld>
            <a:endParaRPr lang="en-US" dirty="0"/>
          </a:p>
        </p:txBody>
      </p:sp>
    </p:spTree>
    <p:extLst>
      <p:ext uri="{BB962C8B-B14F-4D97-AF65-F5344CB8AC3E}">
        <p14:creationId xmlns:p14="http://schemas.microsoft.com/office/powerpoint/2010/main" val="348666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Microsoft Research 2013</a:t>
            </a:r>
            <a:endParaRPr lang="en-US" dirty="0"/>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2DFDA5C7-BBAE-481E-8BF7-731156A2E2C1}" type="datetime8">
              <a:rPr lang="en-US" smtClean="0"/>
              <a:t>8/16/18 6:32 PM</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12</a:t>
            </a:fld>
            <a:endParaRPr lang="en-US" dirty="0"/>
          </a:p>
        </p:txBody>
      </p:sp>
    </p:spTree>
    <p:extLst>
      <p:ext uri="{BB962C8B-B14F-4D97-AF65-F5344CB8AC3E}">
        <p14:creationId xmlns:p14="http://schemas.microsoft.com/office/powerpoint/2010/main" val="3687085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Microsoft Research 2013</a:t>
            </a:r>
            <a:endParaRPr lang="en-US" dirty="0"/>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2DFDA5C7-BBAE-481E-8BF7-731156A2E2C1}" type="datetime8">
              <a:rPr lang="en-US" smtClean="0"/>
              <a:t>8/16/18 6:32 PM</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13</a:t>
            </a:fld>
            <a:endParaRPr lang="en-US" dirty="0"/>
          </a:p>
        </p:txBody>
      </p:sp>
    </p:spTree>
    <p:extLst>
      <p:ext uri="{BB962C8B-B14F-4D97-AF65-F5344CB8AC3E}">
        <p14:creationId xmlns:p14="http://schemas.microsoft.com/office/powerpoint/2010/main" val="11490592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Microsoft Research 2013</a:t>
            </a:r>
            <a:endParaRPr lang="en-US" dirty="0"/>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2DFDA5C7-BBAE-481E-8BF7-731156A2E2C1}" type="datetime8">
              <a:rPr lang="en-US" smtClean="0"/>
              <a:t>8/16/18 6:32 PM</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14</a:t>
            </a:fld>
            <a:endParaRPr lang="en-US" dirty="0"/>
          </a:p>
        </p:txBody>
      </p:sp>
    </p:spTree>
    <p:extLst>
      <p:ext uri="{BB962C8B-B14F-4D97-AF65-F5344CB8AC3E}">
        <p14:creationId xmlns:p14="http://schemas.microsoft.com/office/powerpoint/2010/main" val="3414613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Microsoft Research 2013</a:t>
            </a:r>
            <a:endParaRPr lang="en-US" dirty="0"/>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2DFDA5C7-BBAE-481E-8BF7-731156A2E2C1}" type="datetime8">
              <a:rPr lang="en-US" smtClean="0"/>
              <a:t>8/16/18 6:32 PM</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15</a:t>
            </a:fld>
            <a:endParaRPr lang="en-US" dirty="0"/>
          </a:p>
        </p:txBody>
      </p:sp>
    </p:spTree>
    <p:extLst>
      <p:ext uri="{BB962C8B-B14F-4D97-AF65-F5344CB8AC3E}">
        <p14:creationId xmlns:p14="http://schemas.microsoft.com/office/powerpoint/2010/main" val="9102738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7.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7.emf"/><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7.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7.emf"/><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alkin">
    <p:bg bwMode="ltGray">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t="12407" b="31351"/>
          <a:stretch/>
        </p:blipFill>
        <p:spPr>
          <a:xfrm>
            <a:off x="-1" y="0"/>
            <a:ext cx="12436475" cy="6994526"/>
          </a:xfrm>
          <a:prstGeom prst="rect">
            <a:avLst/>
          </a:prstGeom>
          <a:noFill/>
          <a:ln>
            <a:noFill/>
          </a:ln>
        </p:spPr>
      </p:pic>
      <p:pic>
        <p:nvPicPr>
          <p:cNvPr id="15" name="Picture 14"/>
          <p:cNvPicPr>
            <a:picLocks noChangeAspect="1"/>
          </p:cNvPicPr>
          <p:nvPr userDrawn="1"/>
        </p:nvPicPr>
        <p:blipFill>
          <a:blip r:embed="rId3"/>
          <a:stretch>
            <a:fillRect/>
          </a:stretch>
        </p:blipFill>
        <p:spPr>
          <a:xfrm>
            <a:off x="495300" y="2488813"/>
            <a:ext cx="5580001" cy="551250"/>
          </a:xfrm>
          <a:prstGeom prst="rect">
            <a:avLst/>
          </a:prstGeom>
        </p:spPr>
      </p:pic>
      <p:pic>
        <p:nvPicPr>
          <p:cNvPr id="16" name="Picture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white">
          <a:xfrm>
            <a:off x="10333038" y="6163073"/>
            <a:ext cx="1643341" cy="352027"/>
          </a:xfrm>
          <a:prstGeom prst="rect">
            <a:avLst/>
          </a:prstGeom>
        </p:spPr>
      </p:pic>
    </p:spTree>
    <p:extLst>
      <p:ext uri="{BB962C8B-B14F-4D97-AF65-F5344CB8AC3E}">
        <p14:creationId xmlns:p14="http://schemas.microsoft.com/office/powerpoint/2010/main" val="3432282617"/>
      </p:ext>
    </p:extLst>
  </p:cSld>
  <p:clrMapOvr>
    <a:masterClrMapping/>
  </p:clrMapOvr>
  <p:transition>
    <p:fade/>
  </p:transition>
  <p:extLst mod="1">
    <p:ext uri="{DCECCB84-F9BA-43D5-87BE-67443E8EF086}">
      <p15:sldGuideLst xmlns:p15="http://schemas.microsoft.com/office/powerpoint/2012/main">
        <p15:guide id="1" orient="horz" pos="302" userDrawn="1">
          <p15:clr>
            <a:srgbClr val="C35EA4"/>
          </p15:clr>
        </p15:guide>
        <p15:guide id="2" pos="288" userDrawn="1">
          <p15:clr>
            <a:srgbClr val="C35EA4"/>
          </p15:clr>
        </p15:guide>
        <p15:guide id="3" pos="7546" userDrawn="1">
          <p15:clr>
            <a:srgbClr val="C35EA4"/>
          </p15:clr>
        </p15:guide>
        <p15:guide id="4" orient="horz" pos="4104" userDrawn="1">
          <p15:clr>
            <a:srgbClr val="C35E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defRPr sz="8800" spc="-100"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76253691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defRPr sz="8800" spc="-100"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247227168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74638" y="1212850"/>
            <a:ext cx="11887200" cy="2092881"/>
          </a:xfrm>
        </p:spPr>
        <p:txBody>
          <a:bodyPr/>
          <a:lstStyle>
            <a:lvl1pPr marL="0" indent="0">
              <a:buNone/>
              <a:defRPr>
                <a:gradFill>
                  <a:gsLst>
                    <a:gs pos="1250">
                      <a:schemeClr val="tx2"/>
                    </a:gs>
                    <a:gs pos="99000">
                      <a:schemeClr val="tx2"/>
                    </a:gs>
                  </a:gsLst>
                  <a:lin ang="5400000" scaled="0"/>
                </a:gradFill>
              </a:defRPr>
            </a:lvl1pPr>
            <a:lvl2pPr marL="0" indent="0">
              <a:buFontTx/>
              <a:buNone/>
              <a:defRPr sz="2000"/>
            </a:lvl2pPr>
            <a:lvl3pPr marL="228600" indent="0">
              <a:buNone/>
              <a:defRPr sz="2000"/>
            </a:lvl3pPr>
            <a:lvl4pPr marL="457200" indent="0">
              <a:buNone/>
              <a:defRPr sz="1800"/>
            </a:lvl4pPr>
            <a:lvl5pPr marL="685800"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7481685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74638" y="1212850"/>
            <a:ext cx="11887200" cy="2092881"/>
          </a:xfrm>
        </p:spPr>
        <p:txBody>
          <a:bodyPr/>
          <a:lstStyle>
            <a:lvl1pPr marL="0" indent="0">
              <a:buNone/>
              <a:defRPr>
                <a:gradFill>
                  <a:gsLst>
                    <a:gs pos="1250">
                      <a:schemeClr val="tx1"/>
                    </a:gs>
                    <a:gs pos="99000">
                      <a:schemeClr val="tx1"/>
                    </a:gs>
                  </a:gsLst>
                  <a:lin ang="5400000" scaled="0"/>
                </a:gradFill>
              </a:defRPr>
            </a:lvl1pPr>
            <a:lvl2pPr marL="0" indent="0">
              <a:buFontTx/>
              <a:buNone/>
              <a:defRPr sz="2000"/>
            </a:lvl2pPr>
            <a:lvl3pPr marL="228600" indent="0">
              <a:buNone/>
              <a:defRPr sz="2000"/>
            </a:lvl3pPr>
            <a:lvl4pPr marL="457200" indent="0">
              <a:buNone/>
              <a:defRPr sz="1800"/>
            </a:lvl4pPr>
            <a:lvl5pPr marL="685800"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3985228"/>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274638" y="1214438"/>
            <a:ext cx="11887200" cy="2240613"/>
          </a:xfrm>
        </p:spPr>
        <p:txBody>
          <a:bodyPr/>
          <a:lstStyle>
            <a:lvl1pPr>
              <a:defRPr sz="3600"/>
            </a:lvl1pPr>
            <a:lvl2pPr>
              <a:defRPr sz="28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3196831"/>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2850"/>
            <a:ext cx="11887200" cy="2388346"/>
          </a:xfrm>
        </p:spPr>
        <p:txBody>
          <a:bodyPr>
            <a:spAutoFit/>
          </a:bodyPr>
          <a:lstStyle>
            <a:lvl1pPr>
              <a:defRPr sz="3200">
                <a:solidFill>
                  <a:srgbClr val="306CB2"/>
                </a:solidFill>
              </a:defRPr>
            </a:lvl1pPr>
            <a:lvl2pPr>
              <a:defRPr sz="2800"/>
            </a:lvl2pPr>
            <a:lvl3pPr>
              <a:defRPr sz="28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p:nvPr>
        </p:nvSpPr>
        <p:spPr/>
        <p:txBody>
          <a:bodyPr/>
          <a:lstStyle>
            <a:lvl1pPr>
              <a:defRPr sz="4800"/>
            </a:lvl1pPr>
          </a:lstStyle>
          <a:p>
            <a:r>
              <a:rPr lang="en-US" dirty="0"/>
              <a:t>Click to edit Master title style</a:t>
            </a:r>
          </a:p>
        </p:txBody>
      </p:sp>
    </p:spTree>
    <p:extLst>
      <p:ext uri="{BB962C8B-B14F-4D97-AF65-F5344CB8AC3E}">
        <p14:creationId xmlns:p14="http://schemas.microsoft.com/office/powerpoint/2010/main" val="2229941979"/>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2536079"/>
          </a:xfrm>
        </p:spPr>
        <p:txBody>
          <a:bodyPr wrap="square">
            <a:spAutoFit/>
          </a:bodyPr>
          <a:lstStyle>
            <a:lvl1pPr marL="0" indent="0">
              <a:spcBef>
                <a:spcPts val="1224"/>
              </a:spcBef>
              <a:buClr>
                <a:schemeClr val="tx1"/>
              </a:buClr>
              <a:buFont typeface="Wingdings" pitchFamily="2" charset="2"/>
              <a:buNone/>
              <a:defRPr sz="3600">
                <a:gradFill>
                  <a:gsLst>
                    <a:gs pos="1250">
                      <a:schemeClr val="tx2"/>
                    </a:gs>
                    <a:gs pos="99000">
                      <a:schemeClr val="tx2"/>
                    </a:gs>
                  </a:gsLst>
                  <a:lin ang="5400000" scaled="0"/>
                </a:gradFill>
              </a:defRPr>
            </a:lvl1pPr>
            <a:lvl2pPr marL="0" indent="0">
              <a:buNone/>
              <a:defRPr sz="2000"/>
            </a:lvl2pPr>
            <a:lvl3pPr marL="231775" indent="0">
              <a:buNone/>
              <a:tabLst/>
              <a:defRPr sz="2000"/>
            </a:lvl3pPr>
            <a:lvl4pPr marL="460375" indent="0">
              <a:buNone/>
              <a:defRPr sz="1800"/>
            </a:lvl4pPr>
            <a:lvl5pPr marL="685800" indent="0">
              <a:buNone/>
              <a:tabLs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675439" y="1212849"/>
            <a:ext cx="5486399" cy="2536079"/>
          </a:xfrm>
        </p:spPr>
        <p:txBody>
          <a:bodyPr wrap="square">
            <a:spAutoFit/>
          </a:bodyPr>
          <a:lstStyle>
            <a:lvl1pPr marL="0" indent="0">
              <a:spcBef>
                <a:spcPts val="1224"/>
              </a:spcBef>
              <a:buClr>
                <a:schemeClr val="tx1"/>
              </a:buClr>
              <a:buFont typeface="Wingdings" pitchFamily="2" charset="2"/>
              <a:buNone/>
              <a:defRPr sz="3600">
                <a:gradFill>
                  <a:gsLst>
                    <a:gs pos="1250">
                      <a:schemeClr val="tx2"/>
                    </a:gs>
                    <a:gs pos="99000">
                      <a:schemeClr val="tx2"/>
                    </a:gs>
                  </a:gsLst>
                  <a:lin ang="5400000" scaled="0"/>
                </a:gradFill>
              </a:defRPr>
            </a:lvl1pPr>
            <a:lvl2pPr marL="0" indent="0">
              <a:buNone/>
              <a:defRPr sz="2000"/>
            </a:lvl2pPr>
            <a:lvl3pPr marL="231775" indent="0">
              <a:buNone/>
              <a:tabLst/>
              <a:defRPr sz="2000"/>
            </a:lvl3pPr>
            <a:lvl4pPr marL="460375" indent="0">
              <a:buNone/>
              <a:defRPr sz="1800"/>
            </a:lvl4pPr>
            <a:lvl5pPr marL="685800" indent="0">
              <a:buNone/>
              <a:tabLs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6"/>
          <p:cNvSpPr txBox="1"/>
          <p:nvPr userDrawn="1"/>
        </p:nvSpPr>
        <p:spPr>
          <a:xfrm>
            <a:off x="5303837" y="6532860"/>
            <a:ext cx="1828800" cy="461665"/>
          </a:xfrm>
          <a:prstGeom prst="rect">
            <a:avLst/>
          </a:prstGeom>
          <a:noFill/>
        </p:spPr>
        <p:txBody>
          <a:bodyPr wrap="square" lIns="182880" tIns="146304" rIns="182880" bIns="146304"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1100" dirty="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396853403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2536079"/>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2000"/>
            </a:lvl3pPr>
            <a:lvl4pPr marL="460375" indent="0">
              <a:buNone/>
              <a:defRPr sz="1800"/>
            </a:lvl4pPr>
            <a:lvl5pPr marL="685800" indent="0">
              <a:buNone/>
              <a:tabLs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675439" y="1212849"/>
            <a:ext cx="5486399" cy="2468368"/>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2000"/>
            </a:lvl3pPr>
            <a:lvl4pPr marL="460375" indent="0">
              <a:buNone/>
              <a:defRPr sz="1800"/>
            </a:lvl4pPr>
            <a:lvl5pPr marL="685800" indent="0">
              <a:buNone/>
              <a:tabLs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6"/>
          <p:cNvSpPr txBox="1"/>
          <p:nvPr userDrawn="1"/>
        </p:nvSpPr>
        <p:spPr>
          <a:xfrm>
            <a:off x="5303837" y="6532860"/>
            <a:ext cx="1828800" cy="461665"/>
          </a:xfrm>
          <a:prstGeom prst="rect">
            <a:avLst/>
          </a:prstGeom>
          <a:noFill/>
        </p:spPr>
        <p:txBody>
          <a:bodyPr wrap="square" lIns="182880" tIns="146304" rIns="182880" bIns="146304"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1100" dirty="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1918839873"/>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2942344"/>
          </a:xfrm>
        </p:spPr>
        <p:txBody>
          <a:bodyPr wrap="square">
            <a:spAutoFit/>
          </a:bodyPr>
          <a:lstStyle>
            <a:lvl1pPr marL="287338" indent="-287338">
              <a:spcBef>
                <a:spcPts val="1224"/>
              </a:spcBef>
              <a:buClr>
                <a:schemeClr val="tx1"/>
              </a:buClr>
              <a:buFont typeface="Arial" pitchFamily="34" charset="0"/>
              <a:buChar char="•"/>
              <a:defRPr sz="3600"/>
            </a:lvl1pPr>
            <a:lvl2pPr marL="531166" indent="-233195">
              <a:defRPr sz="2800"/>
            </a:lvl2pPr>
            <a:lvl3pPr marL="699585" indent="-168419">
              <a:tabLst/>
              <a:defRPr sz="2800"/>
            </a:lvl3pPr>
            <a:lvl4pPr marL="880958" indent="-181374">
              <a:defRPr sz="2400"/>
            </a:lvl4pPr>
            <a:lvl5pPr marL="1049377" indent="-168419">
              <a:tabLst/>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1"/>
          </p:nvPr>
        </p:nvSpPr>
        <p:spPr>
          <a:xfrm>
            <a:off x="6675439" y="1212849"/>
            <a:ext cx="5486399" cy="2942344"/>
          </a:xfrm>
        </p:spPr>
        <p:txBody>
          <a:bodyPr wrap="square">
            <a:spAutoFit/>
          </a:bodyPr>
          <a:lstStyle>
            <a:lvl1pPr marL="287338" indent="-287338">
              <a:spcBef>
                <a:spcPts val="1224"/>
              </a:spcBef>
              <a:buClr>
                <a:schemeClr val="tx1"/>
              </a:buClr>
              <a:buFont typeface="Arial" pitchFamily="34" charset="0"/>
              <a:buChar char="•"/>
              <a:defRPr sz="3600"/>
            </a:lvl1pPr>
            <a:lvl2pPr marL="531166" indent="-233195">
              <a:defRPr sz="2800"/>
            </a:lvl2pPr>
            <a:lvl3pPr marL="699585" indent="-168419">
              <a:tabLst/>
              <a:defRPr sz="2800"/>
            </a:lvl3pPr>
            <a:lvl4pPr marL="880958" indent="-181374">
              <a:defRPr sz="2400"/>
            </a:lvl4pPr>
            <a:lvl5pPr marL="1049377" indent="-168419">
              <a:tabLst/>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9362577"/>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2671501"/>
          </a:xfrm>
        </p:spPr>
        <p:txBody>
          <a:bodyPr wrap="square">
            <a:spAutoFit/>
          </a:bodyPr>
          <a:lstStyle>
            <a:lvl1pPr marL="287338" indent="-287338">
              <a:spcBef>
                <a:spcPts val="1224"/>
              </a:spcBef>
              <a:buClr>
                <a:schemeClr val="tx2"/>
              </a:buClr>
              <a:buFont typeface="Arial" pitchFamily="34" charset="0"/>
              <a:buChar char="•"/>
              <a:defRPr sz="3600">
                <a:gradFill>
                  <a:gsLst>
                    <a:gs pos="1250">
                      <a:schemeClr val="tx2"/>
                    </a:gs>
                    <a:gs pos="99000">
                      <a:schemeClr val="tx2"/>
                    </a:gs>
                  </a:gsLst>
                  <a:lin ang="5400000" scaled="0"/>
                </a:gradFill>
              </a:defRPr>
            </a:lvl1pPr>
            <a:lvl2pPr marL="531166" indent="-233195">
              <a:defRPr sz="2400"/>
            </a:lvl2pPr>
            <a:lvl3pPr marL="699585" indent="-168419">
              <a:tabLst/>
              <a:defRPr sz="2400"/>
            </a:lvl3pPr>
            <a:lvl4pPr marL="880958" indent="-181374">
              <a:defRPr/>
            </a:lvl4pPr>
            <a:lvl5pPr marL="1049377" indent="-168419">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675439" y="1212849"/>
            <a:ext cx="5486399" cy="2671501"/>
          </a:xfrm>
        </p:spPr>
        <p:txBody>
          <a:bodyPr wrap="square">
            <a:spAutoFit/>
          </a:bodyPr>
          <a:lstStyle>
            <a:lvl1pPr marL="287338" indent="-287338">
              <a:spcBef>
                <a:spcPts val="1224"/>
              </a:spcBef>
              <a:buClr>
                <a:schemeClr val="tx2"/>
              </a:buClr>
              <a:buFont typeface="Arial" pitchFamily="34" charset="0"/>
              <a:buChar char="•"/>
              <a:defRPr sz="3600">
                <a:gradFill>
                  <a:gsLst>
                    <a:gs pos="1250">
                      <a:schemeClr val="tx2"/>
                    </a:gs>
                    <a:gs pos="99000">
                      <a:schemeClr val="tx2"/>
                    </a:gs>
                  </a:gsLst>
                  <a:lin ang="5400000" scaled="0"/>
                </a:gradFill>
              </a:defRPr>
            </a:lvl1pPr>
            <a:lvl2pPr marL="531166" indent="-233195">
              <a:defRPr sz="2400"/>
            </a:lvl2pPr>
            <a:lvl3pPr marL="699585" indent="-168419">
              <a:tabLst/>
              <a:defRPr sz="2400"/>
            </a:lvl3pPr>
            <a:lvl4pPr marL="880958" indent="-181374">
              <a:defRPr/>
            </a:lvl4pPr>
            <a:lvl5pPr marL="1049377" indent="-168419">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9837130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Walkin">
    <p:bg bwMode="ltGray">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invGray">
          <a:xfrm>
            <a:off x="10516364" y="469053"/>
            <a:ext cx="1462911" cy="313376"/>
          </a:xfrm>
          <a:prstGeom prst="rect">
            <a:avLst/>
          </a:prstGeom>
        </p:spPr>
      </p:pic>
      <p:sp>
        <p:nvSpPr>
          <p:cNvPr id="16" name="Freeform 5"/>
          <p:cNvSpPr>
            <a:spLocks noEditPoints="1"/>
          </p:cNvSpPr>
          <p:nvPr userDrawn="1"/>
        </p:nvSpPr>
        <p:spPr bwMode="auto">
          <a:xfrm>
            <a:off x="4846638" y="2622117"/>
            <a:ext cx="6626093" cy="650876"/>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t="15586"/>
          <a:stretch>
            <a:fillRect/>
          </a:stretch>
        </p:blipFill>
        <p:spPr>
          <a:xfrm>
            <a:off x="-477273" y="0"/>
            <a:ext cx="6573273" cy="8093442"/>
          </a:xfrm>
          <a:custGeom>
            <a:avLst/>
            <a:gdLst>
              <a:gd name="connsiteX0" fmla="*/ 477273 w 6573273"/>
              <a:gd name="connsiteY0" fmla="*/ 0 h 8093442"/>
              <a:gd name="connsiteX1" fmla="*/ 6573273 w 6573273"/>
              <a:gd name="connsiteY1" fmla="*/ 0 h 8093442"/>
              <a:gd name="connsiteX2" fmla="*/ 6573273 w 6573273"/>
              <a:gd name="connsiteY2" fmla="*/ 6994525 h 8093442"/>
              <a:gd name="connsiteX3" fmla="*/ 477273 w 6573273"/>
              <a:gd name="connsiteY3" fmla="*/ 6994525 h 8093442"/>
              <a:gd name="connsiteX4" fmla="*/ 477273 w 6573273"/>
              <a:gd name="connsiteY4" fmla="*/ 8093442 h 8093442"/>
              <a:gd name="connsiteX5" fmla="*/ 0 w 6573273"/>
              <a:gd name="connsiteY5" fmla="*/ 8093442 h 8093442"/>
              <a:gd name="connsiteX6" fmla="*/ 0 w 6573273"/>
              <a:gd name="connsiteY6" fmla="*/ 4868863 h 8093442"/>
              <a:gd name="connsiteX7" fmla="*/ 477273 w 6573273"/>
              <a:gd name="connsiteY7" fmla="*/ 4868863 h 809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3273" h="8093442">
                <a:moveTo>
                  <a:pt x="477273" y="0"/>
                </a:moveTo>
                <a:lnTo>
                  <a:pt x="6573273" y="0"/>
                </a:lnTo>
                <a:lnTo>
                  <a:pt x="6573273" y="6994525"/>
                </a:lnTo>
                <a:lnTo>
                  <a:pt x="477273" y="6994525"/>
                </a:lnTo>
                <a:lnTo>
                  <a:pt x="477273" y="8093442"/>
                </a:lnTo>
                <a:lnTo>
                  <a:pt x="0" y="8093442"/>
                </a:lnTo>
                <a:lnTo>
                  <a:pt x="0" y="4868863"/>
                </a:lnTo>
                <a:lnTo>
                  <a:pt x="477273" y="4868863"/>
                </a:lnTo>
                <a:close/>
              </a:path>
            </a:pathLst>
          </a:custGeom>
          <a:noFill/>
          <a:ln>
            <a:noFill/>
          </a:ln>
        </p:spPr>
      </p:pic>
    </p:spTree>
    <p:extLst>
      <p:ext uri="{BB962C8B-B14F-4D97-AF65-F5344CB8AC3E}">
        <p14:creationId xmlns:p14="http://schemas.microsoft.com/office/powerpoint/2010/main" val="3796735475"/>
      </p:ext>
    </p:extLst>
  </p:cSld>
  <p:clrMapOvr>
    <a:masterClrMapping/>
  </p:clrMapOvr>
  <p:transition>
    <p:fade/>
  </p:transition>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Box 6"/>
          <p:cNvSpPr txBox="1"/>
          <p:nvPr userDrawn="1"/>
        </p:nvSpPr>
        <p:spPr>
          <a:xfrm>
            <a:off x="5303837" y="6532860"/>
            <a:ext cx="1828800" cy="461665"/>
          </a:xfrm>
          <a:prstGeom prst="rect">
            <a:avLst/>
          </a:prstGeom>
          <a:noFill/>
        </p:spPr>
        <p:txBody>
          <a:bodyPr wrap="square" lIns="182880" tIns="146304" rIns="182880" bIns="146304"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1100" dirty="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3311135705"/>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9526804"/>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845078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34457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92830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Slide for Developer Code</a:t>
            </a:r>
          </a:p>
        </p:txBody>
      </p:sp>
      <p:sp>
        <p:nvSpPr>
          <p:cNvPr id="3" name="Rectangle 2"/>
          <p:cNvSpPr/>
          <p:nvPr userDrawn="1"/>
        </p:nvSpPr>
        <p:spPr bwMode="hidden">
          <a:xfrm>
            <a:off x="1" y="1212849"/>
            <a:ext cx="12436475" cy="5781676"/>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6639" tIns="46639" rIns="46639" bIns="46639"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dirty="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274638" y="1216152"/>
            <a:ext cx="11887199" cy="2131353"/>
          </a:xfrm>
        </p:spPr>
        <p:txBody>
          <a:bodyPr/>
          <a:lstStyle>
            <a:lvl1pPr marL="0" indent="0">
              <a:buNone/>
              <a:defRPr sz="33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346553"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584607"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814563"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1050997"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6"/>
          <p:cNvSpPr txBox="1"/>
          <p:nvPr userDrawn="1"/>
        </p:nvSpPr>
        <p:spPr>
          <a:xfrm>
            <a:off x="5303837" y="6532860"/>
            <a:ext cx="1828800" cy="461665"/>
          </a:xfrm>
          <a:prstGeom prst="rect">
            <a:avLst/>
          </a:prstGeom>
          <a:noFill/>
        </p:spPr>
        <p:txBody>
          <a:bodyPr wrap="square" lIns="182880" tIns="146304" rIns="182880" bIns="146304"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1100" dirty="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1562577389"/>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74638" y="1212850"/>
            <a:ext cx="11887200" cy="2443746"/>
          </a:xfrm>
          <a:prstGeom prst="rect">
            <a:avLst/>
          </a:prstGeom>
        </p:spPr>
        <p:txBody>
          <a:bodyPr/>
          <a:lstStyle>
            <a:lvl1pPr marL="290513" indent="-290513">
              <a:buClr>
                <a:schemeClr val="tx1"/>
              </a:buClr>
              <a:buSzPct val="90000"/>
              <a:buFont typeface="Arial" pitchFamily="34" charset="0"/>
              <a:buChar char="•"/>
              <a:defRPr sz="360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71500" indent="-280988">
              <a:buClr>
                <a:schemeClr val="tx1"/>
              </a:buClr>
              <a:buSzPct val="90000"/>
              <a:buFont typeface="Arial" pitchFamily="34" charset="0"/>
              <a:buChar char="•"/>
              <a:defRPr sz="3200">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62013" indent="-290513">
              <a:buClr>
                <a:schemeClr val="tx1"/>
              </a:buClr>
              <a:buSzPct val="90000"/>
              <a:buFont typeface="Arial" pitchFamily="34" charset="0"/>
              <a:buChar char="•"/>
              <a:defRPr sz="2800">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90613" indent="-228600">
              <a:buClr>
                <a:schemeClr val="tx1"/>
              </a:buClr>
              <a:buSzPct val="90000"/>
              <a:buFont typeface="Arial" pitchFamily="34" charset="0"/>
              <a:buChar char="•"/>
              <a:defRPr sz="2400">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319213" indent="-228600">
              <a:buClr>
                <a:schemeClr val="tx1"/>
              </a:buClr>
              <a:buSzPct val="90000"/>
              <a:buFont typeface="Arial" pitchFamily="34" charset="0"/>
              <a:buChar char="•"/>
              <a:defRPr sz="200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a:t>Use this Layout for Speaker Notes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6"/>
          <p:cNvSpPr>
            <a:spLocks noGrp="1"/>
          </p:cNvSpPr>
          <p:nvPr>
            <p:ph type="body" sz="quarter" idx="11" hasCustomPrompt="1"/>
          </p:nvPr>
        </p:nvSpPr>
        <p:spPr>
          <a:xfrm>
            <a:off x="1" y="6363076"/>
            <a:ext cx="12436476" cy="631450"/>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700" spc="-51"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53099696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alkin">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12407" b="31351"/>
          <a:stretch/>
        </p:blipFill>
        <p:spPr>
          <a:xfrm>
            <a:off x="-1" y="0"/>
            <a:ext cx="12436475" cy="6994526"/>
          </a:xfrm>
          <a:prstGeom prst="rect">
            <a:avLst/>
          </a:prstGeom>
          <a:noFill/>
          <a:ln>
            <a:noFill/>
          </a:ln>
        </p:spPr>
      </p:pic>
      <p:pic>
        <p:nvPicPr>
          <p:cNvPr id="3" name="Picture 2"/>
          <p:cNvPicPr>
            <a:picLocks noChangeAspect="1"/>
          </p:cNvPicPr>
          <p:nvPr userDrawn="1"/>
        </p:nvPicPr>
        <p:blipFill>
          <a:blip r:embed="rId3"/>
          <a:stretch>
            <a:fillRect/>
          </a:stretch>
        </p:blipFill>
        <p:spPr>
          <a:xfrm>
            <a:off x="495300" y="2488813"/>
            <a:ext cx="5580001" cy="551250"/>
          </a:xfrm>
          <a:prstGeom prst="rect">
            <a:avLst/>
          </a:prstGeom>
        </p:spPr>
      </p:pic>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white">
          <a:xfrm>
            <a:off x="10333038" y="6163073"/>
            <a:ext cx="1643341" cy="352027"/>
          </a:xfrm>
          <a:prstGeom prst="rect">
            <a:avLst/>
          </a:prstGeom>
        </p:spPr>
      </p:pic>
    </p:spTree>
    <p:extLst>
      <p:ext uri="{BB962C8B-B14F-4D97-AF65-F5344CB8AC3E}">
        <p14:creationId xmlns:p14="http://schemas.microsoft.com/office/powerpoint/2010/main" val="3422979901"/>
      </p:ext>
    </p:extLst>
  </p:cSld>
  <p:clrMapOvr>
    <a:masterClrMapping/>
  </p:clrMapOvr>
  <p:transition>
    <p:fade/>
  </p:transition>
  <p:extLst mod="1">
    <p:ext uri="{DCECCB84-F9BA-43D5-87BE-67443E8EF086}">
      <p15:sldGuideLst xmlns:p15="http://schemas.microsoft.com/office/powerpoint/2012/main">
        <p15:guide id="1" pos="288">
          <p15:clr>
            <a:srgbClr val="C35EA4"/>
          </p15:clr>
        </p15:guide>
        <p15:guide id="2" orient="horz" pos="4104">
          <p15:clr>
            <a:srgbClr val="C35EA4"/>
          </p15:clr>
        </p15:guide>
        <p15:guide id="3" pos="7546">
          <p15:clr>
            <a:srgbClr val="C35EA4"/>
          </p15:clr>
        </p15:guide>
        <p15:guide id="4" orient="horz" pos="302">
          <p15:clr>
            <a:srgbClr val="C35E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Walkin">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invGray">
          <a:xfrm>
            <a:off x="10516364" y="469053"/>
            <a:ext cx="1462911" cy="313376"/>
          </a:xfrm>
          <a:prstGeom prst="rect">
            <a:avLst/>
          </a:prstGeom>
        </p:spPr>
      </p:pic>
      <p:sp>
        <p:nvSpPr>
          <p:cNvPr id="8" name="Freeform 5"/>
          <p:cNvSpPr>
            <a:spLocks noEditPoints="1"/>
          </p:cNvSpPr>
          <p:nvPr userDrawn="1"/>
        </p:nvSpPr>
        <p:spPr bwMode="auto">
          <a:xfrm>
            <a:off x="4846638" y="2622117"/>
            <a:ext cx="6626093" cy="650876"/>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t="15586" b="11462"/>
          <a:stretch>
            <a:fillRect/>
          </a:stretch>
        </p:blipFill>
        <p:spPr>
          <a:xfrm>
            <a:off x="-477273" y="1"/>
            <a:ext cx="6573273" cy="6994525"/>
          </a:xfrm>
          <a:custGeom>
            <a:avLst/>
            <a:gdLst>
              <a:gd name="connsiteX0" fmla="*/ 477273 w 6573273"/>
              <a:gd name="connsiteY0" fmla="*/ 0 h 6994525"/>
              <a:gd name="connsiteX1" fmla="*/ 6573273 w 6573273"/>
              <a:gd name="connsiteY1" fmla="*/ 0 h 6994525"/>
              <a:gd name="connsiteX2" fmla="*/ 6573273 w 6573273"/>
              <a:gd name="connsiteY2" fmla="*/ 6994525 h 6994525"/>
              <a:gd name="connsiteX3" fmla="*/ 0 w 6573273"/>
              <a:gd name="connsiteY3" fmla="*/ 6994525 h 6994525"/>
              <a:gd name="connsiteX4" fmla="*/ 0 w 6573273"/>
              <a:gd name="connsiteY4" fmla="*/ 4667250 h 6994525"/>
              <a:gd name="connsiteX5" fmla="*/ 477273 w 6573273"/>
              <a:gd name="connsiteY5" fmla="*/ 4667250 h 699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73273" h="6994525">
                <a:moveTo>
                  <a:pt x="477273" y="0"/>
                </a:moveTo>
                <a:lnTo>
                  <a:pt x="6573273" y="0"/>
                </a:lnTo>
                <a:lnTo>
                  <a:pt x="6573273" y="6994525"/>
                </a:lnTo>
                <a:lnTo>
                  <a:pt x="0" y="6994525"/>
                </a:lnTo>
                <a:lnTo>
                  <a:pt x="0" y="4667250"/>
                </a:lnTo>
                <a:lnTo>
                  <a:pt x="477273" y="4667250"/>
                </a:lnTo>
                <a:close/>
              </a:path>
            </a:pathLst>
          </a:custGeom>
          <a:noFill/>
          <a:ln>
            <a:noFill/>
          </a:ln>
        </p:spPr>
      </p:pic>
    </p:spTree>
    <p:extLst>
      <p:ext uri="{BB962C8B-B14F-4D97-AF65-F5344CB8AC3E}">
        <p14:creationId xmlns:p14="http://schemas.microsoft.com/office/powerpoint/2010/main" val="39778865"/>
      </p:ext>
    </p:extLst>
  </p:cSld>
  <p:clrMapOvr>
    <a:masterClrMapping/>
  </p:clrMapOvr>
  <p:transition>
    <p:fade/>
  </p:transition>
  <p:extLst mod="1">
    <p:ext uri="{DCECCB84-F9BA-43D5-87BE-67443E8EF086}">
      <p15:sldGuideLst xmlns:p15="http://schemas.microsoft.com/office/powerpoint/2012/main">
        <p15:guide id="1" pos="288">
          <p15:clr>
            <a:srgbClr val="C35EA4"/>
          </p15:clr>
        </p15:guide>
        <p15:guide id="2" orient="horz" pos="4104">
          <p15:clr>
            <a:srgbClr val="C35EA4"/>
          </p15:clr>
        </p15:guide>
        <p15:guide id="3" pos="7546">
          <p15:clr>
            <a:srgbClr val="C35EA4"/>
          </p15:clr>
        </p15:guide>
        <p15:guide id="4" orient="horz" pos="302">
          <p15:clr>
            <a:srgbClr val="C35E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sp>
        <p:nvSpPr>
          <p:cNvPr id="18" name="Freeform 17"/>
          <p:cNvSpPr/>
          <p:nvPr userDrawn="1"/>
        </p:nvSpPr>
        <p:spPr bwMode="auto">
          <a:xfrm rot="17875525">
            <a:off x="5519284" y="-347037"/>
            <a:ext cx="36576" cy="1244657"/>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noAutofit/>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rcRect b="1344"/>
          <a:stretch>
            <a:fillRect/>
          </a:stretch>
        </p:blipFill>
        <p:spPr>
          <a:xfrm rot="20396706" flipH="1" flipV="1">
            <a:off x="2081368" y="-1125216"/>
            <a:ext cx="5313572" cy="7063492"/>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3585093" flipH="1">
            <a:off x="6180128" y="3160906"/>
            <a:ext cx="4850350" cy="7328513"/>
          </a:xfrm>
          <a:custGeom>
            <a:avLst/>
            <a:gdLst>
              <a:gd name="connsiteX0" fmla="*/ 775042 w 4850350"/>
              <a:gd name="connsiteY0" fmla="*/ 7328513 h 7328513"/>
              <a:gd name="connsiteX1" fmla="*/ 0 w 4850350"/>
              <a:gd name="connsiteY1" fmla="*/ 5999444 h 7328513"/>
              <a:gd name="connsiteX2" fmla="*/ 0 w 4850350"/>
              <a:gd name="connsiteY2" fmla="*/ 7328513 h 7328513"/>
              <a:gd name="connsiteX3" fmla="*/ 4850350 w 4850350"/>
              <a:gd name="connsiteY3" fmla="*/ 0 h 7328513"/>
              <a:gd name="connsiteX4" fmla="*/ 92321 w 4850350"/>
              <a:gd name="connsiteY4" fmla="*/ 0 h 7328513"/>
              <a:gd name="connsiteX5" fmla="*/ 4365918 w 4850350"/>
              <a:gd name="connsiteY5" fmla="*/ 7328513 h 7328513"/>
              <a:gd name="connsiteX6" fmla="*/ 4850350 w 4850350"/>
              <a:gd name="connsiteY6" fmla="*/ 7328513 h 732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50350" h="7328513">
                <a:moveTo>
                  <a:pt x="775042" y="7328513"/>
                </a:moveTo>
                <a:lnTo>
                  <a:pt x="0" y="5999444"/>
                </a:lnTo>
                <a:lnTo>
                  <a:pt x="0" y="7328513"/>
                </a:lnTo>
                <a:close/>
                <a:moveTo>
                  <a:pt x="4850350" y="0"/>
                </a:moveTo>
                <a:lnTo>
                  <a:pt x="92321" y="0"/>
                </a:lnTo>
                <a:lnTo>
                  <a:pt x="4365918" y="7328513"/>
                </a:lnTo>
                <a:lnTo>
                  <a:pt x="4850350" y="7328513"/>
                </a:lnTo>
                <a:close/>
              </a:path>
            </a:pathLst>
          </a:custGeom>
        </p:spPr>
      </p:pic>
      <p:sp>
        <p:nvSpPr>
          <p:cNvPr id="12" name="Rectangle 11"/>
          <p:cNvSpPr/>
          <p:nvPr userDrawn="1"/>
        </p:nvSpPr>
        <p:spPr bwMode="auto">
          <a:xfrm>
            <a:off x="274638" y="2124081"/>
            <a:ext cx="7315200" cy="365918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13" name="Text Placeholder 4"/>
          <p:cNvSpPr>
            <a:spLocks noGrp="1"/>
          </p:cNvSpPr>
          <p:nvPr>
            <p:ph type="body" sz="quarter" idx="12" hasCustomPrompt="1"/>
          </p:nvPr>
        </p:nvSpPr>
        <p:spPr bwMode="white">
          <a:xfrm>
            <a:off x="274638" y="3954457"/>
            <a:ext cx="7315200"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14" name="Title 1"/>
          <p:cNvSpPr>
            <a:spLocks noGrp="1"/>
          </p:cNvSpPr>
          <p:nvPr>
            <p:ph type="title" hasCustomPrompt="1"/>
          </p:nvPr>
        </p:nvSpPr>
        <p:spPr bwMode="white">
          <a:xfrm>
            <a:off x="274638" y="2125677"/>
            <a:ext cx="7315200" cy="1828800"/>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a:t>Presentation title</a:t>
            </a:r>
          </a:p>
        </p:txBody>
      </p:sp>
      <p:pic>
        <p:nvPicPr>
          <p:cNvPr id="15" name="Picture 14"/>
          <p:cNvPicPr>
            <a:picLocks noChangeAspect="1"/>
          </p:cNvPicPr>
          <p:nvPr userDrawn="1"/>
        </p:nvPicPr>
        <p:blipFill>
          <a:blip r:embed="rId4"/>
          <a:stretch>
            <a:fillRect/>
          </a:stretch>
        </p:blipFill>
        <p:spPr>
          <a:xfrm>
            <a:off x="274638" y="294094"/>
            <a:ext cx="1834337" cy="1834337"/>
          </a:xfrm>
          <a:prstGeom prst="rect">
            <a:avLst/>
          </a:prstGeom>
        </p:spPr>
      </p:pic>
      <p:pic>
        <p:nvPicPr>
          <p:cNvPr id="16" name="Picture 1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invGray">
          <a:xfrm>
            <a:off x="10516364" y="469053"/>
            <a:ext cx="1462911" cy="313376"/>
          </a:xfrm>
          <a:prstGeom prst="rect">
            <a:avLst/>
          </a:prstGeom>
        </p:spPr>
      </p:pic>
    </p:spTree>
    <p:extLst>
      <p:ext uri="{BB962C8B-B14F-4D97-AF65-F5344CB8AC3E}">
        <p14:creationId xmlns:p14="http://schemas.microsoft.com/office/powerpoint/2010/main" val="1630121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rcRect b="37788"/>
          <a:stretch>
            <a:fillRect/>
          </a:stretch>
        </p:blipFill>
        <p:spPr>
          <a:xfrm rot="9927899" flipH="1" flipV="1">
            <a:off x="6515047" y="4066404"/>
            <a:ext cx="3815534" cy="3462323"/>
          </a:xfrm>
          <a:custGeom>
            <a:avLst/>
            <a:gdLst>
              <a:gd name="connsiteX0" fmla="*/ 3815534 w 3815534"/>
              <a:gd name="connsiteY0" fmla="*/ 0 h 3462323"/>
              <a:gd name="connsiteX1" fmla="*/ 3815534 w 3815534"/>
              <a:gd name="connsiteY1" fmla="*/ 3462323 h 3462323"/>
              <a:gd name="connsiteX2" fmla="*/ 0 w 3815534"/>
              <a:gd name="connsiteY2" fmla="*/ 2473071 h 3462323"/>
              <a:gd name="connsiteX3" fmla="*/ 1 w 3815534"/>
              <a:gd name="connsiteY3" fmla="*/ 0 h 3462323"/>
            </a:gdLst>
            <a:ahLst/>
            <a:cxnLst>
              <a:cxn ang="0">
                <a:pos x="connsiteX0" y="connsiteY0"/>
              </a:cxn>
              <a:cxn ang="0">
                <a:pos x="connsiteX1" y="connsiteY1"/>
              </a:cxn>
              <a:cxn ang="0">
                <a:pos x="connsiteX2" y="connsiteY2"/>
              </a:cxn>
              <a:cxn ang="0">
                <a:pos x="connsiteX3" y="connsiteY3"/>
              </a:cxn>
            </a:cxnLst>
            <a:rect l="l" t="t" r="r" b="b"/>
            <a:pathLst>
              <a:path w="3815534" h="3462323">
                <a:moveTo>
                  <a:pt x="3815534" y="0"/>
                </a:moveTo>
                <a:lnTo>
                  <a:pt x="3815534" y="3462323"/>
                </a:lnTo>
                <a:lnTo>
                  <a:pt x="0" y="2473071"/>
                </a:lnTo>
                <a:lnTo>
                  <a:pt x="1" y="0"/>
                </a:lnTo>
                <a:close/>
              </a:path>
            </a:pathLst>
          </a:custGeom>
        </p:spPr>
      </p:pic>
      <p:sp>
        <p:nvSpPr>
          <p:cNvPr id="15" name="Freeform 14"/>
          <p:cNvSpPr/>
          <p:nvPr userDrawn="1"/>
        </p:nvSpPr>
        <p:spPr bwMode="auto">
          <a:xfrm rot="17875525">
            <a:off x="5519284" y="-347037"/>
            <a:ext cx="36576" cy="1244657"/>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noAutofit/>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rcRect b="1344"/>
          <a:stretch>
            <a:fillRect/>
          </a:stretch>
        </p:blipFill>
        <p:spPr>
          <a:xfrm rot="20396706" flipH="1" flipV="1">
            <a:off x="2081368" y="-1125216"/>
            <a:ext cx="5313572" cy="7063492"/>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sp>
        <p:nvSpPr>
          <p:cNvPr id="22" name="Rectangle 21"/>
          <p:cNvSpPr/>
          <p:nvPr userDrawn="1"/>
        </p:nvSpPr>
        <p:spPr bwMode="auto">
          <a:xfrm>
            <a:off x="274638" y="2124081"/>
            <a:ext cx="8229600" cy="365918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23" name="Text Placeholder 4"/>
          <p:cNvSpPr>
            <a:spLocks noGrp="1"/>
          </p:cNvSpPr>
          <p:nvPr userDrawn="1">
            <p:ph type="body" sz="quarter" idx="12" hasCustomPrompt="1"/>
          </p:nvPr>
        </p:nvSpPr>
        <p:spPr bwMode="white">
          <a:xfrm>
            <a:off x="274638" y="3954457"/>
            <a:ext cx="8229600"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24" name="Title 1"/>
          <p:cNvSpPr>
            <a:spLocks noGrp="1"/>
          </p:cNvSpPr>
          <p:nvPr userDrawn="1">
            <p:ph type="title" hasCustomPrompt="1"/>
          </p:nvPr>
        </p:nvSpPr>
        <p:spPr bwMode="white">
          <a:xfrm>
            <a:off x="274638" y="2125677"/>
            <a:ext cx="8229600" cy="1828800"/>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a:t>Presentation title</a:t>
            </a:r>
          </a:p>
        </p:txBody>
      </p:sp>
      <p:pic>
        <p:nvPicPr>
          <p:cNvPr id="25" name="Picture 24"/>
          <p:cNvPicPr>
            <a:picLocks noChangeAspect="1"/>
          </p:cNvPicPr>
          <p:nvPr userDrawn="1"/>
        </p:nvPicPr>
        <p:blipFill>
          <a:blip r:embed="rId4"/>
          <a:stretch>
            <a:fillRect/>
          </a:stretch>
        </p:blipFill>
        <p:spPr>
          <a:xfrm>
            <a:off x="274638" y="294094"/>
            <a:ext cx="1834337" cy="1834337"/>
          </a:xfrm>
          <a:prstGeom prst="rect">
            <a:avLst/>
          </a:prstGeom>
        </p:spPr>
      </p:pic>
      <p:pic>
        <p:nvPicPr>
          <p:cNvPr id="26" name="Picture 2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invGray">
          <a:xfrm>
            <a:off x="10516364" y="469053"/>
            <a:ext cx="1462911" cy="313376"/>
          </a:xfrm>
          <a:prstGeom prst="rect">
            <a:avLst/>
          </a:prstGeom>
        </p:spPr>
      </p:pic>
    </p:spTree>
    <p:extLst>
      <p:ext uri="{BB962C8B-B14F-4D97-AF65-F5344CB8AC3E}">
        <p14:creationId xmlns:p14="http://schemas.microsoft.com/office/powerpoint/2010/main" val="33233684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userDrawn="1">
          <p15:clr>
            <a:srgbClr val="C35EA4"/>
          </p15:clr>
        </p15:guide>
        <p15:guide id="2" orient="horz" pos="4104" userDrawn="1">
          <p15:clr>
            <a:srgbClr val="C35EA4"/>
          </p15:clr>
        </p15:guide>
        <p15:guide id="3" pos="288" userDrawn="1">
          <p15:clr>
            <a:srgbClr val="C35EA4"/>
          </p15:clr>
        </p15:guide>
        <p15:guide id="4" pos="7546" userDrawn="1">
          <p15:clr>
            <a:srgbClr val="C35EA4"/>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itle Slide 3">
    <p:bg>
      <p:bgPr>
        <a:solidFill>
          <a:schemeClr val="tx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rcRect b="37788"/>
          <a:stretch>
            <a:fillRect/>
          </a:stretch>
        </p:blipFill>
        <p:spPr>
          <a:xfrm rot="9927899" flipH="1" flipV="1">
            <a:off x="6515047" y="4066404"/>
            <a:ext cx="3815534" cy="3462323"/>
          </a:xfrm>
          <a:custGeom>
            <a:avLst/>
            <a:gdLst>
              <a:gd name="connsiteX0" fmla="*/ 3815534 w 3815534"/>
              <a:gd name="connsiteY0" fmla="*/ 0 h 3462323"/>
              <a:gd name="connsiteX1" fmla="*/ 3815534 w 3815534"/>
              <a:gd name="connsiteY1" fmla="*/ 3462323 h 3462323"/>
              <a:gd name="connsiteX2" fmla="*/ 0 w 3815534"/>
              <a:gd name="connsiteY2" fmla="*/ 2473071 h 3462323"/>
              <a:gd name="connsiteX3" fmla="*/ 1 w 3815534"/>
              <a:gd name="connsiteY3" fmla="*/ 0 h 3462323"/>
            </a:gdLst>
            <a:ahLst/>
            <a:cxnLst>
              <a:cxn ang="0">
                <a:pos x="connsiteX0" y="connsiteY0"/>
              </a:cxn>
              <a:cxn ang="0">
                <a:pos x="connsiteX1" y="connsiteY1"/>
              </a:cxn>
              <a:cxn ang="0">
                <a:pos x="connsiteX2" y="connsiteY2"/>
              </a:cxn>
              <a:cxn ang="0">
                <a:pos x="connsiteX3" y="connsiteY3"/>
              </a:cxn>
            </a:cxnLst>
            <a:rect l="l" t="t" r="r" b="b"/>
            <a:pathLst>
              <a:path w="3815534" h="3462323">
                <a:moveTo>
                  <a:pt x="3815534" y="0"/>
                </a:moveTo>
                <a:lnTo>
                  <a:pt x="3815534" y="3462323"/>
                </a:lnTo>
                <a:lnTo>
                  <a:pt x="0" y="2473071"/>
                </a:lnTo>
                <a:lnTo>
                  <a:pt x="1" y="0"/>
                </a:lnTo>
                <a:close/>
              </a:path>
            </a:pathLst>
          </a:custGeom>
        </p:spPr>
      </p:pic>
      <p:sp>
        <p:nvSpPr>
          <p:cNvPr id="19" name="Freeform 18"/>
          <p:cNvSpPr/>
          <p:nvPr userDrawn="1"/>
        </p:nvSpPr>
        <p:spPr bwMode="auto">
          <a:xfrm rot="17875525">
            <a:off x="5519284" y="-347037"/>
            <a:ext cx="36576" cy="1244657"/>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noAutofit/>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pic>
        <p:nvPicPr>
          <p:cNvPr id="20" name="Picture 19"/>
          <p:cNvPicPr>
            <a:picLocks noChangeAspect="1"/>
          </p:cNvPicPr>
          <p:nvPr userDrawn="1"/>
        </p:nvPicPr>
        <p:blipFill>
          <a:blip r:embed="rId3">
            <a:extLst>
              <a:ext uri="{28A0092B-C50C-407E-A947-70E740481C1C}">
                <a14:useLocalDpi xmlns:a14="http://schemas.microsoft.com/office/drawing/2010/main" val="0"/>
              </a:ext>
            </a:extLst>
          </a:blip>
          <a:srcRect b="1344"/>
          <a:stretch>
            <a:fillRect/>
          </a:stretch>
        </p:blipFill>
        <p:spPr>
          <a:xfrm rot="20396706" flipH="1" flipV="1">
            <a:off x="2081368" y="-1125216"/>
            <a:ext cx="5313572" cy="7063492"/>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sp>
        <p:nvSpPr>
          <p:cNvPr id="21" name="Rectangle 20"/>
          <p:cNvSpPr/>
          <p:nvPr userDrawn="1"/>
        </p:nvSpPr>
        <p:spPr bwMode="auto">
          <a:xfrm>
            <a:off x="274638" y="2124081"/>
            <a:ext cx="8229600" cy="365918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22" name="Text Placeholder 4"/>
          <p:cNvSpPr>
            <a:spLocks noGrp="1"/>
          </p:cNvSpPr>
          <p:nvPr>
            <p:ph type="body" sz="quarter" idx="12" hasCustomPrompt="1"/>
          </p:nvPr>
        </p:nvSpPr>
        <p:spPr bwMode="white">
          <a:xfrm>
            <a:off x="274638" y="3954457"/>
            <a:ext cx="8229600"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23" name="Title 1"/>
          <p:cNvSpPr>
            <a:spLocks noGrp="1"/>
          </p:cNvSpPr>
          <p:nvPr>
            <p:ph type="title" hasCustomPrompt="1"/>
          </p:nvPr>
        </p:nvSpPr>
        <p:spPr bwMode="white">
          <a:xfrm>
            <a:off x="274638" y="2125677"/>
            <a:ext cx="8229600" cy="1828800"/>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a:t>Presentation title</a:t>
            </a:r>
          </a:p>
        </p:txBody>
      </p:sp>
      <p:pic>
        <p:nvPicPr>
          <p:cNvPr id="24" name="Picture 23"/>
          <p:cNvPicPr>
            <a:picLocks noChangeAspect="1"/>
          </p:cNvPicPr>
          <p:nvPr userDrawn="1"/>
        </p:nvPicPr>
        <p:blipFill>
          <a:blip r:embed="rId4"/>
          <a:stretch>
            <a:fillRect/>
          </a:stretch>
        </p:blipFill>
        <p:spPr>
          <a:xfrm>
            <a:off x="274638" y="294094"/>
            <a:ext cx="1834337" cy="1834337"/>
          </a:xfrm>
          <a:prstGeom prst="rect">
            <a:avLst/>
          </a:prstGeom>
        </p:spPr>
      </p:pic>
      <p:pic>
        <p:nvPicPr>
          <p:cNvPr id="25" name="Picture 2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invGray">
          <a:xfrm>
            <a:off x="10516364" y="469053"/>
            <a:ext cx="1462911" cy="313376"/>
          </a:xfrm>
          <a:prstGeom prst="rect">
            <a:avLst/>
          </a:prstGeom>
        </p:spPr>
      </p:pic>
    </p:spTree>
    <p:extLst>
      <p:ext uri="{BB962C8B-B14F-4D97-AF65-F5344CB8AC3E}">
        <p14:creationId xmlns:p14="http://schemas.microsoft.com/office/powerpoint/2010/main" val="12673883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36880" r="6878"/>
          <a:stretch/>
        </p:blipFill>
        <p:spPr>
          <a:xfrm rot="16200000" flipH="1" flipV="1">
            <a:off x="2720976" y="-2720976"/>
            <a:ext cx="6994524" cy="12436475"/>
          </a:xfrm>
          <a:prstGeom prst="rect">
            <a:avLst/>
          </a:prstGeom>
        </p:spPr>
      </p:pic>
      <p:sp>
        <p:nvSpPr>
          <p:cNvPr id="14" name="Rectangle 13"/>
          <p:cNvSpPr/>
          <p:nvPr userDrawn="1"/>
        </p:nvSpPr>
        <p:spPr bwMode="auto">
          <a:xfrm>
            <a:off x="274638" y="2125663"/>
            <a:ext cx="9144000" cy="4572000"/>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11" name="Text Placeholder 4"/>
          <p:cNvSpPr>
            <a:spLocks noGrp="1"/>
          </p:cNvSpPr>
          <p:nvPr>
            <p:ph type="body" sz="quarter" idx="12" hasCustomPrompt="1"/>
          </p:nvPr>
        </p:nvSpPr>
        <p:spPr bwMode="white">
          <a:xfrm>
            <a:off x="276540" y="4516437"/>
            <a:ext cx="9142098" cy="2181225"/>
          </a:xfrm>
          <a:noFill/>
        </p:spPr>
        <p:txBody>
          <a:bodyPr lIns="182880" tIns="146304" rIns="182880" bIns="146304">
            <a:noAutofit/>
          </a:bodyPr>
          <a:lstStyle>
            <a:lvl1pPr marL="0" indent="0">
              <a:spcBef>
                <a:spcPts val="0"/>
              </a:spcBef>
              <a:buNone/>
              <a:defRPr sz="3600"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12" name="Title 1"/>
          <p:cNvSpPr>
            <a:spLocks noGrp="1"/>
          </p:cNvSpPr>
          <p:nvPr>
            <p:ph type="title" hasCustomPrompt="1"/>
          </p:nvPr>
        </p:nvSpPr>
        <p:spPr bwMode="white">
          <a:xfrm>
            <a:off x="274703" y="2125663"/>
            <a:ext cx="9143935" cy="2390775"/>
          </a:xfrm>
          <a:noFill/>
        </p:spPr>
        <p:txBody>
          <a:bodyPr lIns="146304" tIns="91440" rIns="146304" bIns="91440" anchor="t" anchorCtr="0"/>
          <a:lstStyle>
            <a:lvl1pPr>
              <a:defRPr sz="6000" spc="-100" baseline="0">
                <a:gradFill>
                  <a:gsLst>
                    <a:gs pos="100000">
                      <a:schemeClr val="tx1"/>
                    </a:gs>
                    <a:gs pos="0">
                      <a:schemeClr val="tx1"/>
                    </a:gs>
                  </a:gsLst>
                  <a:lin ang="5400000" scaled="0"/>
                </a:gradFill>
              </a:defRPr>
            </a:lvl1pPr>
          </a:lstStyle>
          <a:p>
            <a:r>
              <a:rPr lang="en-US" dirty="0"/>
              <a:t>Presentation title</a:t>
            </a:r>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white">
          <a:xfrm>
            <a:off x="10333038" y="479425"/>
            <a:ext cx="1643341" cy="352027"/>
          </a:xfrm>
          <a:prstGeom prst="rect">
            <a:avLst/>
          </a:prstGeom>
        </p:spPr>
      </p:pic>
      <p:pic>
        <p:nvPicPr>
          <p:cNvPr id="8" name="Picture 7"/>
          <p:cNvPicPr>
            <a:picLocks noChangeAspect="1"/>
          </p:cNvPicPr>
          <p:nvPr userDrawn="1"/>
        </p:nvPicPr>
        <p:blipFill>
          <a:blip r:embed="rId4"/>
          <a:stretch>
            <a:fillRect/>
          </a:stretch>
        </p:blipFill>
        <p:spPr>
          <a:xfrm>
            <a:off x="274638" y="294094"/>
            <a:ext cx="1834337" cy="1834337"/>
          </a:xfrm>
          <a:prstGeom prst="rect">
            <a:avLst/>
          </a:prstGeom>
        </p:spPr>
      </p:pic>
    </p:spTree>
    <p:extLst>
      <p:ext uri="{BB962C8B-B14F-4D97-AF65-F5344CB8AC3E}">
        <p14:creationId xmlns:p14="http://schemas.microsoft.com/office/powerpoint/2010/main" val="20349986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rgbClr val="006EB9"/>
        </a:solidFill>
        <a:effectLst/>
      </p:bgPr>
    </p:bg>
    <p:spTree>
      <p:nvGrpSpPr>
        <p:cNvPr id="1" name=""/>
        <p:cNvGrpSpPr/>
        <p:nvPr/>
      </p:nvGrpSpPr>
      <p:grpSpPr>
        <a:xfrm>
          <a:off x="0" y="0"/>
          <a:ext cx="0" cy="0"/>
          <a:chOff x="0" y="0"/>
          <a:chExt cx="0" cy="0"/>
        </a:xfrm>
      </p:grpSpPr>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8900000" flipH="1">
            <a:off x="1520604" y="-2268281"/>
            <a:ext cx="10484469" cy="15841248"/>
          </a:xfrm>
          <a:custGeom>
            <a:avLst/>
            <a:gdLst>
              <a:gd name="connsiteX0" fmla="*/ 10484469 w 10484469"/>
              <a:gd name="connsiteY0" fmla="*/ 13623262 h 15841248"/>
              <a:gd name="connsiteX1" fmla="*/ 8266483 w 10484469"/>
              <a:gd name="connsiteY1" fmla="*/ 15841248 h 15841248"/>
              <a:gd name="connsiteX2" fmla="*/ 10484469 w 10484469"/>
              <a:gd name="connsiteY2" fmla="*/ 15841248 h 15841248"/>
              <a:gd name="connsiteX3" fmla="*/ 5169239 w 10484469"/>
              <a:gd name="connsiteY3" fmla="*/ 0 h 15841248"/>
              <a:gd name="connsiteX4" fmla="*/ 0 w 10484469"/>
              <a:gd name="connsiteY4" fmla="*/ 5169239 h 15841248"/>
              <a:gd name="connsiteX5" fmla="*/ 0 w 10484469"/>
              <a:gd name="connsiteY5" fmla="*/ 15060993 h 15841248"/>
              <a:gd name="connsiteX6" fmla="*/ 10484469 w 10484469"/>
              <a:gd name="connsiteY6" fmla="*/ 4576524 h 15841248"/>
              <a:gd name="connsiteX7" fmla="*/ 10484469 w 10484469"/>
              <a:gd name="connsiteY7" fmla="*/ 3598762 h 15841248"/>
              <a:gd name="connsiteX8" fmla="*/ 6885707 w 10484469"/>
              <a:gd name="connsiteY8" fmla="*/ 0 h 1584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84469" h="15841248">
                <a:moveTo>
                  <a:pt x="10484469" y="13623262"/>
                </a:moveTo>
                <a:lnTo>
                  <a:pt x="8266483" y="15841248"/>
                </a:lnTo>
                <a:lnTo>
                  <a:pt x="10484469" y="15841248"/>
                </a:lnTo>
                <a:close/>
                <a:moveTo>
                  <a:pt x="5169239" y="0"/>
                </a:moveTo>
                <a:lnTo>
                  <a:pt x="0" y="5169239"/>
                </a:lnTo>
                <a:lnTo>
                  <a:pt x="0" y="15060993"/>
                </a:lnTo>
                <a:lnTo>
                  <a:pt x="10484469" y="4576524"/>
                </a:lnTo>
                <a:lnTo>
                  <a:pt x="10484469" y="3598762"/>
                </a:lnTo>
                <a:lnTo>
                  <a:pt x="6885707" y="0"/>
                </a:lnTo>
                <a:close/>
              </a:path>
            </a:pathLst>
          </a:custGeom>
        </p:spPr>
      </p:pic>
      <p:pic>
        <p:nvPicPr>
          <p:cNvPr id="24" name="Picture 23"/>
          <p:cNvPicPr>
            <a:picLocks noChangeAspect="1"/>
          </p:cNvPicPr>
          <p:nvPr userDrawn="1"/>
        </p:nvPicPr>
        <p:blipFill rotWithShape="1">
          <a:blip r:embed="rId3">
            <a:extLst>
              <a:ext uri="{28A0092B-C50C-407E-A947-70E740481C1C}">
                <a14:useLocalDpi xmlns:a14="http://schemas.microsoft.com/office/drawing/2010/main" val="0"/>
              </a:ext>
            </a:extLst>
          </a:blip>
          <a:srcRect l="46433" t="50908"/>
          <a:stretch/>
        </p:blipFill>
        <p:spPr>
          <a:xfrm rot="7200000" flipH="1">
            <a:off x="9090350" y="4894829"/>
            <a:ext cx="2694727" cy="3731379"/>
          </a:xfrm>
          <a:custGeom>
            <a:avLst/>
            <a:gdLst>
              <a:gd name="connsiteX0" fmla="*/ 2694727 w 2694727"/>
              <a:gd name="connsiteY0" fmla="*/ 3731379 h 3731379"/>
              <a:gd name="connsiteX1" fmla="*/ 2694727 w 2694727"/>
              <a:gd name="connsiteY1" fmla="*/ 0 h 3731379"/>
              <a:gd name="connsiteX2" fmla="*/ 2154313 w 2694727"/>
              <a:gd name="connsiteY2" fmla="*/ 0 h 3731379"/>
              <a:gd name="connsiteX3" fmla="*/ 0 w 2694727"/>
              <a:gd name="connsiteY3" fmla="*/ 3731379 h 3731379"/>
            </a:gdLst>
            <a:ahLst/>
            <a:cxnLst>
              <a:cxn ang="0">
                <a:pos x="connsiteX0" y="connsiteY0"/>
              </a:cxn>
              <a:cxn ang="0">
                <a:pos x="connsiteX1" y="connsiteY1"/>
              </a:cxn>
              <a:cxn ang="0">
                <a:pos x="connsiteX2" y="connsiteY2"/>
              </a:cxn>
              <a:cxn ang="0">
                <a:pos x="connsiteX3" y="connsiteY3"/>
              </a:cxn>
            </a:cxnLst>
            <a:rect l="l" t="t" r="r" b="b"/>
            <a:pathLst>
              <a:path w="2694727" h="3731379">
                <a:moveTo>
                  <a:pt x="2694727" y="3731379"/>
                </a:moveTo>
                <a:lnTo>
                  <a:pt x="2694727" y="0"/>
                </a:lnTo>
                <a:lnTo>
                  <a:pt x="2154313" y="0"/>
                </a:lnTo>
                <a:lnTo>
                  <a:pt x="0" y="3731379"/>
                </a:lnTo>
                <a:close/>
              </a:path>
            </a:pathLst>
          </a:custGeom>
        </p:spPr>
      </p:pic>
      <p:sp>
        <p:nvSpPr>
          <p:cNvPr id="25" name="Rectangle 24"/>
          <p:cNvSpPr/>
          <p:nvPr userDrawn="1"/>
        </p:nvSpPr>
        <p:spPr bwMode="auto">
          <a:xfrm>
            <a:off x="274638" y="2125663"/>
            <a:ext cx="10058400" cy="3657600"/>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26" name="Text Placeholder 4"/>
          <p:cNvSpPr>
            <a:spLocks noGrp="1"/>
          </p:cNvSpPr>
          <p:nvPr>
            <p:ph type="body" sz="quarter" idx="12" hasCustomPrompt="1"/>
          </p:nvPr>
        </p:nvSpPr>
        <p:spPr bwMode="white">
          <a:xfrm>
            <a:off x="276540" y="4269562"/>
            <a:ext cx="10056498" cy="1513702"/>
          </a:xfrm>
          <a:noFill/>
        </p:spPr>
        <p:txBody>
          <a:bodyPr lIns="182880" tIns="146304" rIns="182880" bIns="146304">
            <a:noAutofit/>
          </a:bodyPr>
          <a:lstStyle>
            <a:lvl1pPr marL="0" indent="0">
              <a:spcBef>
                <a:spcPts val="0"/>
              </a:spcBef>
              <a:buNone/>
              <a:defRPr sz="3600"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27" name="Title 1"/>
          <p:cNvSpPr>
            <a:spLocks noGrp="1"/>
          </p:cNvSpPr>
          <p:nvPr>
            <p:ph type="title" hasCustomPrompt="1"/>
          </p:nvPr>
        </p:nvSpPr>
        <p:spPr bwMode="white">
          <a:xfrm>
            <a:off x="274703" y="2140318"/>
            <a:ext cx="10058335" cy="2117357"/>
          </a:xfrm>
          <a:noFill/>
        </p:spPr>
        <p:txBody>
          <a:bodyPr lIns="146304" tIns="91440" rIns="146304" bIns="91440" anchor="t" anchorCtr="0"/>
          <a:lstStyle>
            <a:lvl1pPr>
              <a:defRPr sz="6000" spc="-100" baseline="0">
                <a:gradFill>
                  <a:gsLst>
                    <a:gs pos="100000">
                      <a:schemeClr val="tx1"/>
                    </a:gs>
                    <a:gs pos="0">
                      <a:schemeClr val="tx1"/>
                    </a:gs>
                  </a:gsLst>
                  <a:lin ang="5400000" scaled="0"/>
                </a:gradFill>
              </a:defRPr>
            </a:lvl1pPr>
          </a:lstStyle>
          <a:p>
            <a:r>
              <a:rPr lang="en-US" dirty="0"/>
              <a:t>Presentation title</a:t>
            </a:r>
          </a:p>
        </p:txBody>
      </p:sp>
      <p:pic>
        <p:nvPicPr>
          <p:cNvPr id="28" name="Picture 2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invGray">
          <a:xfrm>
            <a:off x="10333038" y="479425"/>
            <a:ext cx="1643341" cy="352027"/>
          </a:xfrm>
          <a:prstGeom prst="rect">
            <a:avLst/>
          </a:prstGeom>
        </p:spPr>
      </p:pic>
      <p:pic>
        <p:nvPicPr>
          <p:cNvPr id="29" name="Picture 28"/>
          <p:cNvPicPr>
            <a:picLocks noChangeAspect="1"/>
          </p:cNvPicPr>
          <p:nvPr userDrawn="1"/>
        </p:nvPicPr>
        <p:blipFill>
          <a:blip r:embed="rId5"/>
          <a:stretch>
            <a:fillRect/>
          </a:stretch>
        </p:blipFill>
        <p:spPr>
          <a:xfrm>
            <a:off x="274638" y="294094"/>
            <a:ext cx="1834337" cy="1834337"/>
          </a:xfrm>
          <a:prstGeom prst="rect">
            <a:avLst/>
          </a:prstGeom>
        </p:spPr>
      </p:pic>
    </p:spTree>
    <p:extLst>
      <p:ext uri="{BB962C8B-B14F-4D97-AF65-F5344CB8AC3E}">
        <p14:creationId xmlns:p14="http://schemas.microsoft.com/office/powerpoint/2010/main" val="14048005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emo slide">
    <p:bg>
      <p:bgPr>
        <a:solidFill>
          <a:schemeClr val="tx1"/>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600000" flipH="1" flipV="1">
            <a:off x="4777352" y="2327495"/>
            <a:ext cx="7502204" cy="11335270"/>
          </a:xfrm>
          <a:custGeom>
            <a:avLst/>
            <a:gdLst>
              <a:gd name="connsiteX0" fmla="*/ 6557308 w 7502204"/>
              <a:gd name="connsiteY0" fmla="*/ 11335270 h 11335270"/>
              <a:gd name="connsiteX1" fmla="*/ 7502204 w 7502204"/>
              <a:gd name="connsiteY1" fmla="*/ 10789734 h 11335270"/>
              <a:gd name="connsiteX2" fmla="*/ 7502204 w 7502204"/>
              <a:gd name="connsiteY2" fmla="*/ 11335270 h 11335270"/>
              <a:gd name="connsiteX3" fmla="*/ 0 w 7502204"/>
              <a:gd name="connsiteY3" fmla="*/ 0 h 11335270"/>
              <a:gd name="connsiteX4" fmla="*/ 4991486 w 7502204"/>
              <a:gd name="connsiteY4" fmla="*/ 0 h 11335270"/>
              <a:gd name="connsiteX5" fmla="*/ 6635245 w 7502204"/>
              <a:gd name="connsiteY5" fmla="*/ 2847074 h 11335270"/>
              <a:gd name="connsiteX6" fmla="*/ 0 w 7502204"/>
              <a:gd name="connsiteY6" fmla="*/ 6677935 h 11335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2204" h="11335270">
                <a:moveTo>
                  <a:pt x="6557308" y="11335270"/>
                </a:moveTo>
                <a:lnTo>
                  <a:pt x="7502204" y="10789734"/>
                </a:lnTo>
                <a:lnTo>
                  <a:pt x="7502204" y="11335270"/>
                </a:lnTo>
                <a:close/>
                <a:moveTo>
                  <a:pt x="0" y="0"/>
                </a:moveTo>
                <a:lnTo>
                  <a:pt x="4991486" y="0"/>
                </a:lnTo>
                <a:lnTo>
                  <a:pt x="6635245" y="2847074"/>
                </a:lnTo>
                <a:lnTo>
                  <a:pt x="0" y="6677935"/>
                </a:lnTo>
                <a:close/>
              </a:path>
            </a:pathLst>
          </a:custGeom>
        </p:spPr>
      </p:pic>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rcRect b="24685"/>
          <a:stretch>
            <a:fillRect/>
          </a:stretch>
        </p:blipFill>
        <p:spPr>
          <a:xfrm rot="19800000" flipH="1" flipV="1">
            <a:off x="548613" y="-1373184"/>
            <a:ext cx="5264984" cy="5991282"/>
          </a:xfrm>
          <a:custGeom>
            <a:avLst/>
            <a:gdLst>
              <a:gd name="connsiteX0" fmla="*/ 4576182 w 5264984"/>
              <a:gd name="connsiteY0" fmla="*/ 5991282 h 5991282"/>
              <a:gd name="connsiteX1" fmla="*/ 0 w 5264984"/>
              <a:gd name="connsiteY1" fmla="*/ 3349222 h 5991282"/>
              <a:gd name="connsiteX2" fmla="*/ 0 w 5264984"/>
              <a:gd name="connsiteY2" fmla="*/ 0 h 5991282"/>
              <a:gd name="connsiteX3" fmla="*/ 5264984 w 5264984"/>
              <a:gd name="connsiteY3" fmla="*/ 0 h 5991282"/>
              <a:gd name="connsiteX4" fmla="*/ 5264984 w 5264984"/>
              <a:gd name="connsiteY4" fmla="*/ 4798241 h 5991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4984" h="5991282">
                <a:moveTo>
                  <a:pt x="4576182" y="5991282"/>
                </a:moveTo>
                <a:lnTo>
                  <a:pt x="0" y="3349222"/>
                </a:lnTo>
                <a:lnTo>
                  <a:pt x="0" y="0"/>
                </a:lnTo>
                <a:lnTo>
                  <a:pt x="5264984" y="0"/>
                </a:lnTo>
                <a:lnTo>
                  <a:pt x="5264984" y="4798241"/>
                </a:lnTo>
                <a:close/>
              </a:path>
            </a:pathLst>
          </a:custGeom>
        </p:spPr>
      </p:pic>
      <p:sp>
        <p:nvSpPr>
          <p:cNvPr id="13" name="Rectangle 12"/>
          <p:cNvSpPr/>
          <p:nvPr userDrawn="1"/>
        </p:nvSpPr>
        <p:spPr bwMode="auto">
          <a:xfrm>
            <a:off x="274638" y="1211263"/>
            <a:ext cx="7315200" cy="3657600"/>
          </a:xfrm>
          <a:prstGeom prst="rect">
            <a:avLst/>
          </a:prstGeom>
          <a:solidFill>
            <a:srgbClr val="006EB9"/>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sp>
        <p:nvSpPr>
          <p:cNvPr id="14" name="Title 1"/>
          <p:cNvSpPr>
            <a:spLocks noGrp="1"/>
          </p:cNvSpPr>
          <p:nvPr>
            <p:ph type="title" hasCustomPrompt="1"/>
          </p:nvPr>
        </p:nvSpPr>
        <p:spPr>
          <a:xfrm>
            <a:off x="274638" y="1211287"/>
            <a:ext cx="7315200" cy="2309599"/>
          </a:xfrm>
          <a:noFill/>
        </p:spPr>
        <p:txBody>
          <a:bodyPr tIns="91440" bIns="91440" anchor="t" anchorCtr="0"/>
          <a:lstStyle>
            <a:lvl1pPr>
              <a:defRPr sz="5399" spc="-75" baseline="0">
                <a:gradFill>
                  <a:gsLst>
                    <a:gs pos="100000">
                      <a:schemeClr val="tx1"/>
                    </a:gs>
                    <a:gs pos="0">
                      <a:schemeClr val="tx1"/>
                    </a:gs>
                  </a:gsLst>
                  <a:lin ang="5400000" scaled="0"/>
                </a:gradFill>
              </a:defRPr>
            </a:lvl1pPr>
          </a:lstStyle>
          <a:p>
            <a:r>
              <a:rPr lang="en-US" dirty="0"/>
              <a:t>Demo title</a:t>
            </a:r>
          </a:p>
        </p:txBody>
      </p:sp>
      <p:sp>
        <p:nvSpPr>
          <p:cNvPr id="15" name="Text Placeholder 4"/>
          <p:cNvSpPr>
            <a:spLocks noGrp="1"/>
          </p:cNvSpPr>
          <p:nvPr>
            <p:ph type="body" sz="quarter" idx="12" hasCustomPrompt="1"/>
          </p:nvPr>
        </p:nvSpPr>
        <p:spPr>
          <a:xfrm>
            <a:off x="274637" y="3520886"/>
            <a:ext cx="7315201" cy="1347977"/>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a:t>Speaker Name</a:t>
            </a:r>
          </a:p>
        </p:txBody>
      </p:sp>
    </p:spTree>
    <p:extLst>
      <p:ext uri="{BB962C8B-B14F-4D97-AF65-F5344CB8AC3E}">
        <p14:creationId xmlns:p14="http://schemas.microsoft.com/office/powerpoint/2010/main" val="11948428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rgbClr val="006EB9"/>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t="11922" r="9441" b="11244"/>
          <a:stretch>
            <a:fillRect/>
          </a:stretch>
        </p:blipFill>
        <p:spPr>
          <a:xfrm rot="10800000" flipH="1" flipV="1">
            <a:off x="6980238" y="-1"/>
            <a:ext cx="5456236" cy="6994526"/>
          </a:xfrm>
          <a:custGeom>
            <a:avLst/>
            <a:gdLst>
              <a:gd name="connsiteX0" fmla="*/ 0 w 5456236"/>
              <a:gd name="connsiteY0" fmla="*/ 0 h 6994526"/>
              <a:gd name="connsiteX1" fmla="*/ 5456236 w 5456236"/>
              <a:gd name="connsiteY1" fmla="*/ 0 h 6994526"/>
              <a:gd name="connsiteX2" fmla="*/ 5456236 w 5456236"/>
              <a:gd name="connsiteY2" fmla="*/ 6994526 h 6994526"/>
              <a:gd name="connsiteX3" fmla="*/ 0 w 5456236"/>
              <a:gd name="connsiteY3" fmla="*/ 6994526 h 6994526"/>
            </a:gdLst>
            <a:ahLst/>
            <a:cxnLst>
              <a:cxn ang="0">
                <a:pos x="connsiteX0" y="connsiteY0"/>
              </a:cxn>
              <a:cxn ang="0">
                <a:pos x="connsiteX1" y="connsiteY1"/>
              </a:cxn>
              <a:cxn ang="0">
                <a:pos x="connsiteX2" y="connsiteY2"/>
              </a:cxn>
              <a:cxn ang="0">
                <a:pos x="connsiteX3" y="connsiteY3"/>
              </a:cxn>
            </a:cxnLst>
            <a:rect l="l" t="t" r="r" b="b"/>
            <a:pathLst>
              <a:path w="5456236" h="6994526">
                <a:moveTo>
                  <a:pt x="0" y="0"/>
                </a:moveTo>
                <a:lnTo>
                  <a:pt x="5456236" y="0"/>
                </a:lnTo>
                <a:lnTo>
                  <a:pt x="5456236" y="6994526"/>
                </a:lnTo>
                <a:lnTo>
                  <a:pt x="0" y="6994526"/>
                </a:lnTo>
                <a:close/>
              </a:path>
            </a:pathLst>
          </a:custGeom>
        </p:spPr>
      </p:pic>
      <p:sp>
        <p:nvSpPr>
          <p:cNvPr id="6" name="Rectangle 5"/>
          <p:cNvSpPr/>
          <p:nvPr userDrawn="1"/>
        </p:nvSpPr>
        <p:spPr bwMode="auto">
          <a:xfrm>
            <a:off x="274638" y="1209973"/>
            <a:ext cx="7315200" cy="2751698"/>
          </a:xfrm>
          <a:prstGeom prst="rect">
            <a:avLst/>
          </a:prstGeom>
          <a:solidFill>
            <a:schemeClr val="tx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7" name="Title 1"/>
          <p:cNvSpPr>
            <a:spLocks noGrp="1"/>
          </p:cNvSpPr>
          <p:nvPr>
            <p:ph type="title" hasCustomPrompt="1"/>
          </p:nvPr>
        </p:nvSpPr>
        <p:spPr>
          <a:xfrm>
            <a:off x="274639" y="1209973"/>
            <a:ext cx="7315199" cy="2751698"/>
          </a:xfrm>
          <a:noFill/>
        </p:spPr>
        <p:txBody>
          <a:bodyPr tIns="91440" bIns="91440" anchor="t" anchorCtr="0"/>
          <a:lstStyle>
            <a:lvl1pPr>
              <a:defRPr sz="7200" spc="-100" baseline="0">
                <a:gradFill>
                  <a:gsLst>
                    <a:gs pos="100000">
                      <a:schemeClr val="bg1">
                        <a:lumMod val="50000"/>
                      </a:schemeClr>
                    </a:gs>
                    <a:gs pos="0">
                      <a:schemeClr val="bg1">
                        <a:lumMod val="50000"/>
                      </a:schemeClr>
                    </a:gs>
                  </a:gsLst>
                  <a:lin ang="5400000" scaled="0"/>
                </a:gradFill>
              </a:defRPr>
            </a:lvl1pPr>
          </a:lstStyle>
          <a:p>
            <a:r>
              <a:rPr lang="en-US" dirty="0"/>
              <a:t>Video title</a:t>
            </a:r>
          </a:p>
        </p:txBody>
      </p:sp>
    </p:spTree>
    <p:extLst>
      <p:ext uri="{BB962C8B-B14F-4D97-AF65-F5344CB8AC3E}">
        <p14:creationId xmlns:p14="http://schemas.microsoft.com/office/powerpoint/2010/main" val="28250041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defRPr sz="8800" spc="-100" baseline="0">
                <a:gradFill>
                  <a:gsLst>
                    <a:gs pos="100000">
                      <a:schemeClr val="bg2">
                        <a:lumMod val="50000"/>
                      </a:schemeClr>
                    </a:gs>
                    <a:gs pos="0">
                      <a:schemeClr val="bg2">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416964299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defRPr sz="8800" spc="-100" baseline="0">
                <a:gradFill>
                  <a:gsLst>
                    <a:gs pos="100000">
                      <a:schemeClr val="bg2">
                        <a:lumMod val="50000"/>
                      </a:schemeClr>
                    </a:gs>
                    <a:gs pos="0">
                      <a:schemeClr val="bg2">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81991397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defRPr sz="8800" spc="-100" baseline="0">
                <a:gradFill>
                  <a:gsLst>
                    <a:gs pos="100000">
                      <a:schemeClr val="bg2">
                        <a:lumMod val="50000"/>
                      </a:schemeClr>
                    </a:gs>
                    <a:gs pos="0">
                      <a:schemeClr val="bg2">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266849291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Text Placeholder 5"/>
          <p:cNvSpPr>
            <a:spLocks noGrp="1"/>
          </p:cNvSpPr>
          <p:nvPr>
            <p:ph type="body" sz="quarter" idx="10"/>
          </p:nvPr>
        </p:nvSpPr>
        <p:spPr>
          <a:xfrm>
            <a:off x="274638" y="1212850"/>
            <a:ext cx="11887200" cy="2092881"/>
          </a:xfrm>
        </p:spPr>
        <p:txBody>
          <a:bodyPr/>
          <a:lstStyle>
            <a:lvl1pPr marL="0" indent="0">
              <a:buNone/>
              <a:defRPr>
                <a:gradFill>
                  <a:gsLst>
                    <a:gs pos="1250">
                      <a:schemeClr val="tx2"/>
                    </a:gs>
                    <a:gs pos="99000">
                      <a:schemeClr val="tx2"/>
                    </a:gs>
                  </a:gsLst>
                  <a:lin ang="5400000" scaled="0"/>
                </a:gradFill>
              </a:defRPr>
            </a:lvl1pPr>
            <a:lvl2pPr marL="0" indent="0">
              <a:buFontTx/>
              <a:buNone/>
              <a:defRPr sz="2000"/>
            </a:lvl2pPr>
            <a:lvl3pPr marL="228600" indent="0">
              <a:buNone/>
              <a:defRPr sz="2000"/>
            </a:lvl3pPr>
            <a:lvl4pPr marL="457200" indent="0">
              <a:buNone/>
              <a:defRPr sz="1800"/>
            </a:lvl4pPr>
            <a:lvl5pPr marL="685800" indent="0">
              <a:buNone/>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6"/>
          <p:cNvSpPr txBox="1"/>
          <p:nvPr userDrawn="1"/>
        </p:nvSpPr>
        <p:spPr>
          <a:xfrm>
            <a:off x="5303837" y="6532860"/>
            <a:ext cx="1828800" cy="461665"/>
          </a:xfrm>
          <a:prstGeom prst="rect">
            <a:avLst/>
          </a:prstGeom>
          <a:noFill/>
        </p:spPr>
        <p:txBody>
          <a:bodyPr wrap="square" lIns="182880" tIns="146304" rIns="182880" bIns="146304"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1100" dirty="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587366393"/>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Text Placeholder 5"/>
          <p:cNvSpPr>
            <a:spLocks noGrp="1"/>
          </p:cNvSpPr>
          <p:nvPr>
            <p:ph type="body" sz="quarter" idx="10"/>
          </p:nvPr>
        </p:nvSpPr>
        <p:spPr>
          <a:xfrm>
            <a:off x="274638" y="1212850"/>
            <a:ext cx="11887200" cy="2092881"/>
          </a:xfrm>
        </p:spPr>
        <p:txBody>
          <a:bodyPr/>
          <a:lstStyle>
            <a:lvl1pPr marL="0" indent="0">
              <a:buNone/>
              <a:defRPr>
                <a:gradFill>
                  <a:gsLst>
                    <a:gs pos="1250">
                      <a:schemeClr val="tx1"/>
                    </a:gs>
                    <a:gs pos="99000">
                      <a:schemeClr val="tx1"/>
                    </a:gs>
                  </a:gsLst>
                  <a:lin ang="5400000" scaled="0"/>
                </a:gradFill>
              </a:defRPr>
            </a:lvl1pPr>
            <a:lvl2pPr marL="0" indent="0">
              <a:buFontTx/>
              <a:buNone/>
              <a:defRPr sz="2000"/>
            </a:lvl2pPr>
            <a:lvl3pPr marL="228600" indent="0">
              <a:buNone/>
              <a:defRPr sz="2000"/>
            </a:lvl3pPr>
            <a:lvl4pPr marL="457200" indent="0">
              <a:buNone/>
              <a:defRPr sz="1800"/>
            </a:lvl4pPr>
            <a:lvl5pPr marL="685800" indent="0">
              <a:buNone/>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6"/>
          <p:cNvSpPr txBox="1"/>
          <p:nvPr userDrawn="1"/>
        </p:nvSpPr>
        <p:spPr>
          <a:xfrm>
            <a:off x="5303837" y="6532860"/>
            <a:ext cx="1828800" cy="461665"/>
          </a:xfrm>
          <a:prstGeom prst="rect">
            <a:avLst/>
          </a:prstGeom>
          <a:noFill/>
        </p:spPr>
        <p:txBody>
          <a:bodyPr wrap="square" lIns="182880" tIns="146304" rIns="182880" bIns="146304"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1100" dirty="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2698512795"/>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3">
    <p:bg>
      <p:bgPr>
        <a:solidFill>
          <a:schemeClr val="tx1"/>
        </a:solidFill>
        <a:effectLst/>
      </p:bgPr>
    </p:bg>
    <p:spTree>
      <p:nvGrpSpPr>
        <p:cNvPr id="1" name=""/>
        <p:cNvGrpSpPr/>
        <p:nvPr/>
      </p:nvGrpSpPr>
      <p:grpSpPr>
        <a:xfrm>
          <a:off x="0" y="0"/>
          <a:ext cx="0" cy="0"/>
          <a:chOff x="0" y="0"/>
          <a:chExt cx="0" cy="0"/>
        </a:xfrm>
      </p:grpSpPr>
      <p:sp>
        <p:nvSpPr>
          <p:cNvPr id="10" name="Freeform 9"/>
          <p:cNvSpPr/>
          <p:nvPr userDrawn="1"/>
        </p:nvSpPr>
        <p:spPr bwMode="auto">
          <a:xfrm rot="17875525">
            <a:off x="5519284" y="-347037"/>
            <a:ext cx="36576" cy="1244657"/>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noAutofit/>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rcRect b="1344"/>
          <a:stretch>
            <a:fillRect/>
          </a:stretch>
        </p:blipFill>
        <p:spPr>
          <a:xfrm rot="20396706" flipH="1" flipV="1">
            <a:off x="2081368" y="-1125216"/>
            <a:ext cx="5313572" cy="7063492"/>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3585093" flipH="1">
            <a:off x="6180128" y="3160906"/>
            <a:ext cx="4850350" cy="7328513"/>
          </a:xfrm>
          <a:custGeom>
            <a:avLst/>
            <a:gdLst>
              <a:gd name="connsiteX0" fmla="*/ 775042 w 4850350"/>
              <a:gd name="connsiteY0" fmla="*/ 7328513 h 7328513"/>
              <a:gd name="connsiteX1" fmla="*/ 0 w 4850350"/>
              <a:gd name="connsiteY1" fmla="*/ 5999444 h 7328513"/>
              <a:gd name="connsiteX2" fmla="*/ 0 w 4850350"/>
              <a:gd name="connsiteY2" fmla="*/ 7328513 h 7328513"/>
              <a:gd name="connsiteX3" fmla="*/ 4850350 w 4850350"/>
              <a:gd name="connsiteY3" fmla="*/ 0 h 7328513"/>
              <a:gd name="connsiteX4" fmla="*/ 92321 w 4850350"/>
              <a:gd name="connsiteY4" fmla="*/ 0 h 7328513"/>
              <a:gd name="connsiteX5" fmla="*/ 4365918 w 4850350"/>
              <a:gd name="connsiteY5" fmla="*/ 7328513 h 7328513"/>
              <a:gd name="connsiteX6" fmla="*/ 4850350 w 4850350"/>
              <a:gd name="connsiteY6" fmla="*/ 7328513 h 732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50350" h="7328513">
                <a:moveTo>
                  <a:pt x="775042" y="7328513"/>
                </a:moveTo>
                <a:lnTo>
                  <a:pt x="0" y="5999444"/>
                </a:lnTo>
                <a:lnTo>
                  <a:pt x="0" y="7328513"/>
                </a:lnTo>
                <a:close/>
                <a:moveTo>
                  <a:pt x="4850350" y="0"/>
                </a:moveTo>
                <a:lnTo>
                  <a:pt x="92321" y="0"/>
                </a:lnTo>
                <a:lnTo>
                  <a:pt x="4365918" y="7328513"/>
                </a:lnTo>
                <a:lnTo>
                  <a:pt x="4850350" y="7328513"/>
                </a:lnTo>
                <a:close/>
              </a:path>
            </a:pathLst>
          </a:custGeom>
        </p:spPr>
      </p:pic>
      <p:sp>
        <p:nvSpPr>
          <p:cNvPr id="14" name="Rectangle 13"/>
          <p:cNvSpPr/>
          <p:nvPr userDrawn="1"/>
        </p:nvSpPr>
        <p:spPr bwMode="auto">
          <a:xfrm>
            <a:off x="274638" y="2124081"/>
            <a:ext cx="7315200" cy="365918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16" name="Text Placeholder 4"/>
          <p:cNvSpPr>
            <a:spLocks noGrp="1"/>
          </p:cNvSpPr>
          <p:nvPr>
            <p:ph type="body" sz="quarter" idx="12" hasCustomPrompt="1"/>
          </p:nvPr>
        </p:nvSpPr>
        <p:spPr bwMode="white">
          <a:xfrm>
            <a:off x="274638" y="3954457"/>
            <a:ext cx="7315200"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18" name="Title 1"/>
          <p:cNvSpPr>
            <a:spLocks noGrp="1"/>
          </p:cNvSpPr>
          <p:nvPr>
            <p:ph type="title" hasCustomPrompt="1"/>
          </p:nvPr>
        </p:nvSpPr>
        <p:spPr bwMode="white">
          <a:xfrm>
            <a:off x="274638" y="2125677"/>
            <a:ext cx="7315200" cy="1828800"/>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a:t>Presentation title</a:t>
            </a:r>
          </a:p>
        </p:txBody>
      </p:sp>
      <p:pic>
        <p:nvPicPr>
          <p:cNvPr id="19" name="Picture 18"/>
          <p:cNvPicPr>
            <a:picLocks noChangeAspect="1"/>
          </p:cNvPicPr>
          <p:nvPr userDrawn="1"/>
        </p:nvPicPr>
        <p:blipFill>
          <a:blip r:embed="rId4"/>
          <a:stretch>
            <a:fillRect/>
          </a:stretch>
        </p:blipFill>
        <p:spPr>
          <a:xfrm>
            <a:off x="274638" y="294094"/>
            <a:ext cx="1834337" cy="1834337"/>
          </a:xfrm>
          <a:prstGeom prst="rect">
            <a:avLst/>
          </a:prstGeom>
        </p:spPr>
      </p:pic>
      <p:pic>
        <p:nvPicPr>
          <p:cNvPr id="20" name="Picture 1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invGray">
          <a:xfrm>
            <a:off x="10516364" y="469053"/>
            <a:ext cx="1462911" cy="313376"/>
          </a:xfrm>
          <a:prstGeom prst="rect">
            <a:avLst/>
          </a:prstGeom>
        </p:spPr>
      </p:pic>
    </p:spTree>
    <p:extLst>
      <p:ext uri="{BB962C8B-B14F-4D97-AF65-F5344CB8AC3E}">
        <p14:creationId xmlns:p14="http://schemas.microsoft.com/office/powerpoint/2010/main" val="29934169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274638" y="1214438"/>
            <a:ext cx="11887200" cy="54832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6"/>
          <p:cNvSpPr txBox="1"/>
          <p:nvPr userDrawn="1"/>
        </p:nvSpPr>
        <p:spPr>
          <a:xfrm>
            <a:off x="5303837" y="6532860"/>
            <a:ext cx="1828800" cy="461665"/>
          </a:xfrm>
          <a:prstGeom prst="rect">
            <a:avLst/>
          </a:prstGeom>
          <a:noFill/>
        </p:spPr>
        <p:txBody>
          <a:bodyPr wrap="square" lIns="182880" tIns="146304" rIns="182880" bIns="146304"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1100" dirty="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402329015"/>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2850"/>
            <a:ext cx="11887200" cy="2025170"/>
          </a:xfrm>
        </p:spPr>
        <p:txBody>
          <a:bodyPr>
            <a:spAutoFit/>
          </a:bodyPr>
          <a:lstStyle>
            <a:lvl1pPr>
              <a:defRPr>
                <a:gradFill>
                  <a:gsLst>
                    <a:gs pos="1250">
                      <a:schemeClr val="tx2"/>
                    </a:gs>
                    <a:gs pos="99000">
                      <a:schemeClr val="tx2"/>
                    </a:gs>
                  </a:gsLst>
                  <a:lin ang="5400000" scaled="0"/>
                </a:gra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p:nvPr>
        </p:nvSpPr>
        <p:spPr/>
        <p:txBody>
          <a:bodyPr/>
          <a:lstStyle/>
          <a:p>
            <a:r>
              <a:rPr lang="en-US"/>
              <a:t>Click to edit Master title style</a:t>
            </a:r>
          </a:p>
        </p:txBody>
      </p:sp>
      <p:sp>
        <p:nvSpPr>
          <p:cNvPr id="5" name="TextBox 6"/>
          <p:cNvSpPr txBox="1"/>
          <p:nvPr userDrawn="1"/>
        </p:nvSpPr>
        <p:spPr>
          <a:xfrm>
            <a:off x="5303837" y="6532860"/>
            <a:ext cx="1828800" cy="461665"/>
          </a:xfrm>
          <a:prstGeom prst="rect">
            <a:avLst/>
          </a:prstGeom>
          <a:noFill/>
        </p:spPr>
        <p:txBody>
          <a:bodyPr wrap="square" lIns="182880" tIns="146304" rIns="182880" bIns="146304"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1100" dirty="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3532121932"/>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2536079"/>
          </a:xfrm>
        </p:spPr>
        <p:txBody>
          <a:bodyPr wrap="square">
            <a:spAutoFit/>
          </a:bodyPr>
          <a:lstStyle>
            <a:lvl1pPr marL="0" indent="0">
              <a:spcBef>
                <a:spcPts val="1224"/>
              </a:spcBef>
              <a:buClr>
                <a:schemeClr val="tx1"/>
              </a:buClr>
              <a:buFont typeface="Wingdings" pitchFamily="2" charset="2"/>
              <a:buNone/>
              <a:defRPr sz="3600">
                <a:gradFill>
                  <a:gsLst>
                    <a:gs pos="1250">
                      <a:schemeClr val="tx2"/>
                    </a:gs>
                    <a:gs pos="99000">
                      <a:schemeClr val="tx2"/>
                    </a:gs>
                  </a:gsLst>
                  <a:lin ang="5400000" scaled="0"/>
                </a:gradFill>
              </a:defRPr>
            </a:lvl1pPr>
            <a:lvl2pPr marL="0" indent="0">
              <a:buNone/>
              <a:defRPr sz="2000"/>
            </a:lvl2pPr>
            <a:lvl3pPr marL="231775" indent="0">
              <a:buNone/>
              <a:tabLst/>
              <a:defRPr sz="2000"/>
            </a:lvl3pPr>
            <a:lvl4pPr marL="460375" indent="0">
              <a:buNone/>
              <a:defRPr sz="1800"/>
            </a:lvl4pPr>
            <a:lvl5pPr marL="685800" indent="0">
              <a:buNone/>
              <a:tabLst/>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1"/>
          </p:nvPr>
        </p:nvSpPr>
        <p:spPr>
          <a:xfrm>
            <a:off x="6675439" y="1212849"/>
            <a:ext cx="5486399" cy="2536079"/>
          </a:xfrm>
        </p:spPr>
        <p:txBody>
          <a:bodyPr wrap="square">
            <a:spAutoFit/>
          </a:bodyPr>
          <a:lstStyle>
            <a:lvl1pPr marL="0" indent="0">
              <a:spcBef>
                <a:spcPts val="1224"/>
              </a:spcBef>
              <a:buClr>
                <a:schemeClr val="tx1"/>
              </a:buClr>
              <a:buFont typeface="Wingdings" pitchFamily="2" charset="2"/>
              <a:buNone/>
              <a:defRPr sz="3600">
                <a:gradFill>
                  <a:gsLst>
                    <a:gs pos="1250">
                      <a:schemeClr val="tx2"/>
                    </a:gs>
                    <a:gs pos="99000">
                      <a:schemeClr val="tx2"/>
                    </a:gs>
                  </a:gsLst>
                  <a:lin ang="5400000" scaled="0"/>
                </a:gradFill>
              </a:defRPr>
            </a:lvl1pPr>
            <a:lvl2pPr marL="0" indent="0">
              <a:buNone/>
              <a:defRPr sz="2000"/>
            </a:lvl2pPr>
            <a:lvl3pPr marL="231775" indent="0">
              <a:buNone/>
              <a:tabLst/>
              <a:defRPr sz="2000"/>
            </a:lvl3pPr>
            <a:lvl4pPr marL="460375" indent="0">
              <a:buNone/>
              <a:defRPr sz="1800"/>
            </a:lvl4pPr>
            <a:lvl5pPr marL="685800" indent="0">
              <a:buNone/>
              <a:tabLst/>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6"/>
          <p:cNvSpPr txBox="1"/>
          <p:nvPr userDrawn="1"/>
        </p:nvSpPr>
        <p:spPr>
          <a:xfrm>
            <a:off x="5303837" y="6532860"/>
            <a:ext cx="1828800" cy="461665"/>
          </a:xfrm>
          <a:prstGeom prst="rect">
            <a:avLst/>
          </a:prstGeom>
          <a:noFill/>
        </p:spPr>
        <p:txBody>
          <a:bodyPr wrap="square" lIns="182880" tIns="146304" rIns="182880" bIns="146304"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1100" dirty="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2950466458"/>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2536079"/>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2000"/>
            </a:lvl3pPr>
            <a:lvl4pPr marL="460375" indent="0">
              <a:buNone/>
              <a:defRPr sz="1800"/>
            </a:lvl4pPr>
            <a:lvl5pPr marL="685800" indent="0">
              <a:buNone/>
              <a:tabLst/>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1"/>
          </p:nvPr>
        </p:nvSpPr>
        <p:spPr>
          <a:xfrm>
            <a:off x="6675439" y="1212849"/>
            <a:ext cx="5486399" cy="2468368"/>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2000"/>
            </a:lvl3pPr>
            <a:lvl4pPr marL="460375" indent="0">
              <a:buNone/>
              <a:defRPr sz="1800"/>
            </a:lvl4pPr>
            <a:lvl5pPr marL="685800" indent="0">
              <a:buNone/>
              <a:tabLst/>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6"/>
          <p:cNvSpPr txBox="1"/>
          <p:nvPr userDrawn="1"/>
        </p:nvSpPr>
        <p:spPr>
          <a:xfrm>
            <a:off x="5303837" y="6532860"/>
            <a:ext cx="1828800" cy="461665"/>
          </a:xfrm>
          <a:prstGeom prst="rect">
            <a:avLst/>
          </a:prstGeom>
          <a:noFill/>
        </p:spPr>
        <p:txBody>
          <a:bodyPr wrap="square" lIns="182880" tIns="146304" rIns="182880" bIns="146304"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1100" dirty="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1568330908"/>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2536079"/>
          </a:xfrm>
        </p:spPr>
        <p:txBody>
          <a:bodyPr wrap="square">
            <a:spAutoFit/>
          </a:bodyPr>
          <a:lstStyle>
            <a:lvl1pPr marL="287338" indent="-287338">
              <a:spcBef>
                <a:spcPts val="1224"/>
              </a:spcBef>
              <a:buClr>
                <a:schemeClr val="tx1"/>
              </a:buClr>
              <a:buFont typeface="Arial" pitchFamily="34" charset="0"/>
              <a:buChar char="•"/>
              <a:defRPr sz="3600"/>
            </a:lvl1pPr>
            <a:lvl2pPr marL="531166" indent="-233195">
              <a:defRPr sz="2000"/>
            </a:lvl2pPr>
            <a:lvl3pPr marL="699585" indent="-168419">
              <a:tabLst/>
              <a:defRPr sz="2000"/>
            </a:lvl3pPr>
            <a:lvl4pPr marL="880958" indent="-181374">
              <a:defRPr sz="1800"/>
            </a:lvl4pPr>
            <a:lvl5pPr marL="1049377" indent="-168419">
              <a:tabLst/>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1"/>
          </p:nvPr>
        </p:nvSpPr>
        <p:spPr>
          <a:xfrm>
            <a:off x="6675439" y="1212849"/>
            <a:ext cx="5486399" cy="2536079"/>
          </a:xfrm>
        </p:spPr>
        <p:txBody>
          <a:bodyPr wrap="square">
            <a:spAutoFit/>
          </a:bodyPr>
          <a:lstStyle>
            <a:lvl1pPr marL="287338" indent="-287338">
              <a:spcBef>
                <a:spcPts val="1224"/>
              </a:spcBef>
              <a:buClr>
                <a:schemeClr val="tx1"/>
              </a:buClr>
              <a:buFont typeface="Arial" pitchFamily="34" charset="0"/>
              <a:buChar char="•"/>
              <a:defRPr sz="3600"/>
            </a:lvl1pPr>
            <a:lvl2pPr marL="531166" indent="-233195">
              <a:defRPr sz="2000"/>
            </a:lvl2pPr>
            <a:lvl3pPr marL="699585" indent="-168419">
              <a:tabLst/>
              <a:defRPr sz="2000"/>
            </a:lvl3pPr>
            <a:lvl4pPr marL="880958" indent="-181374">
              <a:defRPr sz="1800"/>
            </a:lvl4pPr>
            <a:lvl5pPr marL="1049377" indent="-168419">
              <a:tabLst/>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6"/>
          <p:cNvSpPr txBox="1"/>
          <p:nvPr userDrawn="1"/>
        </p:nvSpPr>
        <p:spPr>
          <a:xfrm>
            <a:off x="5303837" y="6532860"/>
            <a:ext cx="1828800" cy="461665"/>
          </a:xfrm>
          <a:prstGeom prst="rect">
            <a:avLst/>
          </a:prstGeom>
          <a:noFill/>
        </p:spPr>
        <p:txBody>
          <a:bodyPr wrap="square" lIns="182880" tIns="146304" rIns="182880" bIns="146304"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1100" dirty="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2734195933"/>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2671501"/>
          </a:xfrm>
        </p:spPr>
        <p:txBody>
          <a:bodyPr wrap="square">
            <a:spAutoFit/>
          </a:bodyPr>
          <a:lstStyle>
            <a:lvl1pPr marL="287338" indent="-287338">
              <a:spcBef>
                <a:spcPts val="1224"/>
              </a:spcBef>
              <a:buClr>
                <a:schemeClr val="tx2"/>
              </a:buClr>
              <a:buFont typeface="Arial" pitchFamily="34" charset="0"/>
              <a:buChar char="•"/>
              <a:defRPr sz="3600">
                <a:gradFill>
                  <a:gsLst>
                    <a:gs pos="1250">
                      <a:schemeClr val="tx2"/>
                    </a:gs>
                    <a:gs pos="99000">
                      <a:schemeClr val="tx2"/>
                    </a:gs>
                  </a:gsLst>
                  <a:lin ang="5400000" scaled="0"/>
                </a:gradFill>
              </a:defRPr>
            </a:lvl1pPr>
            <a:lvl2pPr marL="531166" indent="-233195">
              <a:defRPr sz="2400"/>
            </a:lvl2pPr>
            <a:lvl3pPr marL="699585" indent="-168419">
              <a:tabLst/>
              <a:defRPr sz="2400"/>
            </a:lvl3pPr>
            <a:lvl4pPr marL="880958" indent="-181374">
              <a:defRPr/>
            </a:lvl4pPr>
            <a:lvl5pPr marL="1049377" indent="-168419">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1"/>
          </p:nvPr>
        </p:nvSpPr>
        <p:spPr>
          <a:xfrm>
            <a:off x="6675439" y="1212849"/>
            <a:ext cx="5486399" cy="2671501"/>
          </a:xfrm>
        </p:spPr>
        <p:txBody>
          <a:bodyPr wrap="square">
            <a:spAutoFit/>
          </a:bodyPr>
          <a:lstStyle>
            <a:lvl1pPr marL="287338" indent="-287338">
              <a:spcBef>
                <a:spcPts val="1224"/>
              </a:spcBef>
              <a:buClr>
                <a:schemeClr val="tx2"/>
              </a:buClr>
              <a:buFont typeface="Arial" pitchFamily="34" charset="0"/>
              <a:buChar char="•"/>
              <a:defRPr sz="3600">
                <a:gradFill>
                  <a:gsLst>
                    <a:gs pos="1250">
                      <a:schemeClr val="tx2"/>
                    </a:gs>
                    <a:gs pos="99000">
                      <a:schemeClr val="tx2"/>
                    </a:gs>
                  </a:gsLst>
                  <a:lin ang="5400000" scaled="0"/>
                </a:gradFill>
              </a:defRPr>
            </a:lvl1pPr>
            <a:lvl2pPr marL="531166" indent="-233195">
              <a:defRPr sz="2400"/>
            </a:lvl2pPr>
            <a:lvl3pPr marL="699585" indent="-168419">
              <a:tabLst/>
              <a:defRPr sz="2400"/>
            </a:lvl3pPr>
            <a:lvl4pPr marL="880958" indent="-181374">
              <a:defRPr/>
            </a:lvl4pPr>
            <a:lvl5pPr marL="1049377" indent="-168419">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6"/>
          <p:cNvSpPr txBox="1"/>
          <p:nvPr userDrawn="1"/>
        </p:nvSpPr>
        <p:spPr>
          <a:xfrm>
            <a:off x="5303837" y="6532860"/>
            <a:ext cx="1828800" cy="461665"/>
          </a:xfrm>
          <a:prstGeom prst="rect">
            <a:avLst/>
          </a:prstGeom>
          <a:noFill/>
        </p:spPr>
        <p:txBody>
          <a:bodyPr wrap="square" lIns="182880" tIns="146304" rIns="182880" bIns="146304"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1100" dirty="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4109004109"/>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Box 6"/>
          <p:cNvSpPr txBox="1"/>
          <p:nvPr userDrawn="1"/>
        </p:nvSpPr>
        <p:spPr>
          <a:xfrm>
            <a:off x="5303837" y="6532860"/>
            <a:ext cx="1828800" cy="461665"/>
          </a:xfrm>
          <a:prstGeom prst="rect">
            <a:avLst/>
          </a:prstGeom>
          <a:noFill/>
        </p:spPr>
        <p:txBody>
          <a:bodyPr wrap="square" lIns="182880" tIns="146304" rIns="182880" bIns="146304"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1100" dirty="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3329119525"/>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2271579"/>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529770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213200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rgbClr val="006EB9"/>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8900000" flipH="1">
            <a:off x="1520604" y="-2268281"/>
            <a:ext cx="10484469" cy="15841248"/>
          </a:xfrm>
          <a:custGeom>
            <a:avLst/>
            <a:gdLst>
              <a:gd name="connsiteX0" fmla="*/ 10484469 w 10484469"/>
              <a:gd name="connsiteY0" fmla="*/ 13623262 h 15841248"/>
              <a:gd name="connsiteX1" fmla="*/ 8266483 w 10484469"/>
              <a:gd name="connsiteY1" fmla="*/ 15841248 h 15841248"/>
              <a:gd name="connsiteX2" fmla="*/ 10484469 w 10484469"/>
              <a:gd name="connsiteY2" fmla="*/ 15841248 h 15841248"/>
              <a:gd name="connsiteX3" fmla="*/ 5169239 w 10484469"/>
              <a:gd name="connsiteY3" fmla="*/ 0 h 15841248"/>
              <a:gd name="connsiteX4" fmla="*/ 0 w 10484469"/>
              <a:gd name="connsiteY4" fmla="*/ 5169239 h 15841248"/>
              <a:gd name="connsiteX5" fmla="*/ 0 w 10484469"/>
              <a:gd name="connsiteY5" fmla="*/ 15060993 h 15841248"/>
              <a:gd name="connsiteX6" fmla="*/ 10484469 w 10484469"/>
              <a:gd name="connsiteY6" fmla="*/ 4576524 h 15841248"/>
              <a:gd name="connsiteX7" fmla="*/ 10484469 w 10484469"/>
              <a:gd name="connsiteY7" fmla="*/ 3598762 h 15841248"/>
              <a:gd name="connsiteX8" fmla="*/ 6885707 w 10484469"/>
              <a:gd name="connsiteY8" fmla="*/ 0 h 1584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84469" h="15841248">
                <a:moveTo>
                  <a:pt x="10484469" y="13623262"/>
                </a:moveTo>
                <a:lnTo>
                  <a:pt x="8266483" y="15841248"/>
                </a:lnTo>
                <a:lnTo>
                  <a:pt x="10484469" y="15841248"/>
                </a:lnTo>
                <a:close/>
                <a:moveTo>
                  <a:pt x="5169239" y="0"/>
                </a:moveTo>
                <a:lnTo>
                  <a:pt x="0" y="5169239"/>
                </a:lnTo>
                <a:lnTo>
                  <a:pt x="0" y="15060993"/>
                </a:lnTo>
                <a:lnTo>
                  <a:pt x="10484469" y="4576524"/>
                </a:lnTo>
                <a:lnTo>
                  <a:pt x="10484469" y="3598762"/>
                </a:lnTo>
                <a:lnTo>
                  <a:pt x="6885707" y="0"/>
                </a:lnTo>
                <a:close/>
              </a:path>
            </a:pathLst>
          </a:custGeom>
        </p:spPr>
      </p:pic>
      <p:pic>
        <p:nvPicPr>
          <p:cNvPr id="20" name="Picture 19"/>
          <p:cNvPicPr>
            <a:picLocks noChangeAspect="1"/>
          </p:cNvPicPr>
          <p:nvPr userDrawn="1"/>
        </p:nvPicPr>
        <p:blipFill rotWithShape="1">
          <a:blip r:embed="rId3">
            <a:extLst>
              <a:ext uri="{28A0092B-C50C-407E-A947-70E740481C1C}">
                <a14:useLocalDpi xmlns:a14="http://schemas.microsoft.com/office/drawing/2010/main" val="0"/>
              </a:ext>
            </a:extLst>
          </a:blip>
          <a:srcRect l="46433" t="50908"/>
          <a:stretch/>
        </p:blipFill>
        <p:spPr>
          <a:xfrm rot="7200000" flipH="1">
            <a:off x="9090350" y="4894829"/>
            <a:ext cx="2694727" cy="3731379"/>
          </a:xfrm>
          <a:custGeom>
            <a:avLst/>
            <a:gdLst>
              <a:gd name="connsiteX0" fmla="*/ 2694727 w 2694727"/>
              <a:gd name="connsiteY0" fmla="*/ 3731379 h 3731379"/>
              <a:gd name="connsiteX1" fmla="*/ 2694727 w 2694727"/>
              <a:gd name="connsiteY1" fmla="*/ 0 h 3731379"/>
              <a:gd name="connsiteX2" fmla="*/ 2154313 w 2694727"/>
              <a:gd name="connsiteY2" fmla="*/ 0 h 3731379"/>
              <a:gd name="connsiteX3" fmla="*/ 0 w 2694727"/>
              <a:gd name="connsiteY3" fmla="*/ 3731379 h 3731379"/>
            </a:gdLst>
            <a:ahLst/>
            <a:cxnLst>
              <a:cxn ang="0">
                <a:pos x="connsiteX0" y="connsiteY0"/>
              </a:cxn>
              <a:cxn ang="0">
                <a:pos x="connsiteX1" y="connsiteY1"/>
              </a:cxn>
              <a:cxn ang="0">
                <a:pos x="connsiteX2" y="connsiteY2"/>
              </a:cxn>
              <a:cxn ang="0">
                <a:pos x="connsiteX3" y="connsiteY3"/>
              </a:cxn>
            </a:cxnLst>
            <a:rect l="l" t="t" r="r" b="b"/>
            <a:pathLst>
              <a:path w="2694727" h="3731379">
                <a:moveTo>
                  <a:pt x="2694727" y="3731379"/>
                </a:moveTo>
                <a:lnTo>
                  <a:pt x="2694727" y="0"/>
                </a:lnTo>
                <a:lnTo>
                  <a:pt x="2154313" y="0"/>
                </a:lnTo>
                <a:lnTo>
                  <a:pt x="0" y="3731379"/>
                </a:lnTo>
                <a:close/>
              </a:path>
            </a:pathLst>
          </a:custGeom>
        </p:spPr>
      </p:pic>
      <p:sp>
        <p:nvSpPr>
          <p:cNvPr id="6" name="Rectangle 5"/>
          <p:cNvSpPr/>
          <p:nvPr userDrawn="1"/>
        </p:nvSpPr>
        <p:spPr bwMode="auto">
          <a:xfrm>
            <a:off x="274638" y="2125663"/>
            <a:ext cx="10058400" cy="3657600"/>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5" name="Text Placeholder 4"/>
          <p:cNvSpPr>
            <a:spLocks noGrp="1"/>
          </p:cNvSpPr>
          <p:nvPr>
            <p:ph type="body" sz="quarter" idx="12" hasCustomPrompt="1"/>
          </p:nvPr>
        </p:nvSpPr>
        <p:spPr bwMode="white">
          <a:xfrm>
            <a:off x="276540" y="4238625"/>
            <a:ext cx="10056498" cy="1556525"/>
          </a:xfrm>
          <a:noFill/>
        </p:spPr>
        <p:txBody>
          <a:bodyPr lIns="182880" tIns="146304" rIns="182880" bIns="146304">
            <a:noAutofit/>
          </a:bodyPr>
          <a:lstStyle>
            <a:lvl1pPr marL="0" indent="0">
              <a:spcBef>
                <a:spcPts val="0"/>
              </a:spcBef>
              <a:buNone/>
              <a:defRPr sz="3600"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9" name="Title 1"/>
          <p:cNvSpPr>
            <a:spLocks noGrp="1"/>
          </p:cNvSpPr>
          <p:nvPr>
            <p:ph type="title" hasCustomPrompt="1"/>
          </p:nvPr>
        </p:nvSpPr>
        <p:spPr bwMode="white">
          <a:xfrm>
            <a:off x="274703" y="2140318"/>
            <a:ext cx="10058335" cy="2098307"/>
          </a:xfrm>
          <a:noFill/>
        </p:spPr>
        <p:txBody>
          <a:bodyPr lIns="146304" tIns="91440" rIns="146304" bIns="91440" anchor="t" anchorCtr="0"/>
          <a:lstStyle>
            <a:lvl1pPr>
              <a:defRPr sz="6000" spc="-100" baseline="0">
                <a:gradFill>
                  <a:gsLst>
                    <a:gs pos="100000">
                      <a:schemeClr val="tx1"/>
                    </a:gs>
                    <a:gs pos="0">
                      <a:schemeClr val="tx1"/>
                    </a:gs>
                  </a:gsLst>
                  <a:lin ang="5400000" scaled="0"/>
                </a:gradFill>
              </a:defRPr>
            </a:lvl1pPr>
          </a:lstStyle>
          <a:p>
            <a:r>
              <a:rPr lang="en-US" dirty="0"/>
              <a:t>Presentation title</a:t>
            </a:r>
          </a:p>
        </p:txBody>
      </p:sp>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invGray">
          <a:xfrm>
            <a:off x="10333038" y="479425"/>
            <a:ext cx="1643341" cy="352027"/>
          </a:xfrm>
          <a:prstGeom prst="rect">
            <a:avLst/>
          </a:prstGeom>
        </p:spPr>
      </p:pic>
      <p:pic>
        <p:nvPicPr>
          <p:cNvPr id="11" name="Picture 10"/>
          <p:cNvPicPr>
            <a:picLocks noChangeAspect="1"/>
          </p:cNvPicPr>
          <p:nvPr userDrawn="1"/>
        </p:nvPicPr>
        <p:blipFill>
          <a:blip r:embed="rId5"/>
          <a:stretch>
            <a:fillRect/>
          </a:stretch>
        </p:blipFill>
        <p:spPr>
          <a:xfrm>
            <a:off x="274638" y="294094"/>
            <a:ext cx="1834337" cy="1834337"/>
          </a:xfrm>
          <a:prstGeom prst="rect">
            <a:avLst/>
          </a:prstGeom>
        </p:spPr>
      </p:pic>
    </p:spTree>
    <p:extLst>
      <p:ext uri="{BB962C8B-B14F-4D97-AF65-F5344CB8AC3E}">
        <p14:creationId xmlns:p14="http://schemas.microsoft.com/office/powerpoint/2010/main" val="8692425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16194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Slide for Developer Code</a:t>
            </a:r>
          </a:p>
        </p:txBody>
      </p:sp>
      <p:sp>
        <p:nvSpPr>
          <p:cNvPr id="3" name="Rectangle 2"/>
          <p:cNvSpPr/>
          <p:nvPr userDrawn="1"/>
        </p:nvSpPr>
        <p:spPr bwMode="hidden">
          <a:xfrm>
            <a:off x="1" y="1212849"/>
            <a:ext cx="12436475" cy="5781676"/>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6639" tIns="46639" rIns="46639" bIns="46639"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dirty="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274638" y="1216152"/>
            <a:ext cx="11887199" cy="2131353"/>
          </a:xfrm>
        </p:spPr>
        <p:txBody>
          <a:bodyPr/>
          <a:lstStyle>
            <a:lvl1pPr marL="0" indent="0">
              <a:buNone/>
              <a:defRPr sz="33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346553"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584607"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814563"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1050997"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6"/>
          <p:cNvSpPr txBox="1"/>
          <p:nvPr userDrawn="1"/>
        </p:nvSpPr>
        <p:spPr>
          <a:xfrm>
            <a:off x="5303837" y="6532860"/>
            <a:ext cx="1828800" cy="461665"/>
          </a:xfrm>
          <a:prstGeom prst="rect">
            <a:avLst/>
          </a:prstGeom>
          <a:noFill/>
        </p:spPr>
        <p:txBody>
          <a:bodyPr wrap="square" lIns="182880" tIns="146304" rIns="182880" bIns="146304"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1100" dirty="0">
                <a:gradFill>
                  <a:gsLst>
                    <a:gs pos="2917">
                      <a:schemeClr val="bg2">
                        <a:lumMod val="75000"/>
                      </a:schemeClr>
                    </a:gs>
                    <a:gs pos="100000">
                      <a:schemeClr val="bg2">
                        <a:lumMod val="75000"/>
                      </a:schemeClr>
                    </a:gs>
                  </a:gsLst>
                  <a:lin ang="5400000" scaled="0"/>
                </a:gradFill>
              </a:rPr>
              <a:t>Microsoft Confidential</a:t>
            </a:r>
          </a:p>
        </p:txBody>
      </p:sp>
    </p:spTree>
    <p:extLst>
      <p:ext uri="{BB962C8B-B14F-4D97-AF65-F5344CB8AC3E}">
        <p14:creationId xmlns:p14="http://schemas.microsoft.com/office/powerpoint/2010/main" val="2831127753"/>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74638" y="1212850"/>
            <a:ext cx="11887200" cy="2443746"/>
          </a:xfrm>
          <a:prstGeom prst="rect">
            <a:avLst/>
          </a:prstGeom>
        </p:spPr>
        <p:txBody>
          <a:bodyPr/>
          <a:lstStyle>
            <a:lvl1pPr marL="290513" indent="-290513">
              <a:buClr>
                <a:schemeClr val="tx1"/>
              </a:buClr>
              <a:buSzPct val="90000"/>
              <a:buFont typeface="Arial" pitchFamily="34" charset="0"/>
              <a:buChar char="•"/>
              <a:defRPr sz="360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71500" indent="-280988">
              <a:buClr>
                <a:schemeClr val="tx1"/>
              </a:buClr>
              <a:buSzPct val="90000"/>
              <a:buFont typeface="Arial" pitchFamily="34" charset="0"/>
              <a:buChar char="•"/>
              <a:defRPr sz="3200">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62013" indent="-290513">
              <a:buClr>
                <a:schemeClr val="tx1"/>
              </a:buClr>
              <a:buSzPct val="90000"/>
              <a:buFont typeface="Arial" pitchFamily="34" charset="0"/>
              <a:buChar char="•"/>
              <a:defRPr sz="2800">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90613" indent="-228600">
              <a:buClr>
                <a:schemeClr val="tx1"/>
              </a:buClr>
              <a:buSzPct val="90000"/>
              <a:buFont typeface="Arial" pitchFamily="34" charset="0"/>
              <a:buChar char="•"/>
              <a:defRPr sz="2400">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319213" indent="-228600">
              <a:buClr>
                <a:schemeClr val="tx1"/>
              </a:buClr>
              <a:buSzPct val="90000"/>
              <a:buFont typeface="Arial" pitchFamily="34" charset="0"/>
              <a:buChar char="•"/>
              <a:defRPr sz="200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a:t>Use this Layout for Speaker Notes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6"/>
          <p:cNvSpPr>
            <a:spLocks noGrp="1"/>
          </p:cNvSpPr>
          <p:nvPr>
            <p:ph type="body" sz="quarter" idx="11" hasCustomPrompt="1"/>
          </p:nvPr>
        </p:nvSpPr>
        <p:spPr>
          <a:xfrm>
            <a:off x="1" y="6363076"/>
            <a:ext cx="12436476" cy="631450"/>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700" spc="-51"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dirty="0"/>
              <a:t>Click to edit Master title style</a:t>
            </a:r>
          </a:p>
        </p:txBody>
      </p:sp>
    </p:spTree>
    <p:extLst>
      <p:ext uri="{BB962C8B-B14F-4D97-AF65-F5344CB8AC3E}">
        <p14:creationId xmlns:p14="http://schemas.microsoft.com/office/powerpoint/2010/main" val="4176962149"/>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chemeClr val="accent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36880" r="6878"/>
          <a:stretch/>
        </p:blipFill>
        <p:spPr>
          <a:xfrm rot="16200000" flipH="1" flipV="1">
            <a:off x="2720976" y="-2720976"/>
            <a:ext cx="6994524" cy="12436475"/>
          </a:xfrm>
          <a:prstGeom prst="rect">
            <a:avLst/>
          </a:prstGeom>
        </p:spPr>
      </p:pic>
      <p:sp>
        <p:nvSpPr>
          <p:cNvPr id="6" name="Rectangle 5"/>
          <p:cNvSpPr/>
          <p:nvPr userDrawn="1"/>
        </p:nvSpPr>
        <p:spPr bwMode="auto">
          <a:xfrm>
            <a:off x="274638" y="2128431"/>
            <a:ext cx="9144000" cy="456923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5" name="Text Placeholder 4"/>
          <p:cNvSpPr>
            <a:spLocks noGrp="1"/>
          </p:cNvSpPr>
          <p:nvPr>
            <p:ph type="body" sz="quarter" idx="12" hasCustomPrompt="1"/>
          </p:nvPr>
        </p:nvSpPr>
        <p:spPr bwMode="white">
          <a:xfrm>
            <a:off x="276540" y="4546765"/>
            <a:ext cx="9142098" cy="2150898"/>
          </a:xfrm>
          <a:noFill/>
        </p:spPr>
        <p:txBody>
          <a:bodyPr lIns="182880" tIns="146304" rIns="182880" bIns="146304">
            <a:noAutofit/>
          </a:bodyPr>
          <a:lstStyle>
            <a:lvl1pPr marL="0" indent="0">
              <a:spcBef>
                <a:spcPts val="0"/>
              </a:spcBef>
              <a:buNone/>
              <a:defRPr sz="3600"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9" name="Title 1"/>
          <p:cNvSpPr>
            <a:spLocks noGrp="1"/>
          </p:cNvSpPr>
          <p:nvPr>
            <p:ph type="title" hasCustomPrompt="1"/>
          </p:nvPr>
        </p:nvSpPr>
        <p:spPr bwMode="white">
          <a:xfrm>
            <a:off x="274703" y="2140318"/>
            <a:ext cx="9143935" cy="2390775"/>
          </a:xfrm>
          <a:noFill/>
        </p:spPr>
        <p:txBody>
          <a:bodyPr lIns="146304" tIns="91440" rIns="146304" bIns="91440" anchor="t" anchorCtr="0"/>
          <a:lstStyle>
            <a:lvl1pPr>
              <a:defRPr sz="6000" spc="-100" baseline="0">
                <a:gradFill>
                  <a:gsLst>
                    <a:gs pos="100000">
                      <a:schemeClr val="tx1"/>
                    </a:gs>
                    <a:gs pos="0">
                      <a:schemeClr val="tx1"/>
                    </a:gs>
                  </a:gsLst>
                  <a:lin ang="5400000" scaled="0"/>
                </a:gradFill>
              </a:defRPr>
            </a:lvl1pPr>
          </a:lstStyle>
          <a:p>
            <a:r>
              <a:rPr lang="en-US" dirty="0"/>
              <a:t>Presentation title</a:t>
            </a: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white">
          <a:xfrm>
            <a:off x="10333038" y="479425"/>
            <a:ext cx="1643341" cy="352027"/>
          </a:xfrm>
          <a:prstGeom prst="rect">
            <a:avLst/>
          </a:prstGeom>
        </p:spPr>
      </p:pic>
      <p:pic>
        <p:nvPicPr>
          <p:cNvPr id="11" name="Picture 10"/>
          <p:cNvPicPr>
            <a:picLocks noChangeAspect="1"/>
          </p:cNvPicPr>
          <p:nvPr userDrawn="1"/>
        </p:nvPicPr>
        <p:blipFill>
          <a:blip r:embed="rId4"/>
          <a:stretch>
            <a:fillRect/>
          </a:stretch>
        </p:blipFill>
        <p:spPr>
          <a:xfrm>
            <a:off x="274638" y="294094"/>
            <a:ext cx="1834337" cy="1834337"/>
          </a:xfrm>
          <a:prstGeom prst="rect">
            <a:avLst/>
          </a:prstGeom>
        </p:spPr>
      </p:pic>
    </p:spTree>
    <p:extLst>
      <p:ext uri="{BB962C8B-B14F-4D97-AF65-F5344CB8AC3E}">
        <p14:creationId xmlns:p14="http://schemas.microsoft.com/office/powerpoint/2010/main" val="41413094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mo slide 2">
    <p:bg>
      <p:bgPr>
        <a:solidFill>
          <a:schemeClr val="tx1"/>
        </a:soli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600000" flipH="1" flipV="1">
            <a:off x="4777352" y="2327495"/>
            <a:ext cx="7502204" cy="11335270"/>
          </a:xfrm>
          <a:custGeom>
            <a:avLst/>
            <a:gdLst>
              <a:gd name="connsiteX0" fmla="*/ 6557308 w 7502204"/>
              <a:gd name="connsiteY0" fmla="*/ 11335270 h 11335270"/>
              <a:gd name="connsiteX1" fmla="*/ 7502204 w 7502204"/>
              <a:gd name="connsiteY1" fmla="*/ 10789734 h 11335270"/>
              <a:gd name="connsiteX2" fmla="*/ 7502204 w 7502204"/>
              <a:gd name="connsiteY2" fmla="*/ 11335270 h 11335270"/>
              <a:gd name="connsiteX3" fmla="*/ 0 w 7502204"/>
              <a:gd name="connsiteY3" fmla="*/ 0 h 11335270"/>
              <a:gd name="connsiteX4" fmla="*/ 4991486 w 7502204"/>
              <a:gd name="connsiteY4" fmla="*/ 0 h 11335270"/>
              <a:gd name="connsiteX5" fmla="*/ 6635245 w 7502204"/>
              <a:gd name="connsiteY5" fmla="*/ 2847074 h 11335270"/>
              <a:gd name="connsiteX6" fmla="*/ 0 w 7502204"/>
              <a:gd name="connsiteY6" fmla="*/ 6677935 h 11335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2204" h="11335270">
                <a:moveTo>
                  <a:pt x="6557308" y="11335270"/>
                </a:moveTo>
                <a:lnTo>
                  <a:pt x="7502204" y="10789734"/>
                </a:lnTo>
                <a:lnTo>
                  <a:pt x="7502204" y="11335270"/>
                </a:lnTo>
                <a:close/>
                <a:moveTo>
                  <a:pt x="0" y="0"/>
                </a:moveTo>
                <a:lnTo>
                  <a:pt x="4991486" y="0"/>
                </a:lnTo>
                <a:lnTo>
                  <a:pt x="6635245" y="2847074"/>
                </a:lnTo>
                <a:lnTo>
                  <a:pt x="0" y="6677935"/>
                </a:lnTo>
                <a:close/>
              </a:path>
            </a:pathLst>
          </a:custGeom>
        </p:spPr>
      </p:pic>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rcRect b="24685"/>
          <a:stretch>
            <a:fillRect/>
          </a:stretch>
        </p:blipFill>
        <p:spPr>
          <a:xfrm rot="19800000" flipH="1" flipV="1">
            <a:off x="548613" y="-1373184"/>
            <a:ext cx="5264984" cy="5991282"/>
          </a:xfrm>
          <a:custGeom>
            <a:avLst/>
            <a:gdLst>
              <a:gd name="connsiteX0" fmla="*/ 4576182 w 5264984"/>
              <a:gd name="connsiteY0" fmla="*/ 5991282 h 5991282"/>
              <a:gd name="connsiteX1" fmla="*/ 0 w 5264984"/>
              <a:gd name="connsiteY1" fmla="*/ 3349222 h 5991282"/>
              <a:gd name="connsiteX2" fmla="*/ 0 w 5264984"/>
              <a:gd name="connsiteY2" fmla="*/ 0 h 5991282"/>
              <a:gd name="connsiteX3" fmla="*/ 5264984 w 5264984"/>
              <a:gd name="connsiteY3" fmla="*/ 0 h 5991282"/>
              <a:gd name="connsiteX4" fmla="*/ 5264984 w 5264984"/>
              <a:gd name="connsiteY4" fmla="*/ 4798241 h 5991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4984" h="5991282">
                <a:moveTo>
                  <a:pt x="4576182" y="5991282"/>
                </a:moveTo>
                <a:lnTo>
                  <a:pt x="0" y="3349222"/>
                </a:lnTo>
                <a:lnTo>
                  <a:pt x="0" y="0"/>
                </a:lnTo>
                <a:lnTo>
                  <a:pt x="5264984" y="0"/>
                </a:lnTo>
                <a:lnTo>
                  <a:pt x="5264984" y="4798241"/>
                </a:lnTo>
                <a:close/>
              </a:path>
            </a:pathLst>
          </a:custGeom>
        </p:spPr>
      </p:pic>
      <p:sp>
        <p:nvSpPr>
          <p:cNvPr id="7" name="Rectangle 6"/>
          <p:cNvSpPr/>
          <p:nvPr userDrawn="1"/>
        </p:nvSpPr>
        <p:spPr bwMode="auto">
          <a:xfrm>
            <a:off x="274638" y="1211263"/>
            <a:ext cx="8186357" cy="3657600"/>
          </a:xfrm>
          <a:prstGeom prst="rect">
            <a:avLst/>
          </a:prstGeom>
          <a:solidFill>
            <a:srgbClr val="006EB9"/>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sp>
        <p:nvSpPr>
          <p:cNvPr id="8" name="Title 1"/>
          <p:cNvSpPr>
            <a:spLocks noGrp="1"/>
          </p:cNvSpPr>
          <p:nvPr>
            <p:ph type="title" hasCustomPrompt="1"/>
          </p:nvPr>
        </p:nvSpPr>
        <p:spPr>
          <a:xfrm>
            <a:off x="274638" y="1211287"/>
            <a:ext cx="7315200" cy="2309599"/>
          </a:xfrm>
          <a:noFill/>
        </p:spPr>
        <p:txBody>
          <a:bodyPr tIns="91440" bIns="91440" anchor="t" anchorCtr="0"/>
          <a:lstStyle>
            <a:lvl1pPr>
              <a:defRPr sz="5399" spc="-75" baseline="0">
                <a:gradFill>
                  <a:gsLst>
                    <a:gs pos="100000">
                      <a:schemeClr val="tx1"/>
                    </a:gs>
                    <a:gs pos="0">
                      <a:schemeClr val="tx1"/>
                    </a:gs>
                  </a:gsLst>
                  <a:lin ang="5400000" scaled="0"/>
                </a:gradFill>
              </a:defRPr>
            </a:lvl1pPr>
          </a:lstStyle>
          <a:p>
            <a:r>
              <a:rPr lang="en-US" dirty="0"/>
              <a:t>Demo title</a:t>
            </a:r>
          </a:p>
        </p:txBody>
      </p:sp>
      <p:sp>
        <p:nvSpPr>
          <p:cNvPr id="9" name="Text Placeholder 4"/>
          <p:cNvSpPr>
            <a:spLocks noGrp="1"/>
          </p:cNvSpPr>
          <p:nvPr>
            <p:ph type="body" sz="quarter" idx="12" hasCustomPrompt="1"/>
          </p:nvPr>
        </p:nvSpPr>
        <p:spPr>
          <a:xfrm>
            <a:off x="274637" y="3520886"/>
            <a:ext cx="7315201" cy="1347977"/>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a:t>Speaker Name</a:t>
            </a:r>
          </a:p>
        </p:txBody>
      </p:sp>
    </p:spTree>
    <p:extLst>
      <p:ext uri="{BB962C8B-B14F-4D97-AF65-F5344CB8AC3E}">
        <p14:creationId xmlns:p14="http://schemas.microsoft.com/office/powerpoint/2010/main" val="17061196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o slide 2">
    <p:bg>
      <p:bgPr>
        <a:solidFill>
          <a:srgbClr val="006EB9"/>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rcRect t="11922" r="9441" b="11244"/>
          <a:stretch>
            <a:fillRect/>
          </a:stretch>
        </p:blipFill>
        <p:spPr>
          <a:xfrm rot="10800000" flipH="1" flipV="1">
            <a:off x="6980238" y="-1"/>
            <a:ext cx="5456236" cy="6994526"/>
          </a:xfrm>
          <a:custGeom>
            <a:avLst/>
            <a:gdLst>
              <a:gd name="connsiteX0" fmla="*/ 0 w 5456236"/>
              <a:gd name="connsiteY0" fmla="*/ 0 h 6994526"/>
              <a:gd name="connsiteX1" fmla="*/ 5456236 w 5456236"/>
              <a:gd name="connsiteY1" fmla="*/ 0 h 6994526"/>
              <a:gd name="connsiteX2" fmla="*/ 5456236 w 5456236"/>
              <a:gd name="connsiteY2" fmla="*/ 6994526 h 6994526"/>
              <a:gd name="connsiteX3" fmla="*/ 0 w 5456236"/>
              <a:gd name="connsiteY3" fmla="*/ 6994526 h 6994526"/>
            </a:gdLst>
            <a:ahLst/>
            <a:cxnLst>
              <a:cxn ang="0">
                <a:pos x="connsiteX0" y="connsiteY0"/>
              </a:cxn>
              <a:cxn ang="0">
                <a:pos x="connsiteX1" y="connsiteY1"/>
              </a:cxn>
              <a:cxn ang="0">
                <a:pos x="connsiteX2" y="connsiteY2"/>
              </a:cxn>
              <a:cxn ang="0">
                <a:pos x="connsiteX3" y="connsiteY3"/>
              </a:cxn>
            </a:cxnLst>
            <a:rect l="l" t="t" r="r" b="b"/>
            <a:pathLst>
              <a:path w="5456236" h="6994526">
                <a:moveTo>
                  <a:pt x="0" y="0"/>
                </a:moveTo>
                <a:lnTo>
                  <a:pt x="5456236" y="0"/>
                </a:lnTo>
                <a:lnTo>
                  <a:pt x="5456236" y="6994526"/>
                </a:lnTo>
                <a:lnTo>
                  <a:pt x="0" y="6994526"/>
                </a:lnTo>
                <a:close/>
              </a:path>
            </a:pathLst>
          </a:custGeom>
        </p:spPr>
      </p:pic>
      <p:sp>
        <p:nvSpPr>
          <p:cNvPr id="5" name="Rectangle 4"/>
          <p:cNvSpPr/>
          <p:nvPr userDrawn="1"/>
        </p:nvSpPr>
        <p:spPr bwMode="auto">
          <a:xfrm>
            <a:off x="274638" y="1209973"/>
            <a:ext cx="7315200" cy="2751698"/>
          </a:xfrm>
          <a:prstGeom prst="rect">
            <a:avLst/>
          </a:prstGeom>
          <a:solidFill>
            <a:schemeClr val="bg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2" name="Title 1"/>
          <p:cNvSpPr>
            <a:spLocks noGrp="1"/>
          </p:cNvSpPr>
          <p:nvPr>
            <p:ph type="title" hasCustomPrompt="1"/>
          </p:nvPr>
        </p:nvSpPr>
        <p:spPr>
          <a:xfrm>
            <a:off x="274639" y="1209973"/>
            <a:ext cx="7315199" cy="2751698"/>
          </a:xfrm>
          <a:noFill/>
        </p:spPr>
        <p:txBody>
          <a:bodyPr tIns="91440" bIns="91440" anchor="t" anchorCtr="0"/>
          <a:lstStyle>
            <a:lvl1pPr>
              <a:defRPr sz="7200" spc="-100" baseline="0">
                <a:gradFill>
                  <a:gsLst>
                    <a:gs pos="100000">
                      <a:schemeClr val="bg1">
                        <a:lumMod val="50000"/>
                      </a:schemeClr>
                    </a:gs>
                    <a:gs pos="0">
                      <a:schemeClr val="bg1">
                        <a:lumMod val="50000"/>
                      </a:schemeClr>
                    </a:gs>
                  </a:gsLst>
                  <a:lin ang="5400000" scaled="0"/>
                </a:gradFill>
              </a:defRPr>
            </a:lvl1pPr>
          </a:lstStyle>
          <a:p>
            <a:r>
              <a:rPr lang="en-US" dirty="0"/>
              <a:t>Video title</a:t>
            </a:r>
          </a:p>
        </p:txBody>
      </p:sp>
    </p:spTree>
    <p:extLst>
      <p:ext uri="{BB962C8B-B14F-4D97-AF65-F5344CB8AC3E}">
        <p14:creationId xmlns:p14="http://schemas.microsoft.com/office/powerpoint/2010/main" val="282792687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defRPr sz="8800" spc="-100"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4075357253"/>
      </p:ext>
    </p:extLst>
  </p:cSld>
  <p:clrMapOvr>
    <a:overrideClrMapping bg1="dk1" tx1="lt1" bg2="dk2" tx2="lt2" accent1="accent1" accent2="accent2" accent3="accent3" accent4="accent4" accent5="accent5" accent6="accent6" hlink="hlink" folHlink="folHlink"/>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320" y="296897"/>
            <a:ext cx="11889564" cy="917575"/>
          </a:xfrm>
          <a:prstGeom prst="rect">
            <a:avLst/>
          </a:prstGeom>
        </p:spPr>
        <p:txBody>
          <a:bodyPr vert="horz" wrap="square" lIns="146304" tIns="91440" rIns="146304" bIns="91440" rtlCol="0" anchor="t">
            <a:noAutofit/>
          </a:bodyPr>
          <a:lstStyle/>
          <a:p>
            <a:r>
              <a:rPr lang="en-US"/>
              <a:t>Click to edit Master title style</a:t>
            </a:r>
            <a:endParaRPr lang="en-US" dirty="0"/>
          </a:p>
        </p:txBody>
      </p:sp>
      <p:sp>
        <p:nvSpPr>
          <p:cNvPr id="4" name="Text Placeholder 3"/>
          <p:cNvSpPr>
            <a:spLocks noGrp="1"/>
          </p:cNvSpPr>
          <p:nvPr>
            <p:ph type="body" idx="1"/>
          </p:nvPr>
        </p:nvSpPr>
        <p:spPr>
          <a:xfrm>
            <a:off x="274640" y="1212851"/>
            <a:ext cx="11887198" cy="2228302"/>
          </a:xfrm>
          <a:prstGeom prst="rect">
            <a:avLst/>
          </a:prstGeom>
        </p:spPr>
        <p:txBody>
          <a:bodyPr vert="horz" wrap="square" lIns="146304" tIns="91440" rIns="146304" bIns="9144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90270825"/>
      </p:ext>
    </p:extLst>
  </p:cSld>
  <p:clrMap bg1="lt1" tx1="dk1" bg2="lt2" tx2="dk2" accent1="accent1" accent2="accent2" accent3="accent3" accent4="accent4" accent5="accent5" accent6="accent6" hlink="hlink" folHlink="folHlink"/>
  <p:sldLayoutIdLst>
    <p:sldLayoutId id="2147484183" r:id="rId1"/>
    <p:sldLayoutId id="2147484279" r:id="rId2"/>
    <p:sldLayoutId id="2147484184" r:id="rId3"/>
    <p:sldLayoutId id="2147484280" r:id="rId4"/>
    <p:sldLayoutId id="2147484274" r:id="rId5"/>
    <p:sldLayoutId id="2147484272" r:id="rId6"/>
    <p:sldLayoutId id="2147484185" r:id="rId7"/>
    <p:sldLayoutId id="2147484186" r:id="rId8"/>
    <p:sldLayoutId id="2147484130" r:id="rId9"/>
    <p:sldLayoutId id="2147484101" r:id="rId10"/>
    <p:sldLayoutId id="2147484102" r:id="rId11"/>
    <p:sldLayoutId id="2147484087" r:id="rId12"/>
    <p:sldLayoutId id="2147484098" r:id="rId13"/>
    <p:sldLayoutId id="2147484086" r:id="rId14"/>
    <p:sldLayoutId id="2147484107" r:id="rId15"/>
    <p:sldLayoutId id="2147484099" r:id="rId16"/>
    <p:sldLayoutId id="2147484100" r:id="rId17"/>
    <p:sldLayoutId id="2147484089" r:id="rId18"/>
    <p:sldLayoutId id="2147484106" r:id="rId19"/>
    <p:sldLayoutId id="2147484092" r:id="rId20"/>
    <p:sldLayoutId id="2147484093" r:id="rId21"/>
    <p:sldLayoutId id="2147484127" r:id="rId22"/>
    <p:sldLayoutId id="2147484128" r:id="rId23"/>
    <p:sldLayoutId id="2147484129" r:id="rId24"/>
    <p:sldLayoutId id="2147484094" r:id="rId25"/>
    <p:sldLayoutId id="2147484096" r:id="rId26"/>
  </p:sldLayoutIdLst>
  <p:transition>
    <p:fade/>
  </p:transition>
  <p:txStyles>
    <p:titleStyle>
      <a:lvl1pPr algn="l" defTabSz="932742"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userDrawn="1">
          <p15:clr>
            <a:srgbClr val="5ACBF0"/>
          </p15:clr>
        </p15:guide>
        <p15:guide id="2" pos="173" userDrawn="1">
          <p15:clr>
            <a:srgbClr val="5ACBF0"/>
          </p15:clr>
        </p15:guide>
        <p15:guide id="3" orient="horz" pos="763" userDrawn="1">
          <p15:clr>
            <a:srgbClr val="A4A3A4"/>
          </p15:clr>
        </p15:guide>
        <p15:guide id="4" orient="horz" pos="1339" userDrawn="1">
          <p15:clr>
            <a:srgbClr val="A4A3A4"/>
          </p15:clr>
        </p15:guide>
        <p15:guide id="5" orient="horz" pos="1915" userDrawn="1">
          <p15:clr>
            <a:srgbClr val="A4A3A4"/>
          </p15:clr>
        </p15:guide>
        <p15:guide id="6" orient="horz" pos="2491" userDrawn="1">
          <p15:clr>
            <a:srgbClr val="A4A3A4"/>
          </p15:clr>
        </p15:guide>
        <p15:guide id="7" orient="horz" pos="3067" userDrawn="1">
          <p15:clr>
            <a:srgbClr val="A4A3A4"/>
          </p15:clr>
        </p15:guide>
        <p15:guide id="8" orient="horz" pos="3643" userDrawn="1">
          <p15:clr>
            <a:srgbClr val="A4A3A4"/>
          </p15:clr>
        </p15:guide>
        <p15:guide id="9" orient="horz" pos="4219" userDrawn="1">
          <p15:clr>
            <a:srgbClr val="5ACBF0"/>
          </p15:clr>
        </p15:guide>
        <p15:guide id="10" pos="749" userDrawn="1">
          <p15:clr>
            <a:srgbClr val="A4A3A4"/>
          </p15:clr>
        </p15:guide>
        <p15:guide id="11" pos="1325" userDrawn="1">
          <p15:clr>
            <a:srgbClr val="A4A3A4"/>
          </p15:clr>
        </p15:guide>
        <p15:guide id="12" pos="1901" userDrawn="1">
          <p15:clr>
            <a:srgbClr val="A4A3A4"/>
          </p15:clr>
        </p15:guide>
        <p15:guide id="13" pos="2477" userDrawn="1">
          <p15:clr>
            <a:srgbClr val="A4A3A4"/>
          </p15:clr>
        </p15:guide>
        <p15:guide id="14" pos="3053" userDrawn="1">
          <p15:clr>
            <a:srgbClr val="A4A3A4"/>
          </p15:clr>
        </p15:guide>
        <p15:guide id="15" pos="3629" userDrawn="1">
          <p15:clr>
            <a:srgbClr val="A4A3A4"/>
          </p15:clr>
        </p15:guide>
        <p15:guide id="16" pos="4205" userDrawn="1">
          <p15:clr>
            <a:srgbClr val="A4A3A4"/>
          </p15:clr>
        </p15:guide>
        <p15:guide id="17" pos="4781" userDrawn="1">
          <p15:clr>
            <a:srgbClr val="A4A3A4"/>
          </p15:clr>
        </p15:guide>
        <p15:guide id="18" pos="5357" userDrawn="1">
          <p15:clr>
            <a:srgbClr val="A4A3A4"/>
          </p15:clr>
        </p15:guide>
        <p15:guide id="19" pos="5933" userDrawn="1">
          <p15:clr>
            <a:srgbClr val="A4A3A4"/>
          </p15:clr>
        </p15:guide>
        <p15:guide id="20" pos="6509" userDrawn="1">
          <p15:clr>
            <a:srgbClr val="A4A3A4"/>
          </p15:clr>
        </p15:guide>
        <p15:guide id="21" pos="7085" userDrawn="1">
          <p15:clr>
            <a:srgbClr val="A4A3A4"/>
          </p15:clr>
        </p15:guide>
        <p15:guide id="22" pos="7661" userDrawn="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320" y="296897"/>
            <a:ext cx="11889564" cy="917575"/>
          </a:xfrm>
          <a:prstGeom prst="rect">
            <a:avLst/>
          </a:prstGeom>
        </p:spPr>
        <p:txBody>
          <a:bodyPr vert="horz" wrap="square" lIns="146304" tIns="91440" rIns="146304" bIns="91440" rtlCol="0" anchor="t">
            <a:noAutofit/>
          </a:bodyPr>
          <a:lstStyle/>
          <a:p>
            <a:r>
              <a:rPr lang="en-US" dirty="0"/>
              <a:t>Click to edit Master title style</a:t>
            </a:r>
          </a:p>
        </p:txBody>
      </p:sp>
      <p:sp>
        <p:nvSpPr>
          <p:cNvPr id="4" name="Text Placeholder 3"/>
          <p:cNvSpPr>
            <a:spLocks noGrp="1"/>
          </p:cNvSpPr>
          <p:nvPr>
            <p:ph type="body" idx="1"/>
          </p:nvPr>
        </p:nvSpPr>
        <p:spPr>
          <a:xfrm>
            <a:off x="274640" y="1212851"/>
            <a:ext cx="11887198" cy="2228302"/>
          </a:xfrm>
          <a:prstGeom prst="rect">
            <a:avLst/>
          </a:prstGeom>
        </p:spPr>
        <p:txBody>
          <a:bodyPr vert="horz" wrap="square" lIns="146304" tIns="91440" rIns="146304" bIns="9144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62260113"/>
      </p:ext>
    </p:extLst>
  </p:cSld>
  <p:clrMap bg1="dk1" tx1="lt1" bg2="dk2" tx2="lt2" accent1="accent1" accent2="accent2" accent3="accent3" accent4="accent4" accent5="accent5" accent6="accent6" hlink="hlink" folHlink="folHlink"/>
  <p:sldLayoutIdLst>
    <p:sldLayoutId id="2147484244" r:id="rId1"/>
    <p:sldLayoutId id="2147484275" r:id="rId2"/>
    <p:sldLayoutId id="2147484247" r:id="rId3"/>
    <p:sldLayoutId id="2147484281" r:id="rId4"/>
    <p:sldLayoutId id="2147484277" r:id="rId5"/>
    <p:sldLayoutId id="2147484278" r:id="rId6"/>
    <p:sldLayoutId id="2147484249" r:id="rId7"/>
    <p:sldLayoutId id="2147484251" r:id="rId8"/>
    <p:sldLayoutId id="2147484253" r:id="rId9"/>
    <p:sldLayoutId id="2147484254" r:id="rId10"/>
    <p:sldLayoutId id="2147484255" r:id="rId11"/>
    <p:sldLayoutId id="2147484256" r:id="rId12"/>
    <p:sldLayoutId id="2147484257" r:id="rId13"/>
    <p:sldLayoutId id="2147484258" r:id="rId14"/>
    <p:sldLayoutId id="2147484259" r:id="rId15"/>
    <p:sldLayoutId id="2147484260" r:id="rId16"/>
    <p:sldLayoutId id="2147484261" r:id="rId17"/>
    <p:sldLayoutId id="2147484262" r:id="rId18"/>
    <p:sldLayoutId id="2147484263" r:id="rId19"/>
    <p:sldLayoutId id="2147484264" r:id="rId20"/>
    <p:sldLayoutId id="2147484265" r:id="rId21"/>
    <p:sldLayoutId id="2147484266" r:id="rId22"/>
    <p:sldLayoutId id="2147484267" r:id="rId23"/>
    <p:sldLayoutId id="2147484268" r:id="rId24"/>
    <p:sldLayoutId id="2147484269" r:id="rId25"/>
    <p:sldLayoutId id="2147484270" r:id="rId26"/>
  </p:sldLayoutIdLst>
  <p:transition>
    <p:fade/>
  </p:transition>
  <p:txStyles>
    <p:titleStyle>
      <a:lvl1pPr algn="l" defTabSz="932742"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orient="horz" pos="763">
          <p15:clr>
            <a:srgbClr val="A4A3A4"/>
          </p15:clr>
        </p15:guide>
        <p15:guide id="4" orient="horz" pos="1339">
          <p15:clr>
            <a:srgbClr val="A4A3A4"/>
          </p15:clr>
        </p15:guide>
        <p15:guide id="5" orient="horz" pos="1915">
          <p15:clr>
            <a:srgbClr val="A4A3A4"/>
          </p15:clr>
        </p15:guide>
        <p15:guide id="6" orient="horz" pos="2491">
          <p15:clr>
            <a:srgbClr val="A4A3A4"/>
          </p15:clr>
        </p15:guide>
        <p15:guide id="7" orient="horz" pos="3067">
          <p15:clr>
            <a:srgbClr val="A4A3A4"/>
          </p15:clr>
        </p15:guide>
        <p15:guide id="8" orient="horz" pos="3643">
          <p15:clr>
            <a:srgbClr val="A4A3A4"/>
          </p15:clr>
        </p15:guide>
        <p15:guide id="9" orient="horz" pos="4219">
          <p15:clr>
            <a:srgbClr val="5ACBF0"/>
          </p15:clr>
        </p15:guide>
        <p15:guide id="10" pos="749">
          <p15:clr>
            <a:srgbClr val="A4A3A4"/>
          </p15:clr>
        </p15:guide>
        <p15:guide id="11" pos="1325">
          <p15:clr>
            <a:srgbClr val="A4A3A4"/>
          </p15:clr>
        </p15:guide>
        <p15:guide id="12" pos="1901">
          <p15:clr>
            <a:srgbClr val="A4A3A4"/>
          </p15:clr>
        </p15:guide>
        <p15:guide id="13" pos="2477">
          <p15:clr>
            <a:srgbClr val="A4A3A4"/>
          </p15:clr>
        </p15:guide>
        <p15:guide id="14" pos="3053">
          <p15:clr>
            <a:srgbClr val="A4A3A4"/>
          </p15:clr>
        </p15:guide>
        <p15:guide id="15" pos="3629">
          <p15:clr>
            <a:srgbClr val="A4A3A4"/>
          </p15:clr>
        </p15:guide>
        <p15:guide id="16" pos="4205">
          <p15:clr>
            <a:srgbClr val="A4A3A4"/>
          </p15:clr>
        </p15:guide>
        <p15:guide id="17" pos="4781">
          <p15:clr>
            <a:srgbClr val="A4A3A4"/>
          </p15:clr>
        </p15:guide>
        <p15:guide id="18" pos="5357">
          <p15:clr>
            <a:srgbClr val="A4A3A4"/>
          </p15:clr>
        </p15:guide>
        <p15:guide id="19" pos="5933">
          <p15:clr>
            <a:srgbClr val="A4A3A4"/>
          </p15:clr>
        </p15:guide>
        <p15:guide id="20" pos="6509">
          <p15:clr>
            <a:srgbClr val="A4A3A4"/>
          </p15:clr>
        </p15:guide>
        <p15:guide id="21" pos="7085">
          <p15:clr>
            <a:srgbClr val="A4A3A4"/>
          </p15:clr>
        </p15:guide>
        <p15:guide id="22" pos="7661">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png"/><Relationship Id="rId3" Type="http://schemas.openxmlformats.org/officeDocument/2006/relationships/image" Target="../media/image590.png"/><Relationship Id="rId7" Type="http://schemas.openxmlformats.org/officeDocument/2006/relationships/image" Target="../media/image63.png"/><Relationship Id="rId12" Type="http://schemas.openxmlformats.org/officeDocument/2006/relationships/image" Target="../media/image68.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0.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 Id="rId14" Type="http://schemas.openxmlformats.org/officeDocument/2006/relationships/image" Target="../media/image70.png"/></Relationships>
</file>

<file path=ppt/slides/_rels/slide11.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7.png"/><Relationship Id="rId3" Type="http://schemas.openxmlformats.org/officeDocument/2006/relationships/image" Target="../media/image71.png"/><Relationship Id="rId7" Type="http://schemas.openxmlformats.org/officeDocument/2006/relationships/image" Target="../media/image60.png"/><Relationship Id="rId12" Type="http://schemas.openxmlformats.org/officeDocument/2006/relationships/image" Target="../media/image76.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72.png"/><Relationship Id="rId11" Type="http://schemas.openxmlformats.org/officeDocument/2006/relationships/image" Target="../media/image13.png"/><Relationship Id="rId5" Type="http://schemas.openxmlformats.org/officeDocument/2006/relationships/image" Target="../media/image610.png"/><Relationship Id="rId10" Type="http://schemas.openxmlformats.org/officeDocument/2006/relationships/image" Target="../media/image75.png"/><Relationship Id="rId4" Type="http://schemas.openxmlformats.org/officeDocument/2006/relationships/image" Target="../media/image590.png"/><Relationship Id="rId9" Type="http://schemas.openxmlformats.org/officeDocument/2006/relationships/image" Target="../media/image74.png"/><Relationship Id="rId14" Type="http://schemas.openxmlformats.org/officeDocument/2006/relationships/image" Target="../media/image7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7.png"/><Relationship Id="rId3" Type="http://schemas.openxmlformats.org/officeDocument/2006/relationships/image" Target="../media/image53.png"/><Relationship Id="rId7" Type="http://schemas.openxmlformats.org/officeDocument/2006/relationships/image" Target="../media/image610.png"/><Relationship Id="rId12" Type="http://schemas.openxmlformats.org/officeDocument/2006/relationships/image" Target="../media/image66.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0.png"/><Relationship Id="rId15" Type="http://schemas.openxmlformats.org/officeDocument/2006/relationships/image" Target="../media/image69.png"/><Relationship Id="rId10" Type="http://schemas.openxmlformats.org/officeDocument/2006/relationships/image" Target="../media/image64.png"/><Relationship Id="rId4" Type="http://schemas.openxmlformats.org/officeDocument/2006/relationships/image" Target="../media/image54.png"/><Relationship Id="rId9" Type="http://schemas.openxmlformats.org/officeDocument/2006/relationships/image" Target="../media/image63.png"/><Relationship Id="rId14" Type="http://schemas.openxmlformats.org/officeDocument/2006/relationships/image" Target="../media/image68.png"/></Relationships>
</file>

<file path=ppt/slides/_rels/slide15.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png"/><Relationship Id="rId3" Type="http://schemas.openxmlformats.org/officeDocument/2006/relationships/image" Target="../media/image59.png"/><Relationship Id="rId7" Type="http://schemas.openxmlformats.org/officeDocument/2006/relationships/image" Target="../media/image58.png"/><Relationship Id="rId12" Type="http://schemas.openxmlformats.org/officeDocument/2006/relationships/image" Target="../media/image67.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610.png"/><Relationship Id="rId11" Type="http://schemas.openxmlformats.org/officeDocument/2006/relationships/image" Target="../media/image66.png"/><Relationship Id="rId5" Type="http://schemas.openxmlformats.org/officeDocument/2006/relationships/image" Target="../media/image60.png"/><Relationship Id="rId15" Type="http://schemas.openxmlformats.org/officeDocument/2006/relationships/image" Target="../media/image54.png"/><Relationship Id="rId10" Type="http://schemas.openxmlformats.org/officeDocument/2006/relationships/image" Target="../media/image65.png"/><Relationship Id="rId4" Type="http://schemas.openxmlformats.org/officeDocument/2006/relationships/image" Target="../media/image590.png"/><Relationship Id="rId9" Type="http://schemas.openxmlformats.org/officeDocument/2006/relationships/image" Target="../media/image64.png"/><Relationship Id="rId14" Type="http://schemas.openxmlformats.org/officeDocument/2006/relationships/image" Target="../media/image6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hyperlink" Target="https://www.microsoft.com/en-us/download/details.aspx?id=54253" TargetMode="External"/><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14.tmp"/></Relationships>
</file>

<file path=ppt/slides/_rels/slide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784" y="2075646"/>
            <a:ext cx="11889564" cy="1397433"/>
          </a:xfrm>
        </p:spPr>
        <p:txBody>
          <a:bodyPr/>
          <a:lstStyle/>
          <a:p>
            <a:r>
              <a:rPr lang="en-US" sz="4200" i="1" dirty="0"/>
              <a:t>Search-based Neural Structured Learning for</a:t>
            </a:r>
            <a:br>
              <a:rPr lang="en-US" sz="4200" i="1" dirty="0"/>
            </a:br>
            <a:r>
              <a:rPr lang="en-US" sz="4200" i="1" dirty="0"/>
              <a:t>Sequential Question Answering</a:t>
            </a:r>
          </a:p>
        </p:txBody>
      </p:sp>
      <p:sp>
        <p:nvSpPr>
          <p:cNvPr id="3" name="Text Placeholder 2"/>
          <p:cNvSpPr>
            <a:spLocks noGrp="1"/>
          </p:cNvSpPr>
          <p:nvPr>
            <p:ph sz="quarter" idx="10"/>
          </p:nvPr>
        </p:nvSpPr>
        <p:spPr>
          <a:xfrm>
            <a:off x="172571" y="3705882"/>
            <a:ext cx="12176354" cy="683264"/>
          </a:xfrm>
        </p:spPr>
        <p:txBody>
          <a:bodyPr/>
          <a:lstStyle/>
          <a:p>
            <a:pPr marL="0" indent="0" algn="ctr">
              <a:buNone/>
            </a:pPr>
            <a:r>
              <a:rPr lang="en-US" dirty="0"/>
              <a:t>Mohit Iyyer, Wen-tau Yih, Ming-Wei Chang. ACL-2017</a:t>
            </a:r>
          </a:p>
        </p:txBody>
      </p:sp>
    </p:spTree>
    <p:extLst>
      <p:ext uri="{BB962C8B-B14F-4D97-AF65-F5344CB8AC3E}">
        <p14:creationId xmlns:p14="http://schemas.microsoft.com/office/powerpoint/2010/main" val="332185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190732"/>
            <a:ext cx="11887200" cy="2055947"/>
          </a:xfrm>
        </p:spPr>
        <p:txBody>
          <a:bodyPr/>
          <a:lstStyle/>
          <a:p>
            <a:pPr>
              <a:buFont typeface="Wingdings" panose="05000000000000000000" pitchFamily="2" charset="2"/>
              <a:buChar char="Ø"/>
            </a:pPr>
            <a:r>
              <a:rPr lang="en-US" sz="3200" i="1" dirty="0">
                <a:solidFill>
                  <a:srgbClr val="C00000"/>
                </a:solidFill>
                <a:latin typeface="Times New Roman" panose="02020603050405020304" pitchFamily="18" charset="0"/>
                <a:cs typeface="Times New Roman" panose="02020603050405020304" pitchFamily="18" charset="0"/>
              </a:rPr>
              <a:t>Which super heroes came from Earth?</a:t>
            </a:r>
          </a:p>
          <a:p>
            <a:pPr marL="0" indent="0">
              <a:buNone/>
            </a:pPr>
            <a:r>
              <a:rPr lang="en-US" sz="3200" dirty="0">
                <a:solidFill>
                  <a:srgbClr val="0070C0"/>
                </a:solidFill>
                <a:latin typeface="Courier New" panose="02070309020205020404" pitchFamily="49" charset="0"/>
                <a:cs typeface="Courier New" panose="02070309020205020404" pitchFamily="49" charset="0"/>
              </a:rPr>
              <a:t>	(1)select-column	</a:t>
            </a:r>
            <a:r>
              <a:rPr lang="en-US" sz="3200" dirty="0">
                <a:solidFill>
                  <a:schemeClr val="accent2">
                    <a:lumMod val="75000"/>
                  </a:schemeClr>
                </a:solidFill>
                <a:latin typeface="Courier New" panose="02070309020205020404" pitchFamily="49" charset="0"/>
                <a:cs typeface="Courier New" panose="02070309020205020404" pitchFamily="49" charset="0"/>
              </a:rPr>
              <a:t>Character</a:t>
            </a:r>
            <a:br>
              <a:rPr lang="en-US" sz="3200" dirty="0">
                <a:solidFill>
                  <a:srgbClr val="0070C0"/>
                </a:solidFill>
                <a:latin typeface="Courier New" panose="02070309020205020404" pitchFamily="49" charset="0"/>
                <a:cs typeface="Courier New" panose="02070309020205020404" pitchFamily="49" charset="0"/>
              </a:rPr>
            </a:br>
            <a:r>
              <a:rPr lang="en-US" sz="3200" dirty="0">
                <a:solidFill>
                  <a:srgbClr val="0070C0"/>
                </a:solidFill>
                <a:latin typeface="Courier New" panose="02070309020205020404" pitchFamily="49" charset="0"/>
                <a:cs typeface="Courier New" panose="02070309020205020404" pitchFamily="49" charset="0"/>
              </a:rPr>
              <a:t>	(2)</a:t>
            </a:r>
            <a:r>
              <a:rPr lang="en-US" sz="3200" dirty="0" err="1">
                <a:solidFill>
                  <a:srgbClr val="0070C0"/>
                </a:solidFill>
                <a:latin typeface="Courier New" panose="02070309020205020404" pitchFamily="49" charset="0"/>
                <a:cs typeface="Courier New" panose="02070309020205020404" pitchFamily="49" charset="0"/>
              </a:rPr>
              <a:t>cond</a:t>
            </a:r>
            <a:r>
              <a:rPr lang="en-US" sz="3200" dirty="0">
                <a:solidFill>
                  <a:srgbClr val="0070C0"/>
                </a:solidFill>
                <a:latin typeface="Courier New" panose="02070309020205020404" pitchFamily="49" charset="0"/>
                <a:cs typeface="Courier New" panose="02070309020205020404" pitchFamily="49" charset="0"/>
              </a:rPr>
              <a:t>-column		</a:t>
            </a:r>
            <a:r>
              <a:rPr lang="en-US" sz="3200" dirty="0">
                <a:solidFill>
                  <a:schemeClr val="accent2">
                    <a:lumMod val="75000"/>
                  </a:schemeClr>
                </a:solidFill>
                <a:latin typeface="Courier New" panose="02070309020205020404" pitchFamily="49" charset="0"/>
                <a:cs typeface="Courier New" panose="02070309020205020404" pitchFamily="49" charset="0"/>
              </a:rPr>
              <a:t>Home World</a:t>
            </a:r>
            <a:br>
              <a:rPr lang="en-US" sz="3200" dirty="0">
                <a:solidFill>
                  <a:schemeClr val="accent2">
                    <a:lumMod val="75000"/>
                  </a:schemeClr>
                </a:solidFill>
                <a:latin typeface="Courier New" panose="02070309020205020404" pitchFamily="49" charset="0"/>
                <a:cs typeface="Courier New" panose="02070309020205020404" pitchFamily="49" charset="0"/>
              </a:rPr>
            </a:br>
            <a:r>
              <a:rPr lang="en-US" sz="3200" dirty="0">
                <a:solidFill>
                  <a:schemeClr val="accent2">
                    <a:lumMod val="75000"/>
                  </a:schemeClr>
                </a:solidFill>
                <a:latin typeface="Courier New" panose="02070309020205020404" pitchFamily="49" charset="0"/>
                <a:cs typeface="Courier New" panose="02070309020205020404" pitchFamily="49" charset="0"/>
              </a:rPr>
              <a:t>	</a:t>
            </a:r>
            <a:r>
              <a:rPr lang="en-US" sz="3200" dirty="0">
                <a:solidFill>
                  <a:srgbClr val="0070C0"/>
                </a:solidFill>
                <a:latin typeface="Courier New" panose="02070309020205020404" pitchFamily="49" charset="0"/>
                <a:cs typeface="Courier New" panose="02070309020205020404" pitchFamily="49" charset="0"/>
              </a:rPr>
              <a:t>(3)op-equal			</a:t>
            </a:r>
            <a:r>
              <a:rPr lang="en-US" sz="3200" i="1" dirty="0">
                <a:solidFill>
                  <a:srgbClr val="C00000"/>
                </a:solidFill>
                <a:latin typeface="Times New Roman" panose="02020603050405020304" pitchFamily="18" charset="0"/>
                <a:cs typeface="Times New Roman" panose="02020603050405020304" pitchFamily="18" charset="0"/>
              </a:rPr>
              <a:t>Earth</a:t>
            </a:r>
            <a:endParaRPr lang="en-US" sz="1400" i="1" dirty="0">
              <a:latin typeface="Cambria Math" panose="02040503050406030204" pitchFamily="18" charset="0"/>
            </a:endParaRPr>
          </a:p>
        </p:txBody>
      </p:sp>
      <p:sp>
        <p:nvSpPr>
          <p:cNvPr id="3" name="Title 2"/>
          <p:cNvSpPr>
            <a:spLocks noGrp="1"/>
          </p:cNvSpPr>
          <p:nvPr>
            <p:ph type="title"/>
          </p:nvPr>
        </p:nvSpPr>
        <p:spPr/>
        <p:txBody>
          <a:bodyPr/>
          <a:lstStyle/>
          <a:p>
            <a:r>
              <a:rPr lang="en-US" dirty="0"/>
              <a:t>Search</a:t>
            </a:r>
          </a:p>
        </p:txBody>
      </p:sp>
      <p:grpSp>
        <p:nvGrpSpPr>
          <p:cNvPr id="6" name="Group 5"/>
          <p:cNvGrpSpPr/>
          <p:nvPr/>
        </p:nvGrpSpPr>
        <p:grpSpPr>
          <a:xfrm>
            <a:off x="1514475" y="3969074"/>
            <a:ext cx="733426" cy="704808"/>
            <a:chOff x="1157287" y="4371995"/>
            <a:chExt cx="733426" cy="704808"/>
          </a:xfrm>
        </p:grpSpPr>
        <p:sp>
          <p:nvSpPr>
            <p:cNvPr id="4" name="Flowchart: Connector 3"/>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5" name="TextBox 4"/>
                <p:cNvSpPr txBox="1"/>
                <p:nvPr/>
              </p:nvSpPr>
              <p:spPr>
                <a:xfrm>
                  <a:off x="1157287" y="4371995"/>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0</m:t>
                            </m:r>
                          </m:sub>
                        </m:sSub>
                      </m:oMath>
                    </m:oMathPara>
                  </a14:m>
                  <a:endParaRPr lang="en-US" sz="2400" dirty="0" err="1">
                    <a:solidFill>
                      <a:srgbClr val="7030A0"/>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157287" y="4371995"/>
                  <a:ext cx="733426" cy="704808"/>
                </a:xfrm>
                <a:prstGeom prst="rect">
                  <a:avLst/>
                </a:prstGeom>
                <a:blipFill>
                  <a:blip r:embed="rId3"/>
                  <a:stretch>
                    <a:fillRect/>
                  </a:stretch>
                </a:blipFill>
              </p:spPr>
              <p:txBody>
                <a:bodyPr/>
                <a:lstStyle/>
                <a:p>
                  <a:r>
                    <a:rPr lang="en-US">
                      <a:noFill/>
                    </a:rPr>
                    <a:t> </a:t>
                  </a:r>
                </a:p>
              </p:txBody>
            </p:sp>
          </mc:Fallback>
        </mc:AlternateContent>
      </p:grpSp>
      <p:grpSp>
        <p:nvGrpSpPr>
          <p:cNvPr id="7" name="Group 6"/>
          <p:cNvGrpSpPr/>
          <p:nvPr/>
        </p:nvGrpSpPr>
        <p:grpSpPr>
          <a:xfrm>
            <a:off x="4310062" y="3492836"/>
            <a:ext cx="733426" cy="704808"/>
            <a:chOff x="1157287" y="4371995"/>
            <a:chExt cx="733426" cy="704808"/>
          </a:xfrm>
        </p:grpSpPr>
        <p:sp>
          <p:nvSpPr>
            <p:cNvPr id="8" name="Flowchart: Connector 7"/>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9" name="TextBox 8"/>
                <p:cNvSpPr txBox="1"/>
                <p:nvPr/>
              </p:nvSpPr>
              <p:spPr>
                <a:xfrm>
                  <a:off x="1157287" y="4371995"/>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1</m:t>
                            </m:r>
                          </m:sub>
                        </m:sSub>
                      </m:oMath>
                    </m:oMathPara>
                  </a14:m>
                  <a:endParaRPr lang="en-US" sz="2400" dirty="0" err="1">
                    <a:solidFill>
                      <a:srgbClr val="7030A0"/>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1157287" y="4371995"/>
                  <a:ext cx="733426" cy="704808"/>
                </a:xfrm>
                <a:prstGeom prst="rect">
                  <a:avLst/>
                </a:prstGeom>
                <a:blipFill>
                  <a:blip r:embed="rId4"/>
                  <a:stretch>
                    <a:fillRect/>
                  </a:stretch>
                </a:blipFill>
              </p:spPr>
              <p:txBody>
                <a:bodyPr/>
                <a:lstStyle/>
                <a:p>
                  <a:r>
                    <a:rPr lang="en-US">
                      <a:noFill/>
                    </a:rPr>
                    <a:t> </a:t>
                  </a:r>
                </a:p>
              </p:txBody>
            </p:sp>
          </mc:Fallback>
        </mc:AlternateContent>
      </p:grpSp>
      <p:grpSp>
        <p:nvGrpSpPr>
          <p:cNvPr id="10" name="Group 9"/>
          <p:cNvGrpSpPr/>
          <p:nvPr/>
        </p:nvGrpSpPr>
        <p:grpSpPr>
          <a:xfrm>
            <a:off x="7196137" y="3492836"/>
            <a:ext cx="733426" cy="704808"/>
            <a:chOff x="1157287" y="4371995"/>
            <a:chExt cx="733426" cy="704808"/>
          </a:xfrm>
        </p:grpSpPr>
        <p:sp>
          <p:nvSpPr>
            <p:cNvPr id="11" name="Flowchart: Connector 10"/>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12" name="TextBox 11"/>
                <p:cNvSpPr txBox="1"/>
                <p:nvPr/>
              </p:nvSpPr>
              <p:spPr>
                <a:xfrm>
                  <a:off x="1157287" y="4371995"/>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2</m:t>
                            </m:r>
                          </m:sub>
                        </m:sSub>
                      </m:oMath>
                    </m:oMathPara>
                  </a14:m>
                  <a:endParaRPr lang="en-US" sz="2400" dirty="0" err="1">
                    <a:solidFill>
                      <a:srgbClr val="7030A0"/>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157287" y="4371995"/>
                  <a:ext cx="733426" cy="704808"/>
                </a:xfrm>
                <a:prstGeom prst="rect">
                  <a:avLst/>
                </a:prstGeom>
                <a:blipFill>
                  <a:blip r:embed="rId5"/>
                  <a:stretch>
                    <a:fillRect/>
                  </a:stretch>
                </a:blipFill>
              </p:spPr>
              <p:txBody>
                <a:bodyPr/>
                <a:lstStyle/>
                <a:p>
                  <a:r>
                    <a:rPr lang="en-US">
                      <a:noFill/>
                    </a:rPr>
                    <a:t> </a:t>
                  </a:r>
                </a:p>
              </p:txBody>
            </p:sp>
          </mc:Fallback>
        </mc:AlternateContent>
      </p:grpSp>
      <p:grpSp>
        <p:nvGrpSpPr>
          <p:cNvPr id="13" name="Group 12"/>
          <p:cNvGrpSpPr/>
          <p:nvPr/>
        </p:nvGrpSpPr>
        <p:grpSpPr>
          <a:xfrm>
            <a:off x="9805987" y="3969074"/>
            <a:ext cx="733426" cy="704808"/>
            <a:chOff x="1157287" y="4371995"/>
            <a:chExt cx="733426" cy="704808"/>
          </a:xfrm>
        </p:grpSpPr>
        <p:sp>
          <p:nvSpPr>
            <p:cNvPr id="14" name="Flowchart: Connector 13"/>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15" name="TextBox 14"/>
                <p:cNvSpPr txBox="1"/>
                <p:nvPr/>
              </p:nvSpPr>
              <p:spPr>
                <a:xfrm>
                  <a:off x="1157287" y="4371995"/>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3</m:t>
                            </m:r>
                          </m:sub>
                        </m:sSub>
                      </m:oMath>
                    </m:oMathPara>
                  </a14:m>
                  <a:endParaRPr lang="en-US" sz="2400" dirty="0" err="1">
                    <a:solidFill>
                      <a:srgbClr val="7030A0"/>
                    </a:solidFill>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157287" y="4371995"/>
                  <a:ext cx="733426" cy="704808"/>
                </a:xfrm>
                <a:prstGeom prst="rect">
                  <a:avLst/>
                </a:prstGeom>
                <a:blipFill>
                  <a:blip r:embed="rId6"/>
                  <a:stretch>
                    <a:fillRect/>
                  </a:stretch>
                </a:blipFill>
              </p:spPr>
              <p:txBody>
                <a:bodyPr/>
                <a:lstStyle/>
                <a:p>
                  <a:r>
                    <a:rPr lang="en-US">
                      <a:noFill/>
                    </a:rPr>
                    <a:t> </a:t>
                  </a:r>
                </a:p>
              </p:txBody>
            </p:sp>
          </mc:Fallback>
        </mc:AlternateContent>
      </p:grpSp>
      <p:grpSp>
        <p:nvGrpSpPr>
          <p:cNvPr id="66" name="Group 65"/>
          <p:cNvGrpSpPr/>
          <p:nvPr/>
        </p:nvGrpSpPr>
        <p:grpSpPr>
          <a:xfrm>
            <a:off x="2071688" y="3644649"/>
            <a:ext cx="2557287" cy="676829"/>
            <a:chOff x="2071688" y="3644649"/>
            <a:chExt cx="2557287" cy="676829"/>
          </a:xfrm>
        </p:grpSpPr>
        <p:sp>
          <p:nvSpPr>
            <p:cNvPr id="21" name="TextBox 20"/>
            <p:cNvSpPr txBox="1"/>
            <p:nvPr/>
          </p:nvSpPr>
          <p:spPr>
            <a:xfrm rot="21011802">
              <a:off x="2214387" y="3644649"/>
              <a:ext cx="2414588" cy="544765"/>
            </a:xfrm>
            <a:prstGeom prst="rect">
              <a:avLst/>
            </a:prstGeom>
            <a:noFill/>
          </p:spPr>
          <p:txBody>
            <a:bodyPr wrap="square" lIns="182880" tIns="146304" rIns="182880" bIns="146304" rtlCol="0">
              <a:spAutoFit/>
            </a:bodyPr>
            <a:lstStyle/>
            <a:p>
              <a:pPr>
                <a:lnSpc>
                  <a:spcPct val="90000"/>
                </a:lnSpc>
                <a:spcAft>
                  <a:spcPts val="600"/>
                </a:spcAft>
              </a:pPr>
              <a:r>
                <a:rPr lang="en-US" dirty="0">
                  <a:solidFill>
                    <a:srgbClr val="306CB2"/>
                  </a:solidFill>
                </a:rPr>
                <a:t>Select</a:t>
              </a:r>
              <a:r>
                <a:rPr lang="en-US" dirty="0">
                  <a:gradFill>
                    <a:gsLst>
                      <a:gs pos="2917">
                        <a:schemeClr val="tx1"/>
                      </a:gs>
                      <a:gs pos="30000">
                        <a:schemeClr val="tx1"/>
                      </a:gs>
                    </a:gsLst>
                    <a:lin ang="5400000" scaled="0"/>
                  </a:gradFill>
                </a:rPr>
                <a:t> “</a:t>
              </a:r>
              <a:r>
                <a:rPr lang="en-US" dirty="0">
                  <a:solidFill>
                    <a:schemeClr val="accent2">
                      <a:lumMod val="75000"/>
                    </a:schemeClr>
                  </a:solidFill>
                </a:rPr>
                <a:t>Character</a:t>
              </a:r>
              <a:r>
                <a:rPr lang="en-US" dirty="0">
                  <a:gradFill>
                    <a:gsLst>
                      <a:gs pos="2917">
                        <a:schemeClr val="tx1"/>
                      </a:gs>
                      <a:gs pos="30000">
                        <a:schemeClr val="tx1"/>
                      </a:gs>
                    </a:gsLst>
                    <a:lin ang="5400000" scaled="0"/>
                  </a:gradFill>
                </a:rPr>
                <a:t>”</a:t>
              </a:r>
            </a:p>
          </p:txBody>
        </p:sp>
        <p:cxnSp>
          <p:nvCxnSpPr>
            <p:cNvPr id="23" name="Straight Arrow Connector 22"/>
            <p:cNvCxnSpPr/>
            <p:nvPr/>
          </p:nvCxnSpPr>
          <p:spPr>
            <a:xfrm flipV="1">
              <a:off x="2071688" y="3884471"/>
              <a:ext cx="2414587" cy="43700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4751782" y="3439566"/>
            <a:ext cx="2793210" cy="544765"/>
            <a:chOff x="4751782" y="3439566"/>
            <a:chExt cx="2793210" cy="544765"/>
          </a:xfrm>
        </p:grpSpPr>
        <p:sp>
          <p:nvSpPr>
            <p:cNvPr id="28" name="TextBox 27"/>
            <p:cNvSpPr txBox="1"/>
            <p:nvPr/>
          </p:nvSpPr>
          <p:spPr>
            <a:xfrm>
              <a:off x="4751782" y="3439566"/>
              <a:ext cx="2793210" cy="544765"/>
            </a:xfrm>
            <a:prstGeom prst="rect">
              <a:avLst/>
            </a:prstGeom>
            <a:noFill/>
          </p:spPr>
          <p:txBody>
            <a:bodyPr wrap="square" lIns="182880" tIns="146304" rIns="182880" bIns="146304" rtlCol="0">
              <a:spAutoFit/>
            </a:bodyPr>
            <a:lstStyle/>
            <a:p>
              <a:pPr>
                <a:lnSpc>
                  <a:spcPct val="90000"/>
                </a:lnSpc>
                <a:spcAft>
                  <a:spcPts val="600"/>
                </a:spcAft>
              </a:pPr>
              <a:r>
                <a:rPr lang="en-US" dirty="0">
                  <a:solidFill>
                    <a:srgbClr val="306CB2"/>
                  </a:solidFill>
                </a:rPr>
                <a:t>Cond on</a:t>
              </a:r>
              <a:r>
                <a:rPr lang="en-US" dirty="0">
                  <a:gradFill>
                    <a:gsLst>
                      <a:gs pos="2917">
                        <a:schemeClr val="tx1"/>
                      </a:gs>
                      <a:gs pos="30000">
                        <a:schemeClr val="tx1"/>
                      </a:gs>
                    </a:gsLst>
                    <a:lin ang="5400000" scaled="0"/>
                  </a:gradFill>
                </a:rPr>
                <a:t> “</a:t>
              </a:r>
              <a:r>
                <a:rPr lang="en-US" dirty="0">
                  <a:solidFill>
                    <a:schemeClr val="accent2">
                      <a:lumMod val="75000"/>
                    </a:schemeClr>
                  </a:solidFill>
                </a:rPr>
                <a:t>Home World</a:t>
              </a:r>
              <a:r>
                <a:rPr lang="en-US" dirty="0">
                  <a:gradFill>
                    <a:gsLst>
                      <a:gs pos="2917">
                        <a:schemeClr val="tx1"/>
                      </a:gs>
                      <a:gs pos="30000">
                        <a:schemeClr val="tx1"/>
                      </a:gs>
                    </a:gsLst>
                    <a:lin ang="5400000" scaled="0"/>
                  </a:gradFill>
                </a:rPr>
                <a:t>”</a:t>
              </a:r>
            </a:p>
          </p:txBody>
        </p:sp>
        <p:cxnSp>
          <p:nvCxnSpPr>
            <p:cNvPr id="25" name="Straight Arrow Connector 24"/>
            <p:cNvCxnSpPr/>
            <p:nvPr/>
          </p:nvCxnSpPr>
          <p:spPr>
            <a:xfrm>
              <a:off x="4867275" y="3845240"/>
              <a:ext cx="2480071"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7753350" y="3715480"/>
            <a:ext cx="2595072" cy="605998"/>
            <a:chOff x="7753350" y="3715480"/>
            <a:chExt cx="2595072" cy="605998"/>
          </a:xfrm>
        </p:grpSpPr>
        <p:cxnSp>
          <p:nvCxnSpPr>
            <p:cNvPr id="30" name="Straight Arrow Connector 29"/>
            <p:cNvCxnSpPr/>
            <p:nvPr/>
          </p:nvCxnSpPr>
          <p:spPr>
            <a:xfrm>
              <a:off x="7753350" y="3884471"/>
              <a:ext cx="2240757" cy="43700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rot="619876">
              <a:off x="7933834" y="3715480"/>
              <a:ext cx="2414588" cy="544765"/>
            </a:xfrm>
            <a:prstGeom prst="rect">
              <a:avLst/>
            </a:prstGeom>
            <a:noFill/>
          </p:spPr>
          <p:txBody>
            <a:bodyPr wrap="square" lIns="182880" tIns="146304" rIns="182880" bIns="146304" rtlCol="0">
              <a:spAutoFit/>
            </a:bodyPr>
            <a:lstStyle/>
            <a:p>
              <a:pPr>
                <a:lnSpc>
                  <a:spcPct val="90000"/>
                </a:lnSpc>
                <a:spcAft>
                  <a:spcPts val="600"/>
                </a:spcAft>
              </a:pPr>
              <a:r>
                <a:rPr lang="en-US" dirty="0">
                  <a:solidFill>
                    <a:srgbClr val="306CB2"/>
                  </a:solidFill>
                </a:rPr>
                <a:t>Value =</a:t>
              </a:r>
              <a:r>
                <a:rPr lang="en-US" dirty="0">
                  <a:gradFill>
                    <a:gsLst>
                      <a:gs pos="2917">
                        <a:schemeClr val="tx1"/>
                      </a:gs>
                      <a:gs pos="30000">
                        <a:schemeClr val="tx1"/>
                      </a:gs>
                    </a:gsLst>
                    <a:lin ang="5400000" scaled="0"/>
                  </a:gradFill>
                </a:rPr>
                <a:t> “</a:t>
              </a:r>
              <a:r>
                <a:rPr lang="en-US" dirty="0">
                  <a:solidFill>
                    <a:srgbClr val="C00000"/>
                  </a:solidFill>
                </a:rPr>
                <a:t>Earth</a:t>
              </a:r>
              <a:r>
                <a:rPr lang="en-US" dirty="0">
                  <a:gradFill>
                    <a:gsLst>
                      <a:gs pos="2917">
                        <a:schemeClr val="tx1"/>
                      </a:gs>
                      <a:gs pos="30000">
                        <a:schemeClr val="tx1"/>
                      </a:gs>
                    </a:gsLst>
                    <a:lin ang="5400000" scaled="0"/>
                  </a:gradFill>
                </a:rPr>
                <a:t>”</a:t>
              </a:r>
            </a:p>
          </p:txBody>
        </p:sp>
      </p:grpSp>
      <p:grpSp>
        <p:nvGrpSpPr>
          <p:cNvPr id="71" name="Group 70"/>
          <p:cNvGrpSpPr/>
          <p:nvPr/>
        </p:nvGrpSpPr>
        <p:grpSpPr>
          <a:xfrm>
            <a:off x="2071688" y="3839461"/>
            <a:ext cx="5840017" cy="1615998"/>
            <a:chOff x="2071688" y="3839461"/>
            <a:chExt cx="5840017" cy="1615998"/>
          </a:xfrm>
        </p:grpSpPr>
        <mc:AlternateContent xmlns:mc="http://schemas.openxmlformats.org/markup-compatibility/2006" xmlns:a14="http://schemas.microsoft.com/office/drawing/2010/main">
          <mc:Choice Requires="a14">
            <p:sp>
              <p:nvSpPr>
                <p:cNvPr id="50" name="TextBox 49"/>
                <p:cNvSpPr txBox="1"/>
                <p:nvPr/>
              </p:nvSpPr>
              <p:spPr>
                <a:xfrm>
                  <a:off x="3613538" y="3839461"/>
                  <a:ext cx="778675" cy="685800"/>
                </a:xfrm>
                <a:prstGeom prst="rect">
                  <a:avLst/>
                </a:prstGeom>
                <a:noFill/>
              </p:spPr>
              <p:txBody>
                <a:bodyPr vert="eaVert" wrap="square" lIns="182880" tIns="146304" rIns="182880" bIns="146304" rtlCol="0">
                  <a:spAutoFit/>
                </a:bodyPr>
                <a:lstStyle/>
                <a:p>
                  <a:pPr>
                    <a:lnSpc>
                      <a:spcPct val="90000"/>
                    </a:lnSpc>
                    <a:spcAft>
                      <a:spcPts val="600"/>
                    </a:spcAft>
                  </a:pPr>
                  <a14:m>
                    <m:oMathPara xmlns:m="http://schemas.openxmlformats.org/officeDocument/2006/math">
                      <m:oMathParaPr>
                        <m:jc m:val="centerGroup"/>
                      </m:oMathParaPr>
                      <m:oMath xmlns:m="http://schemas.openxmlformats.org/officeDocument/2006/math">
                        <m:r>
                          <a:rPr lang="en-US" sz="2400" b="0" i="1" smtClean="0">
                            <a:gradFill>
                              <a:gsLst>
                                <a:gs pos="2917">
                                  <a:schemeClr val="tx1"/>
                                </a:gs>
                                <a:gs pos="30000">
                                  <a:schemeClr val="tx1"/>
                                </a:gs>
                              </a:gsLst>
                              <a:lin ang="5400000" scaled="0"/>
                            </a:gradFill>
                            <a:latin typeface="Cambria Math" panose="02040503050406030204" pitchFamily="18" charset="0"/>
                          </a:rPr>
                          <m:t>⋯</m:t>
                        </m:r>
                      </m:oMath>
                    </m:oMathPara>
                  </a14:m>
                  <a:endParaRPr lang="en-US" sz="2400" dirty="0" err="1">
                    <a:gradFill>
                      <a:gsLst>
                        <a:gs pos="2917">
                          <a:schemeClr val="tx1"/>
                        </a:gs>
                        <a:gs pos="30000">
                          <a:schemeClr val="tx1"/>
                        </a:gs>
                      </a:gsLst>
                      <a:lin ang="5400000" scaled="0"/>
                    </a:gradFill>
                  </a:endParaRPr>
                </a:p>
              </p:txBody>
            </p:sp>
          </mc:Choice>
          <mc:Fallback xmlns="">
            <p:sp>
              <p:nvSpPr>
                <p:cNvPr id="50" name="TextBox 49"/>
                <p:cNvSpPr txBox="1">
                  <a:spLocks noRot="1" noChangeAspect="1" noMove="1" noResize="1" noEditPoints="1" noAdjustHandles="1" noChangeArrowheads="1" noChangeShapeType="1" noTextEdit="1"/>
                </p:cNvSpPr>
                <p:nvPr/>
              </p:nvSpPr>
              <p:spPr>
                <a:xfrm>
                  <a:off x="3613538" y="3839461"/>
                  <a:ext cx="778675" cy="685800"/>
                </a:xfrm>
                <a:prstGeom prst="rect">
                  <a:avLst/>
                </a:prstGeom>
                <a:blipFill>
                  <a:blip r:embed="rId7"/>
                  <a:stretch>
                    <a:fillRect/>
                  </a:stretch>
                </a:blipFill>
              </p:spPr>
              <p:txBody>
                <a:bodyPr/>
                <a:lstStyle/>
                <a:p>
                  <a:r>
                    <a:rPr lang="en-US">
                      <a:noFill/>
                    </a:rPr>
                    <a:t> </a:t>
                  </a:r>
                </a:p>
              </p:txBody>
            </p:sp>
          </mc:Fallback>
        </mc:AlternateContent>
        <p:grpSp>
          <p:nvGrpSpPr>
            <p:cNvPr id="70" name="Group 69"/>
            <p:cNvGrpSpPr/>
            <p:nvPr/>
          </p:nvGrpSpPr>
          <p:grpSpPr>
            <a:xfrm>
              <a:off x="2071688" y="4073840"/>
              <a:ext cx="5840017" cy="1381619"/>
              <a:chOff x="2071688" y="4073840"/>
              <a:chExt cx="5840017" cy="1381619"/>
            </a:xfrm>
          </p:grpSpPr>
          <p:sp>
            <p:nvSpPr>
              <p:cNvPr id="64" name="TextBox 63"/>
              <p:cNvSpPr txBox="1"/>
              <p:nvPr/>
            </p:nvSpPr>
            <p:spPr>
              <a:xfrm rot="906181">
                <a:off x="2226964" y="4622554"/>
                <a:ext cx="2414588" cy="544765"/>
              </a:xfrm>
              <a:prstGeom prst="rect">
                <a:avLst/>
              </a:prstGeom>
              <a:noFill/>
            </p:spPr>
            <p:txBody>
              <a:bodyPr wrap="square" lIns="182880" tIns="146304" rIns="182880" bIns="146304" rtlCol="0">
                <a:spAutoFit/>
              </a:bodyPr>
              <a:lstStyle/>
              <a:p>
                <a:pPr>
                  <a:lnSpc>
                    <a:spcPct val="90000"/>
                  </a:lnSpc>
                  <a:spcAft>
                    <a:spcPts val="600"/>
                  </a:spcAft>
                </a:pPr>
                <a:r>
                  <a:rPr lang="en-US" dirty="0">
                    <a:solidFill>
                      <a:srgbClr val="306CB2"/>
                    </a:solidFill>
                  </a:rPr>
                  <a:t>Select</a:t>
                </a:r>
                <a:r>
                  <a:rPr lang="en-US" dirty="0">
                    <a:gradFill>
                      <a:gsLst>
                        <a:gs pos="2917">
                          <a:schemeClr val="tx1"/>
                        </a:gs>
                        <a:gs pos="30000">
                          <a:schemeClr val="tx1"/>
                        </a:gs>
                      </a:gsLst>
                      <a:lin ang="5400000" scaled="0"/>
                    </a:gradFill>
                  </a:rPr>
                  <a:t> “</a:t>
                </a:r>
                <a:r>
                  <a:rPr lang="en-US" dirty="0">
                    <a:solidFill>
                      <a:schemeClr val="accent2">
                        <a:lumMod val="75000"/>
                      </a:schemeClr>
                    </a:solidFill>
                  </a:rPr>
                  <a:t>Powers</a:t>
                </a:r>
                <a:r>
                  <a:rPr lang="en-US" dirty="0">
                    <a:gradFill>
                      <a:gsLst>
                        <a:gs pos="2917">
                          <a:schemeClr val="tx1"/>
                        </a:gs>
                        <a:gs pos="30000">
                          <a:schemeClr val="tx1"/>
                        </a:gs>
                      </a:gsLst>
                      <a:lin ang="5400000" scaled="0"/>
                    </a:gradFill>
                  </a:rPr>
                  <a:t>”</a:t>
                </a:r>
              </a:p>
            </p:txBody>
          </p:sp>
          <p:cxnSp>
            <p:nvCxnSpPr>
              <p:cNvPr id="35" name="Straight Arrow Connector 34"/>
              <p:cNvCxnSpPr/>
              <p:nvPr/>
            </p:nvCxnSpPr>
            <p:spPr>
              <a:xfrm>
                <a:off x="2071688" y="4321478"/>
                <a:ext cx="2408633" cy="669962"/>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2071688" y="4321478"/>
                <a:ext cx="2414587" cy="7619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40" name="Group 39"/>
              <p:cNvGrpSpPr/>
              <p:nvPr/>
            </p:nvGrpSpPr>
            <p:grpSpPr>
              <a:xfrm>
                <a:off x="4310062" y="4073840"/>
                <a:ext cx="733426" cy="704808"/>
                <a:chOff x="1157287" y="4400570"/>
                <a:chExt cx="733426" cy="704808"/>
              </a:xfrm>
            </p:grpSpPr>
            <p:sp>
              <p:nvSpPr>
                <p:cNvPr id="41" name="Flowchart: Connector 40"/>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42" name="TextBox 41"/>
                    <p:cNvSpPr txBox="1"/>
                    <p:nvPr/>
                  </p:nvSpPr>
                  <p:spPr>
                    <a:xfrm>
                      <a:off x="1157287" y="4400570"/>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Sup>
                              <m:sSubSupPr>
                                <m:ctrlPr>
                                  <a:rPr lang="en-US" sz="2400" b="0" i="1" smtClean="0">
                                    <a:solidFill>
                                      <a:srgbClr val="7030A0"/>
                                    </a:solidFill>
                                    <a:latin typeface="Cambria Math" panose="02040503050406030204" pitchFamily="18" charset="0"/>
                                  </a:rPr>
                                </m:ctrlPr>
                              </m:sSubSup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1</m:t>
                                </m:r>
                              </m:sub>
                              <m:sup>
                                <m:r>
                                  <a:rPr lang="en-US" sz="2400" b="0" i="1" smtClean="0">
                                    <a:solidFill>
                                      <a:srgbClr val="7030A0"/>
                                    </a:solidFill>
                                    <a:latin typeface="Cambria Math" panose="02040503050406030204" pitchFamily="18" charset="0"/>
                                  </a:rPr>
                                  <m:t>′</m:t>
                                </m:r>
                              </m:sup>
                            </m:sSubSup>
                          </m:oMath>
                        </m:oMathPara>
                      </a14:m>
                      <a:endParaRPr lang="en-US" sz="2400" dirty="0" err="1">
                        <a:solidFill>
                          <a:srgbClr val="7030A0"/>
                        </a:solidFill>
                      </a:endParaRPr>
                    </a:p>
                  </p:txBody>
                </p:sp>
              </mc:Choice>
              <mc:Fallback xmlns="">
                <p:sp>
                  <p:nvSpPr>
                    <p:cNvPr id="42" name="TextBox 41"/>
                    <p:cNvSpPr txBox="1">
                      <a:spLocks noRot="1" noChangeAspect="1" noMove="1" noResize="1" noEditPoints="1" noAdjustHandles="1" noChangeArrowheads="1" noChangeShapeType="1" noTextEdit="1"/>
                    </p:cNvSpPr>
                    <p:nvPr/>
                  </p:nvSpPr>
                  <p:spPr>
                    <a:xfrm>
                      <a:off x="1157287" y="4400570"/>
                      <a:ext cx="733426" cy="704808"/>
                    </a:xfrm>
                    <a:prstGeom prst="rect">
                      <a:avLst/>
                    </a:prstGeom>
                    <a:blipFill>
                      <a:blip r:embed="rId8"/>
                      <a:stretch>
                        <a:fillRect/>
                      </a:stretch>
                    </a:blipFill>
                  </p:spPr>
                  <p:txBody>
                    <a:bodyPr/>
                    <a:lstStyle/>
                    <a:p>
                      <a:r>
                        <a:rPr lang="en-US">
                          <a:noFill/>
                        </a:rPr>
                        <a:t> </a:t>
                      </a:r>
                    </a:p>
                  </p:txBody>
                </p:sp>
              </mc:Fallback>
            </mc:AlternateContent>
          </p:grpSp>
          <p:grpSp>
            <p:nvGrpSpPr>
              <p:cNvPr id="44" name="Group 43"/>
              <p:cNvGrpSpPr/>
              <p:nvPr/>
            </p:nvGrpSpPr>
            <p:grpSpPr>
              <a:xfrm>
                <a:off x="4304108" y="4688793"/>
                <a:ext cx="733426" cy="704808"/>
                <a:chOff x="1157287" y="4421752"/>
                <a:chExt cx="733426" cy="704808"/>
              </a:xfrm>
            </p:grpSpPr>
            <p:sp>
              <p:nvSpPr>
                <p:cNvPr id="45" name="Flowchart: Connector 44"/>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46" name="TextBox 45"/>
                    <p:cNvSpPr txBox="1"/>
                    <p:nvPr/>
                  </p:nvSpPr>
                  <p:spPr>
                    <a:xfrm>
                      <a:off x="1157287" y="4421752"/>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Sup>
                              <m:sSubSupPr>
                                <m:ctrlPr>
                                  <a:rPr lang="en-US" sz="2400" b="0" i="1" smtClean="0">
                                    <a:solidFill>
                                      <a:srgbClr val="7030A0"/>
                                    </a:solidFill>
                                    <a:latin typeface="Cambria Math" panose="02040503050406030204" pitchFamily="18" charset="0"/>
                                  </a:rPr>
                                </m:ctrlPr>
                              </m:sSubSup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1</m:t>
                                </m:r>
                              </m:sub>
                              <m:sup>
                                <m:r>
                                  <a:rPr lang="en-US" sz="2400" b="0" i="1" smtClean="0">
                                    <a:solidFill>
                                      <a:srgbClr val="7030A0"/>
                                    </a:solidFill>
                                    <a:latin typeface="Cambria Math" panose="02040503050406030204" pitchFamily="18" charset="0"/>
                                  </a:rPr>
                                  <m:t>′′</m:t>
                                </m:r>
                              </m:sup>
                            </m:sSubSup>
                          </m:oMath>
                        </m:oMathPara>
                      </a14:m>
                      <a:endParaRPr lang="en-US" sz="2400" dirty="0" err="1">
                        <a:solidFill>
                          <a:srgbClr val="7030A0"/>
                        </a:solidFill>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1157287" y="4421752"/>
                      <a:ext cx="733426" cy="704808"/>
                    </a:xfrm>
                    <a:prstGeom prst="rect">
                      <a:avLst/>
                    </a:prstGeom>
                    <a:blipFill>
                      <a:blip r:embed="rId9"/>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49" name="TextBox 48"/>
                  <p:cNvSpPr txBox="1"/>
                  <p:nvPr/>
                </p:nvSpPr>
                <p:spPr>
                  <a:xfrm>
                    <a:off x="3613539" y="4296136"/>
                    <a:ext cx="778675" cy="685800"/>
                  </a:xfrm>
                  <a:prstGeom prst="rect">
                    <a:avLst/>
                  </a:prstGeom>
                  <a:noFill/>
                </p:spPr>
                <p:txBody>
                  <a:bodyPr vert="eaVert" wrap="square" lIns="182880" tIns="146304" rIns="182880" bIns="146304" rtlCol="0">
                    <a:spAutoFit/>
                  </a:bodyPr>
                  <a:lstStyle/>
                  <a:p>
                    <a:pPr>
                      <a:lnSpc>
                        <a:spcPct val="90000"/>
                      </a:lnSpc>
                      <a:spcAft>
                        <a:spcPts val="600"/>
                      </a:spcAft>
                    </a:pPr>
                    <a14:m>
                      <m:oMathPara xmlns:m="http://schemas.openxmlformats.org/officeDocument/2006/math">
                        <m:oMathParaPr>
                          <m:jc m:val="centerGroup"/>
                        </m:oMathParaPr>
                        <m:oMath xmlns:m="http://schemas.openxmlformats.org/officeDocument/2006/math">
                          <m:r>
                            <a:rPr lang="en-US" sz="2400" b="0" i="1" smtClean="0">
                              <a:gradFill>
                                <a:gsLst>
                                  <a:gs pos="2917">
                                    <a:schemeClr val="tx1"/>
                                  </a:gs>
                                  <a:gs pos="30000">
                                    <a:schemeClr val="tx1"/>
                                  </a:gs>
                                </a:gsLst>
                                <a:lin ang="5400000" scaled="0"/>
                              </a:gradFill>
                              <a:latin typeface="Cambria Math" panose="02040503050406030204" pitchFamily="18" charset="0"/>
                            </a:rPr>
                            <m:t>⋯</m:t>
                          </m:r>
                        </m:oMath>
                      </m:oMathPara>
                    </a14:m>
                    <a:endParaRPr lang="en-US" sz="2400" dirty="0" err="1">
                      <a:gradFill>
                        <a:gsLst>
                          <a:gs pos="2917">
                            <a:schemeClr val="tx1"/>
                          </a:gs>
                          <a:gs pos="30000">
                            <a:schemeClr val="tx1"/>
                          </a:gs>
                        </a:gsLst>
                        <a:lin ang="5400000" scaled="0"/>
                      </a:gradFill>
                    </a:endParaRPr>
                  </a:p>
                </p:txBody>
              </p:sp>
            </mc:Choice>
            <mc:Fallback xmlns="">
              <p:sp>
                <p:nvSpPr>
                  <p:cNvPr id="49" name="TextBox 48"/>
                  <p:cNvSpPr txBox="1">
                    <a:spLocks noRot="1" noChangeAspect="1" noMove="1" noResize="1" noEditPoints="1" noAdjustHandles="1" noChangeArrowheads="1" noChangeShapeType="1" noTextEdit="1"/>
                  </p:cNvSpPr>
                  <p:nvPr/>
                </p:nvSpPr>
                <p:spPr>
                  <a:xfrm>
                    <a:off x="3613539" y="4296136"/>
                    <a:ext cx="778675" cy="685800"/>
                  </a:xfrm>
                  <a:prstGeom prst="rect">
                    <a:avLst/>
                  </a:prstGeom>
                  <a:blipFill>
                    <a:blip r:embed="rId10"/>
                    <a:stretch>
                      <a:fillRect/>
                    </a:stretch>
                  </a:blipFill>
                </p:spPr>
                <p:txBody>
                  <a:bodyPr/>
                  <a:lstStyle/>
                  <a:p>
                    <a:r>
                      <a:rPr lang="en-US">
                        <a:noFill/>
                      </a:rPr>
                      <a:t> </a:t>
                    </a:r>
                  </a:p>
                </p:txBody>
              </p:sp>
            </mc:Fallback>
          </mc:AlternateContent>
          <p:cxnSp>
            <p:nvCxnSpPr>
              <p:cNvPr id="51" name="Straight Arrow Connector 50"/>
              <p:cNvCxnSpPr/>
              <p:nvPr/>
            </p:nvCxnSpPr>
            <p:spPr>
              <a:xfrm>
                <a:off x="4861321" y="4413504"/>
                <a:ext cx="2511029" cy="113125"/>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52" name="Group 51"/>
              <p:cNvGrpSpPr/>
              <p:nvPr/>
            </p:nvGrpSpPr>
            <p:grpSpPr>
              <a:xfrm>
                <a:off x="7178279" y="4221554"/>
                <a:ext cx="733426" cy="704808"/>
                <a:chOff x="1157287" y="4400570"/>
                <a:chExt cx="733426" cy="704808"/>
              </a:xfrm>
            </p:grpSpPr>
            <p:sp>
              <p:nvSpPr>
                <p:cNvPr id="53" name="Flowchart: Connector 52"/>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54" name="TextBox 53"/>
                    <p:cNvSpPr txBox="1"/>
                    <p:nvPr/>
                  </p:nvSpPr>
                  <p:spPr>
                    <a:xfrm>
                      <a:off x="1157287" y="4400570"/>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Sup>
                              <m:sSubSupPr>
                                <m:ctrlPr>
                                  <a:rPr lang="en-US" sz="2400" b="0" i="1" smtClean="0">
                                    <a:solidFill>
                                      <a:srgbClr val="7030A0"/>
                                    </a:solidFill>
                                    <a:latin typeface="Cambria Math" panose="02040503050406030204" pitchFamily="18" charset="0"/>
                                  </a:rPr>
                                </m:ctrlPr>
                              </m:sSubSup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2</m:t>
                                </m:r>
                              </m:sub>
                              <m:sup>
                                <m:r>
                                  <a:rPr lang="en-US" sz="2400" b="0" i="1" smtClean="0">
                                    <a:solidFill>
                                      <a:srgbClr val="7030A0"/>
                                    </a:solidFill>
                                    <a:latin typeface="Cambria Math" panose="02040503050406030204" pitchFamily="18" charset="0"/>
                                  </a:rPr>
                                  <m:t>′</m:t>
                                </m:r>
                              </m:sup>
                            </m:sSubSup>
                          </m:oMath>
                        </m:oMathPara>
                      </a14:m>
                      <a:endParaRPr lang="en-US" sz="2400" dirty="0" err="1">
                        <a:solidFill>
                          <a:srgbClr val="7030A0"/>
                        </a:solidFill>
                      </a:endParaRPr>
                    </a:p>
                  </p:txBody>
                </p:sp>
              </mc:Choice>
              <mc:Fallback xmlns="">
                <p:sp>
                  <p:nvSpPr>
                    <p:cNvPr id="54" name="TextBox 53"/>
                    <p:cNvSpPr txBox="1">
                      <a:spLocks noRot="1" noChangeAspect="1" noMove="1" noResize="1" noEditPoints="1" noAdjustHandles="1" noChangeArrowheads="1" noChangeShapeType="1" noTextEdit="1"/>
                    </p:cNvSpPr>
                    <p:nvPr/>
                  </p:nvSpPr>
                  <p:spPr>
                    <a:xfrm>
                      <a:off x="1157287" y="4400570"/>
                      <a:ext cx="733426" cy="704808"/>
                    </a:xfrm>
                    <a:prstGeom prst="rect">
                      <a:avLst/>
                    </a:prstGeom>
                    <a:blipFill>
                      <a:blip r:embed="rId11"/>
                      <a:stretch>
                        <a:fillRect/>
                      </a:stretch>
                    </a:blipFill>
                  </p:spPr>
                  <p:txBody>
                    <a:bodyPr/>
                    <a:lstStyle/>
                    <a:p>
                      <a:r>
                        <a:rPr lang="en-US">
                          <a:noFill/>
                        </a:rPr>
                        <a:t> </a:t>
                      </a:r>
                    </a:p>
                  </p:txBody>
                </p:sp>
              </mc:Fallback>
            </mc:AlternateContent>
          </p:grpSp>
          <p:grpSp>
            <p:nvGrpSpPr>
              <p:cNvPr id="55" name="Group 54"/>
              <p:cNvGrpSpPr/>
              <p:nvPr/>
            </p:nvGrpSpPr>
            <p:grpSpPr>
              <a:xfrm>
                <a:off x="7172325" y="4750651"/>
                <a:ext cx="733426" cy="704808"/>
                <a:chOff x="1157287" y="4421752"/>
                <a:chExt cx="733426" cy="704808"/>
              </a:xfrm>
            </p:grpSpPr>
            <p:sp>
              <p:nvSpPr>
                <p:cNvPr id="56" name="Flowchart: Connector 55"/>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57" name="TextBox 56"/>
                    <p:cNvSpPr txBox="1"/>
                    <p:nvPr/>
                  </p:nvSpPr>
                  <p:spPr>
                    <a:xfrm>
                      <a:off x="1157287" y="4421752"/>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Sup>
                              <m:sSubSupPr>
                                <m:ctrlPr>
                                  <a:rPr lang="en-US" sz="2400" b="0" i="1" smtClean="0">
                                    <a:solidFill>
                                      <a:srgbClr val="7030A0"/>
                                    </a:solidFill>
                                    <a:latin typeface="Cambria Math" panose="02040503050406030204" pitchFamily="18" charset="0"/>
                                  </a:rPr>
                                </m:ctrlPr>
                              </m:sSubSup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2</m:t>
                                </m:r>
                              </m:sub>
                              <m:sup>
                                <m:r>
                                  <a:rPr lang="en-US" sz="2400" b="0" i="1" smtClean="0">
                                    <a:solidFill>
                                      <a:srgbClr val="7030A0"/>
                                    </a:solidFill>
                                    <a:latin typeface="Cambria Math" panose="02040503050406030204" pitchFamily="18" charset="0"/>
                                  </a:rPr>
                                  <m:t>′′</m:t>
                                </m:r>
                              </m:sup>
                            </m:sSubSup>
                          </m:oMath>
                        </m:oMathPara>
                      </a14:m>
                      <a:endParaRPr lang="en-US" sz="2400" dirty="0" err="1">
                        <a:solidFill>
                          <a:srgbClr val="7030A0"/>
                        </a:solidFill>
                      </a:endParaRPr>
                    </a:p>
                  </p:txBody>
                </p:sp>
              </mc:Choice>
              <mc:Fallback xmlns="">
                <p:sp>
                  <p:nvSpPr>
                    <p:cNvPr id="57" name="TextBox 56"/>
                    <p:cNvSpPr txBox="1">
                      <a:spLocks noRot="1" noChangeAspect="1" noMove="1" noResize="1" noEditPoints="1" noAdjustHandles="1" noChangeArrowheads="1" noChangeShapeType="1" noTextEdit="1"/>
                    </p:cNvSpPr>
                    <p:nvPr/>
                  </p:nvSpPr>
                  <p:spPr>
                    <a:xfrm>
                      <a:off x="1157287" y="4421752"/>
                      <a:ext cx="733426" cy="704808"/>
                    </a:xfrm>
                    <a:prstGeom prst="rect">
                      <a:avLst/>
                    </a:prstGeom>
                    <a:blipFill>
                      <a:blip r:embed="rId12"/>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8" name="TextBox 57"/>
                  <p:cNvSpPr txBox="1"/>
                  <p:nvPr/>
                </p:nvSpPr>
                <p:spPr>
                  <a:xfrm>
                    <a:off x="6416481" y="4378390"/>
                    <a:ext cx="778675" cy="685800"/>
                  </a:xfrm>
                  <a:prstGeom prst="rect">
                    <a:avLst/>
                  </a:prstGeom>
                  <a:noFill/>
                </p:spPr>
                <p:txBody>
                  <a:bodyPr vert="eaVert" wrap="square" lIns="182880" tIns="146304" rIns="182880" bIns="146304" rtlCol="0">
                    <a:spAutoFit/>
                  </a:bodyPr>
                  <a:lstStyle/>
                  <a:p>
                    <a:pPr>
                      <a:lnSpc>
                        <a:spcPct val="90000"/>
                      </a:lnSpc>
                      <a:spcAft>
                        <a:spcPts val="600"/>
                      </a:spcAft>
                    </a:pPr>
                    <a14:m>
                      <m:oMathPara xmlns:m="http://schemas.openxmlformats.org/officeDocument/2006/math">
                        <m:oMathParaPr>
                          <m:jc m:val="centerGroup"/>
                        </m:oMathParaPr>
                        <m:oMath xmlns:m="http://schemas.openxmlformats.org/officeDocument/2006/math">
                          <m:r>
                            <a:rPr lang="en-US" sz="2400" b="0" i="1" smtClean="0">
                              <a:gradFill>
                                <a:gsLst>
                                  <a:gs pos="2917">
                                    <a:schemeClr val="tx1"/>
                                  </a:gs>
                                  <a:gs pos="30000">
                                    <a:schemeClr val="tx1"/>
                                  </a:gs>
                                </a:gsLst>
                                <a:lin ang="5400000" scaled="0"/>
                              </a:gradFill>
                              <a:latin typeface="Cambria Math" panose="02040503050406030204" pitchFamily="18" charset="0"/>
                            </a:rPr>
                            <m:t>⋯</m:t>
                          </m:r>
                        </m:oMath>
                      </m:oMathPara>
                    </a14:m>
                    <a:endParaRPr lang="en-US" sz="2400" dirty="0" err="1">
                      <a:gradFill>
                        <a:gsLst>
                          <a:gs pos="2917">
                            <a:schemeClr val="tx1"/>
                          </a:gs>
                          <a:gs pos="30000">
                            <a:schemeClr val="tx1"/>
                          </a:gs>
                        </a:gsLst>
                        <a:lin ang="5400000" scaled="0"/>
                      </a:gradFill>
                    </a:endParaRPr>
                  </a:p>
                </p:txBody>
              </p:sp>
            </mc:Choice>
            <mc:Fallback xmlns="">
              <p:sp>
                <p:nvSpPr>
                  <p:cNvPr id="58" name="TextBox 57"/>
                  <p:cNvSpPr txBox="1">
                    <a:spLocks noRot="1" noChangeAspect="1" noMove="1" noResize="1" noEditPoints="1" noAdjustHandles="1" noChangeArrowheads="1" noChangeShapeType="1" noTextEdit="1"/>
                  </p:cNvSpPr>
                  <p:nvPr/>
                </p:nvSpPr>
                <p:spPr>
                  <a:xfrm>
                    <a:off x="6416481" y="4378390"/>
                    <a:ext cx="778675" cy="685800"/>
                  </a:xfrm>
                  <a:prstGeom prst="rect">
                    <a:avLst/>
                  </a:prstGeom>
                  <a:blipFill>
                    <a:blip r:embed="rId13"/>
                    <a:stretch>
                      <a:fillRect/>
                    </a:stretch>
                  </a:blipFill>
                </p:spPr>
                <p:txBody>
                  <a:bodyPr/>
                  <a:lstStyle/>
                  <a:p>
                    <a:r>
                      <a:rPr lang="en-US">
                        <a:noFill/>
                      </a:rPr>
                      <a:t> </a:t>
                    </a:r>
                  </a:p>
                </p:txBody>
              </p:sp>
            </mc:Fallback>
          </mc:AlternateContent>
          <p:cxnSp>
            <p:nvCxnSpPr>
              <p:cNvPr id="60" name="Straight Arrow Connector 59"/>
              <p:cNvCxnSpPr/>
              <p:nvPr/>
            </p:nvCxnSpPr>
            <p:spPr>
              <a:xfrm>
                <a:off x="4861326" y="4408276"/>
                <a:ext cx="2511024" cy="66149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xmlns:a14="http://schemas.microsoft.com/office/drawing/2010/main">
        <mc:Choice Requires="a14">
          <p:sp>
            <p:nvSpPr>
              <p:cNvPr id="65" name="Text Placeholder 1"/>
              <p:cNvSpPr txBox="1">
                <a:spLocks/>
              </p:cNvSpPr>
              <p:nvPr/>
            </p:nvSpPr>
            <p:spPr>
              <a:xfrm>
                <a:off x="274638" y="5595353"/>
                <a:ext cx="12031662" cy="1169551"/>
              </a:xfrm>
              <a:prstGeom prst="rect">
                <a:avLst/>
              </a:prstGeom>
            </p:spPr>
            <p:txBody>
              <a:bodyPr vert="horz" wrap="square" lIns="146304" tIns="91440" rIns="146304" bIns="91440" rtlCol="0">
                <a:spAutoFit/>
              </a:bodyPr>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3200" kern="1200" spc="0" baseline="0">
                    <a:solidFill>
                      <a:srgbClr val="306CB2"/>
                    </a:soli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A state is essentially a sequence of actions</a:t>
                </a:r>
              </a:p>
              <a:p>
                <a:r>
                  <a:rPr lang="en-US" dirty="0"/>
                  <a:t>The goodness of a state: </a:t>
                </a:r>
                <a14:m>
                  <m:oMath xmlns:m="http://schemas.openxmlformats.org/officeDocument/2006/math">
                    <m:r>
                      <m:rPr>
                        <m:sty m:val="p"/>
                      </m:rPr>
                      <a:rPr lang="en-US">
                        <a:latin typeface="Cambria Math" panose="02040503050406030204" pitchFamily="18" charset="0"/>
                      </a:rPr>
                      <m:t>V</m:t>
                    </m:r>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i="1" smtClean="0">
                                <a:latin typeface="Cambria Math" panose="02040503050406030204" pitchFamily="18" charset="0"/>
                              </a:rPr>
                              <m:t>𝑠</m:t>
                            </m:r>
                          </m:e>
                          <m:sub>
                            <m:r>
                              <a:rPr lang="en-US" i="1" smtClean="0">
                                <a:latin typeface="Cambria Math" panose="02040503050406030204" pitchFamily="18" charset="0"/>
                              </a:rPr>
                              <m:t>𝑡</m:t>
                            </m:r>
                          </m:sub>
                        </m:sSub>
                      </m:e>
                    </m:d>
                    <m:r>
                      <a:rPr lang="en-US" i="1" smtClean="0">
                        <a:latin typeface="Cambria Math" panose="02040503050406030204" pitchFamily="18" charset="0"/>
                      </a:rPr>
                      <m:t>=</m:t>
                    </m:r>
                    <m:r>
                      <a:rPr lang="en-US" i="1" smtClean="0">
                        <a:latin typeface="Cambria Math" panose="02040503050406030204" pitchFamily="18" charset="0"/>
                      </a:rPr>
                      <m:t>𝑉</m:t>
                    </m:r>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i="1" smtClean="0">
                                <a:latin typeface="Cambria Math" panose="02040503050406030204" pitchFamily="18" charset="0"/>
                              </a:rPr>
                              <m:t>𝑠</m:t>
                            </m:r>
                          </m:e>
                          <m:sub>
                            <m:r>
                              <a:rPr lang="en-US" i="1" smtClean="0">
                                <a:latin typeface="Cambria Math" panose="02040503050406030204" pitchFamily="18" charset="0"/>
                              </a:rPr>
                              <m:t>𝑡</m:t>
                            </m:r>
                            <m:r>
                              <a:rPr lang="en-US" i="1" smtClean="0">
                                <a:latin typeface="Cambria Math" panose="02040503050406030204" pitchFamily="18" charset="0"/>
                              </a:rPr>
                              <m:t>−1</m:t>
                            </m:r>
                          </m:sub>
                        </m:sSub>
                      </m:e>
                    </m:d>
                    <m:r>
                      <a:rPr lang="en-US" i="1" smtClean="0">
                        <a:latin typeface="Cambria Math" panose="02040503050406030204" pitchFamily="18" charset="0"/>
                      </a:rPr>
                      <m:t>+</m:t>
                    </m:r>
                    <m:r>
                      <a:rPr lang="en-US" i="1" smtClean="0">
                        <a:solidFill>
                          <a:srgbClr val="C00000"/>
                        </a:solidFill>
                        <a:latin typeface="Cambria Math" panose="02040503050406030204" pitchFamily="18" charset="0"/>
                      </a:rPr>
                      <m:t>𝜋</m:t>
                    </m:r>
                    <m:d>
                      <m:dPr>
                        <m:ctrlPr>
                          <a:rPr lang="en-US" i="1" smtClean="0">
                            <a:solidFill>
                              <a:srgbClr val="C00000"/>
                            </a:solidFill>
                            <a:latin typeface="Cambria Math" panose="02040503050406030204" pitchFamily="18" charset="0"/>
                          </a:rPr>
                        </m:ctrlPr>
                      </m:dPr>
                      <m:e>
                        <m:sSub>
                          <m:sSubPr>
                            <m:ctrlPr>
                              <a:rPr lang="en-US" i="1" smtClean="0">
                                <a:solidFill>
                                  <a:srgbClr val="C00000"/>
                                </a:solidFill>
                                <a:latin typeface="Cambria Math" panose="02040503050406030204" pitchFamily="18" charset="0"/>
                              </a:rPr>
                            </m:ctrlPr>
                          </m:sSubPr>
                          <m:e>
                            <m:r>
                              <a:rPr lang="en-US" i="1" smtClean="0">
                                <a:solidFill>
                                  <a:srgbClr val="C00000"/>
                                </a:solidFill>
                                <a:latin typeface="Cambria Math" panose="02040503050406030204" pitchFamily="18" charset="0"/>
                              </a:rPr>
                              <m:t>𝑠</m:t>
                            </m:r>
                          </m:e>
                          <m:sub>
                            <m:r>
                              <a:rPr lang="en-US" i="1" smtClean="0">
                                <a:solidFill>
                                  <a:srgbClr val="C00000"/>
                                </a:solidFill>
                                <a:latin typeface="Cambria Math" panose="02040503050406030204" pitchFamily="18" charset="0"/>
                              </a:rPr>
                              <m:t>𝑡</m:t>
                            </m:r>
                            <m:r>
                              <a:rPr lang="en-US" i="1" smtClean="0">
                                <a:solidFill>
                                  <a:srgbClr val="C00000"/>
                                </a:solidFill>
                                <a:latin typeface="Cambria Math" panose="02040503050406030204" pitchFamily="18" charset="0"/>
                              </a:rPr>
                              <m:t>−1</m:t>
                            </m:r>
                          </m:sub>
                        </m:sSub>
                        <m:r>
                          <a:rPr lang="en-US" i="1" smtClean="0">
                            <a:solidFill>
                              <a:srgbClr val="C00000"/>
                            </a:solidFill>
                            <a:latin typeface="Cambria Math" panose="02040503050406030204" pitchFamily="18" charset="0"/>
                          </a:rPr>
                          <m:t>,</m:t>
                        </m:r>
                        <m:sSub>
                          <m:sSubPr>
                            <m:ctrlPr>
                              <a:rPr lang="en-US" i="1" smtClean="0">
                                <a:solidFill>
                                  <a:srgbClr val="C00000"/>
                                </a:solidFill>
                                <a:latin typeface="Cambria Math" panose="02040503050406030204" pitchFamily="18" charset="0"/>
                              </a:rPr>
                            </m:ctrlPr>
                          </m:sSubPr>
                          <m:e>
                            <m:r>
                              <a:rPr lang="en-US" i="1" smtClean="0">
                                <a:solidFill>
                                  <a:srgbClr val="C00000"/>
                                </a:solidFill>
                                <a:latin typeface="Cambria Math" panose="02040503050406030204" pitchFamily="18" charset="0"/>
                              </a:rPr>
                              <m:t>𝑎</m:t>
                            </m:r>
                          </m:e>
                          <m:sub>
                            <m:r>
                              <a:rPr lang="en-US" i="1" smtClean="0">
                                <a:solidFill>
                                  <a:srgbClr val="C00000"/>
                                </a:solidFill>
                                <a:latin typeface="Cambria Math" panose="02040503050406030204" pitchFamily="18" charset="0"/>
                              </a:rPr>
                              <m:t>𝑡</m:t>
                            </m:r>
                          </m:sub>
                        </m:sSub>
                      </m:e>
                    </m:d>
                    <m:r>
                      <a:rPr lang="en-US" i="1" smtClean="0">
                        <a:latin typeface="Cambria Math" panose="02040503050406030204" pitchFamily="18" charset="0"/>
                      </a:rPr>
                      <m:t>, </m:t>
                    </m:r>
                    <m:r>
                      <a:rPr lang="en-US" i="1" smtClean="0">
                        <a:latin typeface="Cambria Math" panose="02040503050406030204" pitchFamily="18" charset="0"/>
                      </a:rPr>
                      <m:t>𝑉</m:t>
                    </m:r>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i="1" smtClean="0">
                                <a:latin typeface="Cambria Math" panose="02040503050406030204" pitchFamily="18" charset="0"/>
                              </a:rPr>
                              <m:t>𝑠</m:t>
                            </m:r>
                          </m:e>
                          <m:sub>
                            <m:r>
                              <a:rPr lang="en-US" i="1" smtClean="0">
                                <a:latin typeface="Cambria Math" panose="02040503050406030204" pitchFamily="18" charset="0"/>
                              </a:rPr>
                              <m:t>0</m:t>
                            </m:r>
                          </m:sub>
                        </m:sSub>
                      </m:e>
                    </m:d>
                    <m:r>
                      <a:rPr lang="en-US" i="1" smtClean="0">
                        <a:latin typeface="Cambria Math" panose="02040503050406030204" pitchFamily="18" charset="0"/>
                      </a:rPr>
                      <m:t>=0</m:t>
                    </m:r>
                  </m:oMath>
                </a14:m>
                <a:endParaRPr lang="en-US" dirty="0"/>
              </a:p>
            </p:txBody>
          </p:sp>
        </mc:Choice>
        <mc:Fallback xmlns="">
          <p:sp>
            <p:nvSpPr>
              <p:cNvPr id="65" name="Text Placeholder 1"/>
              <p:cNvSpPr txBox="1">
                <a:spLocks noRot="1" noChangeAspect="1" noMove="1" noResize="1" noEditPoints="1" noAdjustHandles="1" noChangeArrowheads="1" noChangeShapeType="1" noTextEdit="1"/>
              </p:cNvSpPr>
              <p:nvPr/>
            </p:nvSpPr>
            <p:spPr>
              <a:xfrm>
                <a:off x="274638" y="5595353"/>
                <a:ext cx="12031662" cy="1169551"/>
              </a:xfrm>
              <a:prstGeom prst="rect">
                <a:avLst/>
              </a:prstGeom>
              <a:blipFill>
                <a:blip r:embed="rId14"/>
                <a:stretch>
                  <a:fillRect l="-507" t="-7292" b="-11979"/>
                </a:stretch>
              </a:blipFill>
            </p:spPr>
            <p:txBody>
              <a:bodyPr/>
              <a:lstStyle/>
              <a:p>
                <a:r>
                  <a:rPr lang="en-US">
                    <a:noFill/>
                  </a:rPr>
                  <a:t> </a:t>
                </a:r>
              </a:p>
            </p:txBody>
          </p:sp>
        </mc:Fallback>
      </mc:AlternateContent>
    </p:spTree>
    <p:extLst>
      <p:ext uri="{BB962C8B-B14F-4D97-AF65-F5344CB8AC3E}">
        <p14:creationId xmlns:p14="http://schemas.microsoft.com/office/powerpoint/2010/main" val="15564275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0"/>
                                  </p:stCondLst>
                                  <p:childTnLst>
                                    <p:set>
                                      <p:cBhvr>
                                        <p:cTn id="9" dur="1" fill="hold">
                                          <p:stCondLst>
                                            <p:cond delay="0"/>
                                          </p:stCondLst>
                                        </p:cTn>
                                        <p:tgtEl>
                                          <p:spTgt spid="66"/>
                                        </p:tgtEl>
                                        <p:attrNameLst>
                                          <p:attrName>style.visibility</p:attrName>
                                        </p:attrNameLst>
                                      </p:cBhvr>
                                      <p:to>
                                        <p:strVal val="visible"/>
                                      </p:to>
                                    </p:set>
                                    <p:animEffect transition="in" filter="wipe(left)">
                                      <p:cBhvr>
                                        <p:cTn id="10" dur="500"/>
                                        <p:tgtEl>
                                          <p:spTgt spid="66"/>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67"/>
                                        </p:tgtEl>
                                        <p:attrNameLst>
                                          <p:attrName>style.visibility</p:attrName>
                                        </p:attrNameLst>
                                      </p:cBhvr>
                                      <p:to>
                                        <p:strVal val="visible"/>
                                      </p:to>
                                    </p:set>
                                    <p:animEffect transition="in" filter="wipe(left)">
                                      <p:cBhvr>
                                        <p:cTn id="18" dur="500"/>
                                        <p:tgtEl>
                                          <p:spTgt spid="67"/>
                                        </p:tgtEl>
                                      </p:cBhvr>
                                    </p:animEffect>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68"/>
                                        </p:tgtEl>
                                        <p:attrNameLst>
                                          <p:attrName>style.visibility</p:attrName>
                                        </p:attrNameLst>
                                      </p:cBhvr>
                                      <p:to>
                                        <p:strVal val="visible"/>
                                      </p:to>
                                    </p:set>
                                    <p:animEffect transition="in" filter="wipe(left)">
                                      <p:cBhvr>
                                        <p:cTn id="26" dur="500"/>
                                        <p:tgtEl>
                                          <p:spTgt spid="68"/>
                                        </p:tgtEl>
                                      </p:cBhvr>
                                    </p:animEffect>
                                  </p:childTnLst>
                                </p:cTn>
                              </p:par>
                            </p:childTnLst>
                          </p:cTn>
                        </p:par>
                        <p:par>
                          <p:cTn id="27" fill="hold">
                            <p:stCondLst>
                              <p:cond delay="2500"/>
                            </p:stCondLst>
                            <p:childTnLst>
                              <p:par>
                                <p:cTn id="28" presetID="22" presetClass="entr" presetSubtype="8"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71"/>
                                        </p:tgtEl>
                                        <p:attrNameLst>
                                          <p:attrName>style.visibility</p:attrName>
                                        </p:attrNameLst>
                                      </p:cBhvr>
                                      <p:to>
                                        <p:strVal val="visible"/>
                                      </p:to>
                                    </p:set>
                                    <p:animEffect transition="in" filter="wipe(left)">
                                      <p:cBhvr>
                                        <p:cTn id="35" dur="500"/>
                                        <p:tgtEl>
                                          <p:spTgt spid="71"/>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74638" y="1212850"/>
                <a:ext cx="11887200" cy="1612749"/>
              </a:xfrm>
            </p:spPr>
            <p:txBody>
              <a:bodyPr/>
              <a:lstStyle/>
              <a:p>
                <a:r>
                  <a:rPr lang="en-US" dirty="0"/>
                  <a:t>Value of </a:t>
                </a:r>
                <a14:m>
                  <m:oMath xmlns:m="http://schemas.openxmlformats.org/officeDocument/2006/math">
                    <m:r>
                      <a:rPr lang="en-US" i="1">
                        <a:solidFill>
                          <a:srgbClr val="C00000"/>
                        </a:solidFill>
                        <a:latin typeface="Cambria Math" panose="02040503050406030204" pitchFamily="18" charset="0"/>
                      </a:rPr>
                      <m:t>𝜋</m:t>
                    </m:r>
                    <m:d>
                      <m:dPr>
                        <m:ctrlPr>
                          <a:rPr lang="en-US" i="1">
                            <a:solidFill>
                              <a:srgbClr val="C00000"/>
                            </a:solidFill>
                            <a:latin typeface="Cambria Math" panose="02040503050406030204" pitchFamily="18" charset="0"/>
                          </a:rPr>
                        </m:ctrlPr>
                      </m:dPr>
                      <m:e>
                        <m:r>
                          <a:rPr lang="en-US" b="0" i="1" smtClean="0">
                            <a:solidFill>
                              <a:srgbClr val="C00000"/>
                            </a:solidFill>
                            <a:latin typeface="Cambria Math" panose="02040503050406030204" pitchFamily="18" charset="0"/>
                          </a:rPr>
                          <m:t>𝑠</m:t>
                        </m:r>
                        <m:r>
                          <a:rPr lang="en-US" i="1">
                            <a:solidFill>
                              <a:srgbClr val="C00000"/>
                            </a:solidFill>
                            <a:latin typeface="Cambria Math" panose="02040503050406030204" pitchFamily="18" charset="0"/>
                          </a:rPr>
                          <m:t>,</m:t>
                        </m:r>
                        <m:r>
                          <a:rPr lang="en-US" b="0" i="1" smtClean="0">
                            <a:solidFill>
                              <a:srgbClr val="C00000"/>
                            </a:solidFill>
                            <a:latin typeface="Cambria Math" panose="02040503050406030204" pitchFamily="18" charset="0"/>
                          </a:rPr>
                          <m:t>𝑎</m:t>
                        </m:r>
                      </m:e>
                    </m:d>
                  </m:oMath>
                </a14:m>
                <a:r>
                  <a:rPr lang="en-US" dirty="0"/>
                  <a:t> is determined by a neural-network model</a:t>
                </a:r>
              </a:p>
              <a:p>
                <a:r>
                  <a:rPr lang="en-US" dirty="0"/>
                  <a:t>Actions of the same type (e.g., </a:t>
                </a:r>
                <a:r>
                  <a:rPr lang="en-US" dirty="0">
                    <a:solidFill>
                      <a:srgbClr val="0070C0"/>
                    </a:solidFill>
                    <a:latin typeface="Courier New" panose="02070309020205020404" pitchFamily="49" charset="0"/>
                    <a:cs typeface="Courier New" panose="02070309020205020404" pitchFamily="49" charset="0"/>
                  </a:rPr>
                  <a:t>select-column</a:t>
                </a:r>
                <a:r>
                  <a:rPr lang="en-US" dirty="0"/>
                  <a:t>) share the same neural-network module</a:t>
                </a:r>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74638" y="1212850"/>
                <a:ext cx="11887200" cy="1612749"/>
              </a:xfrm>
              <a:blipFill>
                <a:blip r:embed="rId3"/>
                <a:stretch>
                  <a:fillRect l="-513" t="-5283" r="-1436" b="-8302"/>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a:t>Neural Network Modules (1/2)</a:t>
            </a:r>
          </a:p>
        </p:txBody>
      </p:sp>
      <p:grpSp>
        <p:nvGrpSpPr>
          <p:cNvPr id="99" name="Group 98"/>
          <p:cNvGrpSpPr/>
          <p:nvPr/>
        </p:nvGrpSpPr>
        <p:grpSpPr>
          <a:xfrm>
            <a:off x="673029" y="4587103"/>
            <a:ext cx="11047091" cy="720319"/>
            <a:chOff x="673029" y="4587103"/>
            <a:chExt cx="11047091" cy="720319"/>
          </a:xfrm>
        </p:grpSpPr>
        <p:grpSp>
          <p:nvGrpSpPr>
            <p:cNvPr id="4" name="Group 3"/>
            <p:cNvGrpSpPr/>
            <p:nvPr/>
          </p:nvGrpSpPr>
          <p:grpSpPr>
            <a:xfrm>
              <a:off x="673029" y="4594860"/>
              <a:ext cx="733426" cy="704808"/>
              <a:chOff x="1157287" y="4371995"/>
              <a:chExt cx="733426" cy="704808"/>
            </a:xfrm>
          </p:grpSpPr>
          <p:sp>
            <p:nvSpPr>
              <p:cNvPr id="5" name="Flowchart: Connector 4"/>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6" name="TextBox 5"/>
                  <p:cNvSpPr txBox="1"/>
                  <p:nvPr/>
                </p:nvSpPr>
                <p:spPr>
                  <a:xfrm>
                    <a:off x="1157287" y="4371995"/>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0</m:t>
                              </m:r>
                            </m:sub>
                          </m:sSub>
                        </m:oMath>
                      </m:oMathPara>
                    </a14:m>
                    <a:endParaRPr lang="en-US" sz="2400" dirty="0" err="1">
                      <a:solidFill>
                        <a:srgbClr val="7030A0"/>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157287" y="4371995"/>
                    <a:ext cx="733426" cy="704808"/>
                  </a:xfrm>
                  <a:prstGeom prst="rect">
                    <a:avLst/>
                  </a:prstGeom>
                  <a:blipFill>
                    <a:blip r:embed="rId4"/>
                    <a:stretch>
                      <a:fillRect/>
                    </a:stretch>
                  </a:blipFill>
                </p:spPr>
                <p:txBody>
                  <a:bodyPr/>
                  <a:lstStyle/>
                  <a:p>
                    <a:r>
                      <a:rPr lang="en-US">
                        <a:noFill/>
                      </a:rPr>
                      <a:t> </a:t>
                    </a:r>
                  </a:p>
                </p:txBody>
              </p:sp>
            </mc:Fallback>
          </mc:AlternateContent>
        </p:grpSp>
        <p:grpSp>
          <p:nvGrpSpPr>
            <p:cNvPr id="10" name="Group 9"/>
            <p:cNvGrpSpPr/>
            <p:nvPr/>
          </p:nvGrpSpPr>
          <p:grpSpPr>
            <a:xfrm>
              <a:off x="7515253" y="4587103"/>
              <a:ext cx="733426" cy="704808"/>
              <a:chOff x="1157287" y="4371995"/>
              <a:chExt cx="733426" cy="704808"/>
            </a:xfrm>
          </p:grpSpPr>
          <p:sp>
            <p:nvSpPr>
              <p:cNvPr id="11" name="Flowchart: Connector 10"/>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12" name="TextBox 11"/>
                  <p:cNvSpPr txBox="1"/>
                  <p:nvPr/>
                </p:nvSpPr>
                <p:spPr>
                  <a:xfrm>
                    <a:off x="1157287" y="4371995"/>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2</m:t>
                              </m:r>
                            </m:sub>
                          </m:sSub>
                        </m:oMath>
                      </m:oMathPara>
                    </a14:m>
                    <a:endParaRPr lang="en-US" sz="2400" dirty="0" err="1">
                      <a:solidFill>
                        <a:srgbClr val="7030A0"/>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157287" y="4371995"/>
                    <a:ext cx="733426" cy="704808"/>
                  </a:xfrm>
                  <a:prstGeom prst="rect">
                    <a:avLst/>
                  </a:prstGeom>
                  <a:blipFill>
                    <a:blip r:embed="rId5"/>
                    <a:stretch>
                      <a:fillRect/>
                    </a:stretch>
                  </a:blipFill>
                </p:spPr>
                <p:txBody>
                  <a:bodyPr/>
                  <a:lstStyle/>
                  <a:p>
                    <a:r>
                      <a:rPr lang="en-US">
                        <a:noFill/>
                      </a:rPr>
                      <a:t> </a:t>
                    </a:r>
                  </a:p>
                </p:txBody>
              </p:sp>
            </mc:Fallback>
          </mc:AlternateContent>
        </p:grpSp>
        <p:grpSp>
          <p:nvGrpSpPr>
            <p:cNvPr id="13" name="Group 12"/>
            <p:cNvGrpSpPr/>
            <p:nvPr/>
          </p:nvGrpSpPr>
          <p:grpSpPr>
            <a:xfrm>
              <a:off x="10986694" y="4587106"/>
              <a:ext cx="733426" cy="704808"/>
              <a:chOff x="1157287" y="4371995"/>
              <a:chExt cx="733426" cy="704808"/>
            </a:xfrm>
          </p:grpSpPr>
          <p:sp>
            <p:nvSpPr>
              <p:cNvPr id="14" name="Flowchart: Connector 13"/>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15" name="TextBox 14"/>
                  <p:cNvSpPr txBox="1"/>
                  <p:nvPr/>
                </p:nvSpPr>
                <p:spPr>
                  <a:xfrm>
                    <a:off x="1157287" y="4371995"/>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3</m:t>
                              </m:r>
                            </m:sub>
                          </m:sSub>
                        </m:oMath>
                      </m:oMathPara>
                    </a14:m>
                    <a:endParaRPr lang="en-US" sz="2400" dirty="0" err="1">
                      <a:solidFill>
                        <a:srgbClr val="7030A0"/>
                      </a:solidFill>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157287" y="4371995"/>
                    <a:ext cx="733426" cy="704808"/>
                  </a:xfrm>
                  <a:prstGeom prst="rect">
                    <a:avLst/>
                  </a:prstGeom>
                  <a:blipFill>
                    <a:blip r:embed="rId6"/>
                    <a:stretch>
                      <a:fillRect/>
                    </a:stretch>
                  </a:blipFill>
                </p:spPr>
                <p:txBody>
                  <a:bodyPr/>
                  <a:lstStyle/>
                  <a:p>
                    <a:r>
                      <a:rPr lang="en-US">
                        <a:noFill/>
                      </a:rPr>
                      <a:t> </a:t>
                    </a:r>
                  </a:p>
                </p:txBody>
              </p:sp>
            </mc:Fallback>
          </mc:AlternateContent>
        </p:grpSp>
        <p:cxnSp>
          <p:nvCxnSpPr>
            <p:cNvPr id="18" name="Straight Arrow Connector 17"/>
            <p:cNvCxnSpPr>
              <a:stCxn id="6" idx="3"/>
              <a:endCxn id="9" idx="1"/>
            </p:cNvCxnSpPr>
            <p:nvPr/>
          </p:nvCxnSpPr>
          <p:spPr>
            <a:xfrm>
              <a:off x="1406455" y="4947264"/>
              <a:ext cx="2299609" cy="7754"/>
            </a:xfrm>
            <a:prstGeom prst="straightConnector1">
              <a:avLst/>
            </a:prstGeom>
            <a:ln w="254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9" idx="3"/>
              <a:endCxn id="12" idx="1"/>
            </p:cNvCxnSpPr>
            <p:nvPr/>
          </p:nvCxnSpPr>
          <p:spPr>
            <a:xfrm flipV="1">
              <a:off x="4439490" y="4939507"/>
              <a:ext cx="3075763" cy="15511"/>
            </a:xfrm>
            <a:prstGeom prst="straightConnector1">
              <a:avLst/>
            </a:prstGeom>
            <a:ln w="254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2" idx="3"/>
              <a:endCxn id="15" idx="1"/>
            </p:cNvCxnSpPr>
            <p:nvPr/>
          </p:nvCxnSpPr>
          <p:spPr>
            <a:xfrm>
              <a:off x="8248679" y="4939507"/>
              <a:ext cx="2738015" cy="3"/>
            </a:xfrm>
            <a:prstGeom prst="straightConnector1">
              <a:avLst/>
            </a:prstGeom>
            <a:ln w="254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3706064" y="4602614"/>
              <a:ext cx="733426" cy="704808"/>
              <a:chOff x="1157287" y="4371995"/>
              <a:chExt cx="733426" cy="704808"/>
            </a:xfrm>
          </p:grpSpPr>
          <p:sp>
            <p:nvSpPr>
              <p:cNvPr id="8" name="Flowchart: Connector 7"/>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9" name="TextBox 8"/>
                  <p:cNvSpPr txBox="1"/>
                  <p:nvPr/>
                </p:nvSpPr>
                <p:spPr>
                  <a:xfrm>
                    <a:off x="1157287" y="4371995"/>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1</m:t>
                              </m:r>
                            </m:sub>
                          </m:sSub>
                        </m:oMath>
                      </m:oMathPara>
                    </a14:m>
                    <a:endParaRPr lang="en-US" sz="2400" dirty="0" err="1">
                      <a:solidFill>
                        <a:srgbClr val="7030A0"/>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1157287" y="4371995"/>
                    <a:ext cx="733426" cy="704808"/>
                  </a:xfrm>
                  <a:prstGeom prst="rect">
                    <a:avLst/>
                  </a:prstGeom>
                  <a:blipFill>
                    <a:blip r:embed="rId7"/>
                    <a:stretch>
                      <a:fillRect/>
                    </a:stretch>
                  </a:blipFill>
                </p:spPr>
                <p:txBody>
                  <a:bodyPr/>
                  <a:lstStyle/>
                  <a:p>
                    <a:r>
                      <a:rPr lang="en-US">
                        <a:noFill/>
                      </a:rPr>
                      <a:t> </a:t>
                    </a:r>
                  </a:p>
                </p:txBody>
              </p:sp>
            </mc:Fallback>
          </mc:AlternateContent>
        </p:grpSp>
      </p:grpSp>
      <p:grpSp>
        <p:nvGrpSpPr>
          <p:cNvPr id="97" name="Group 96"/>
          <p:cNvGrpSpPr/>
          <p:nvPr/>
        </p:nvGrpSpPr>
        <p:grpSpPr>
          <a:xfrm>
            <a:off x="1458974" y="4132140"/>
            <a:ext cx="9351507" cy="1175282"/>
            <a:chOff x="1458974" y="4132140"/>
            <a:chExt cx="9351507" cy="1175282"/>
          </a:xfrm>
        </p:grpSpPr>
        <p:grpSp>
          <p:nvGrpSpPr>
            <p:cNvPr id="65" name="Group 64"/>
            <p:cNvGrpSpPr/>
            <p:nvPr/>
          </p:nvGrpSpPr>
          <p:grpSpPr>
            <a:xfrm>
              <a:off x="1458993" y="4587106"/>
              <a:ext cx="2414588" cy="712562"/>
              <a:chOff x="1695798" y="3947725"/>
              <a:chExt cx="2414588" cy="712562"/>
            </a:xfrm>
          </p:grpSpPr>
          <p:sp>
            <p:nvSpPr>
              <p:cNvPr id="59" name="Rectangle: Rounded Corners 58"/>
              <p:cNvSpPr/>
              <p:nvPr/>
            </p:nvSpPr>
            <p:spPr bwMode="auto">
              <a:xfrm>
                <a:off x="1769013" y="3947725"/>
                <a:ext cx="2006415" cy="712562"/>
              </a:xfrm>
              <a:prstGeom prst="roundRect">
                <a:avLst/>
              </a:prstGeom>
              <a:solidFill>
                <a:schemeClr val="bg1"/>
              </a:solidFill>
              <a:ln w="25400">
                <a:solidFill>
                  <a:srgbClr val="7030A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17" name="TextBox 16"/>
              <p:cNvSpPr txBox="1"/>
              <p:nvPr/>
            </p:nvSpPr>
            <p:spPr>
              <a:xfrm rot="21599766">
                <a:off x="1695798" y="4035501"/>
                <a:ext cx="2414588" cy="544765"/>
              </a:xfrm>
              <a:prstGeom prst="rect">
                <a:avLst/>
              </a:prstGeom>
              <a:noFill/>
            </p:spPr>
            <p:txBody>
              <a:bodyPr wrap="square" lIns="182880" tIns="146304" rIns="182880" bIns="146304" rtlCol="0">
                <a:spAutoFit/>
              </a:bodyPr>
              <a:lstStyle/>
              <a:p>
                <a:pPr>
                  <a:lnSpc>
                    <a:spcPct val="90000"/>
                  </a:lnSpc>
                  <a:spcAft>
                    <a:spcPts val="600"/>
                  </a:spcAft>
                </a:pPr>
                <a:r>
                  <a:rPr lang="en-US" dirty="0">
                    <a:solidFill>
                      <a:srgbClr val="306CB2"/>
                    </a:solidFill>
                  </a:rPr>
                  <a:t>Select</a:t>
                </a:r>
                <a:r>
                  <a:rPr lang="en-US" dirty="0">
                    <a:gradFill>
                      <a:gsLst>
                        <a:gs pos="2917">
                          <a:schemeClr val="tx1"/>
                        </a:gs>
                        <a:gs pos="30000">
                          <a:schemeClr val="tx1"/>
                        </a:gs>
                      </a:gsLst>
                      <a:lin ang="5400000" scaled="0"/>
                    </a:gradFill>
                  </a:rPr>
                  <a:t> “</a:t>
                </a:r>
                <a:r>
                  <a:rPr lang="en-US" dirty="0">
                    <a:solidFill>
                      <a:schemeClr val="accent2">
                        <a:lumMod val="75000"/>
                      </a:schemeClr>
                    </a:solidFill>
                  </a:rPr>
                  <a:t>Character</a:t>
                </a:r>
                <a:r>
                  <a:rPr lang="en-US" dirty="0">
                    <a:gradFill>
                      <a:gsLst>
                        <a:gs pos="2917">
                          <a:schemeClr val="tx1"/>
                        </a:gs>
                        <a:gs pos="30000">
                          <a:schemeClr val="tx1"/>
                        </a:gs>
                      </a:gsLst>
                      <a:lin ang="5400000" scaled="0"/>
                    </a:gradFill>
                  </a:rPr>
                  <a:t>”</a:t>
                </a:r>
              </a:p>
            </p:txBody>
          </p:sp>
        </p:grpSp>
        <p:grpSp>
          <p:nvGrpSpPr>
            <p:cNvPr id="66" name="Group 65"/>
            <p:cNvGrpSpPr/>
            <p:nvPr/>
          </p:nvGrpSpPr>
          <p:grpSpPr>
            <a:xfrm>
              <a:off x="4540389" y="4587107"/>
              <a:ext cx="2793210" cy="712561"/>
              <a:chOff x="4710652" y="3947726"/>
              <a:chExt cx="2793210" cy="712561"/>
            </a:xfrm>
          </p:grpSpPr>
          <p:sp>
            <p:nvSpPr>
              <p:cNvPr id="60" name="Rectangle 59"/>
              <p:cNvSpPr/>
              <p:nvPr/>
            </p:nvSpPr>
            <p:spPr bwMode="auto">
              <a:xfrm>
                <a:off x="4798939" y="3947726"/>
                <a:ext cx="2566711" cy="712561"/>
              </a:xfrm>
              <a:prstGeom prst="rect">
                <a:avLst/>
              </a:prstGeom>
              <a:solidFill>
                <a:schemeClr val="bg1"/>
              </a:solidFill>
              <a:ln w="25400">
                <a:solidFill>
                  <a:srgbClr val="C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20" name="TextBox 19"/>
              <p:cNvSpPr txBox="1"/>
              <p:nvPr/>
            </p:nvSpPr>
            <p:spPr>
              <a:xfrm>
                <a:off x="4710652" y="4027746"/>
                <a:ext cx="2793210" cy="544765"/>
              </a:xfrm>
              <a:prstGeom prst="rect">
                <a:avLst/>
              </a:prstGeom>
              <a:noFill/>
            </p:spPr>
            <p:txBody>
              <a:bodyPr wrap="square" lIns="182880" tIns="146304" rIns="182880" bIns="146304" rtlCol="0">
                <a:spAutoFit/>
              </a:bodyPr>
              <a:lstStyle/>
              <a:p>
                <a:pPr>
                  <a:lnSpc>
                    <a:spcPct val="90000"/>
                  </a:lnSpc>
                  <a:spcAft>
                    <a:spcPts val="600"/>
                  </a:spcAft>
                </a:pPr>
                <a:r>
                  <a:rPr lang="en-US" dirty="0">
                    <a:solidFill>
                      <a:srgbClr val="306CB2"/>
                    </a:solidFill>
                  </a:rPr>
                  <a:t>Cond on</a:t>
                </a:r>
                <a:r>
                  <a:rPr lang="en-US" dirty="0">
                    <a:gradFill>
                      <a:gsLst>
                        <a:gs pos="2917">
                          <a:schemeClr val="tx1"/>
                        </a:gs>
                        <a:gs pos="30000">
                          <a:schemeClr val="tx1"/>
                        </a:gs>
                      </a:gsLst>
                      <a:lin ang="5400000" scaled="0"/>
                    </a:gradFill>
                  </a:rPr>
                  <a:t> “</a:t>
                </a:r>
                <a:r>
                  <a:rPr lang="en-US" dirty="0">
                    <a:solidFill>
                      <a:schemeClr val="accent2">
                        <a:lumMod val="75000"/>
                      </a:schemeClr>
                    </a:solidFill>
                  </a:rPr>
                  <a:t>Home World</a:t>
                </a:r>
                <a:r>
                  <a:rPr lang="en-US" dirty="0">
                    <a:gradFill>
                      <a:gsLst>
                        <a:gs pos="2917">
                          <a:schemeClr val="tx1"/>
                        </a:gs>
                        <a:gs pos="30000">
                          <a:schemeClr val="tx1"/>
                        </a:gs>
                      </a:gsLst>
                      <a:lin ang="5400000" scaled="0"/>
                    </a:gradFill>
                  </a:rPr>
                  <a:t>”</a:t>
                </a:r>
              </a:p>
            </p:txBody>
          </p:sp>
        </p:grpSp>
        <p:grpSp>
          <p:nvGrpSpPr>
            <p:cNvPr id="67" name="Group 66"/>
            <p:cNvGrpSpPr/>
            <p:nvPr/>
          </p:nvGrpSpPr>
          <p:grpSpPr>
            <a:xfrm>
              <a:off x="8545831" y="4594860"/>
              <a:ext cx="2264650" cy="712562"/>
              <a:chOff x="8716094" y="3955479"/>
              <a:chExt cx="2264650" cy="712562"/>
            </a:xfrm>
            <a:solidFill>
              <a:schemeClr val="bg1"/>
            </a:solidFill>
          </p:grpSpPr>
          <p:sp>
            <p:nvSpPr>
              <p:cNvPr id="61" name="Trapezoid 60"/>
              <p:cNvSpPr/>
              <p:nvPr/>
            </p:nvSpPr>
            <p:spPr bwMode="auto">
              <a:xfrm>
                <a:off x="8716094" y="3955479"/>
                <a:ext cx="2264650" cy="712562"/>
              </a:xfrm>
              <a:prstGeom prst="trapezoid">
                <a:avLst/>
              </a:prstGeom>
              <a:grpFill/>
              <a:ln w="25400">
                <a:solidFill>
                  <a:schemeClr val="accent2"/>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24" name="TextBox 23"/>
              <p:cNvSpPr txBox="1"/>
              <p:nvPr/>
            </p:nvSpPr>
            <p:spPr>
              <a:xfrm>
                <a:off x="8892143" y="4023364"/>
                <a:ext cx="1916690" cy="549146"/>
              </a:xfrm>
              <a:prstGeom prst="rect">
                <a:avLst/>
              </a:prstGeom>
              <a:grpFill/>
            </p:spPr>
            <p:txBody>
              <a:bodyPr wrap="square" lIns="182880" tIns="146304" rIns="182880" bIns="146304" rtlCol="0">
                <a:spAutoFit/>
              </a:bodyPr>
              <a:lstStyle/>
              <a:p>
                <a:pPr algn="ctr">
                  <a:lnSpc>
                    <a:spcPct val="90000"/>
                  </a:lnSpc>
                  <a:spcAft>
                    <a:spcPts val="600"/>
                  </a:spcAft>
                </a:pPr>
                <a:r>
                  <a:rPr lang="en-US" dirty="0">
                    <a:solidFill>
                      <a:srgbClr val="306CB2"/>
                    </a:solidFill>
                  </a:rPr>
                  <a:t>Value =</a:t>
                </a:r>
                <a:r>
                  <a:rPr lang="en-US" dirty="0">
                    <a:gradFill>
                      <a:gsLst>
                        <a:gs pos="2917">
                          <a:schemeClr val="tx1"/>
                        </a:gs>
                        <a:gs pos="30000">
                          <a:schemeClr val="tx1"/>
                        </a:gs>
                      </a:gsLst>
                      <a:lin ang="5400000" scaled="0"/>
                    </a:gradFill>
                  </a:rPr>
                  <a:t> “</a:t>
                </a:r>
                <a:r>
                  <a:rPr lang="en-US" dirty="0">
                    <a:solidFill>
                      <a:srgbClr val="C00000"/>
                    </a:solidFill>
                  </a:rPr>
                  <a:t>Earth</a:t>
                </a:r>
                <a:r>
                  <a:rPr lang="en-US" dirty="0">
                    <a:gradFill>
                      <a:gsLst>
                        <a:gs pos="2917">
                          <a:schemeClr val="tx1"/>
                        </a:gs>
                        <a:gs pos="30000">
                          <a:schemeClr val="tx1"/>
                        </a:gs>
                      </a:gsLst>
                      <a:lin ang="5400000" scaled="0"/>
                    </a:gradFill>
                  </a:rPr>
                  <a:t>”</a:t>
                </a:r>
              </a:p>
            </p:txBody>
          </p:sp>
        </p:grpSp>
        <mc:AlternateContent xmlns:mc="http://schemas.openxmlformats.org/markup-compatibility/2006" xmlns:a14="http://schemas.microsoft.com/office/drawing/2010/main">
          <mc:Choice Requires="a14">
            <p:sp>
              <p:nvSpPr>
                <p:cNvPr id="88" name="Rectangle 87"/>
                <p:cNvSpPr/>
                <p:nvPr/>
              </p:nvSpPr>
              <p:spPr>
                <a:xfrm>
                  <a:off x="1458974" y="4132140"/>
                  <a:ext cx="576632"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i="1" smtClean="0">
                                <a:solidFill>
                                  <a:schemeClr val="tx1">
                                    <a:lumMod val="50000"/>
                                  </a:schemeClr>
                                </a:solidFill>
                                <a:latin typeface="Cambria Math" panose="02040503050406030204" pitchFamily="18" charset="0"/>
                              </a:rPr>
                            </m:ctrlPr>
                          </m:sSubPr>
                          <m:e>
                            <m:r>
                              <a:rPr lang="en-US" sz="2400" b="0" i="1" smtClean="0">
                                <a:solidFill>
                                  <a:schemeClr val="tx1">
                                    <a:lumMod val="50000"/>
                                  </a:schemeClr>
                                </a:solidFill>
                                <a:latin typeface="Cambria Math" panose="02040503050406030204" pitchFamily="18" charset="0"/>
                              </a:rPr>
                              <m:t>𝑎</m:t>
                            </m:r>
                          </m:e>
                          <m:sub>
                            <m:r>
                              <a:rPr lang="en-US" sz="2400" b="0" i="1" smtClean="0">
                                <a:solidFill>
                                  <a:schemeClr val="tx1">
                                    <a:lumMod val="50000"/>
                                  </a:schemeClr>
                                </a:solidFill>
                                <a:latin typeface="Cambria Math" panose="02040503050406030204" pitchFamily="18" charset="0"/>
                              </a:rPr>
                              <m:t>1</m:t>
                            </m:r>
                          </m:sub>
                        </m:sSub>
                      </m:oMath>
                    </m:oMathPara>
                  </a14:m>
                  <a:endParaRPr lang="en-US" sz="2400" dirty="0">
                    <a:solidFill>
                      <a:schemeClr val="tx1">
                        <a:lumMod val="50000"/>
                      </a:schemeClr>
                    </a:solidFill>
                  </a:endParaRPr>
                </a:p>
              </p:txBody>
            </p:sp>
          </mc:Choice>
          <mc:Fallback xmlns="">
            <p:sp>
              <p:nvSpPr>
                <p:cNvPr id="88" name="Rectangle 87"/>
                <p:cNvSpPr>
                  <a:spLocks noRot="1" noChangeAspect="1" noMove="1" noResize="1" noEditPoints="1" noAdjustHandles="1" noChangeArrowheads="1" noChangeShapeType="1" noTextEdit="1"/>
                </p:cNvSpPr>
                <p:nvPr/>
              </p:nvSpPr>
              <p:spPr>
                <a:xfrm>
                  <a:off x="1458974" y="4132140"/>
                  <a:ext cx="576632" cy="461665"/>
                </a:xfrm>
                <a:prstGeom prst="rect">
                  <a:avLst/>
                </a:prstGeom>
                <a:blipFill>
                  <a:blip r:embed="rId8"/>
                  <a:stretch>
                    <a:fillRect b="-26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9" name="Rectangle 88"/>
                <p:cNvSpPr/>
                <p:nvPr/>
              </p:nvSpPr>
              <p:spPr>
                <a:xfrm>
                  <a:off x="4506356" y="4132140"/>
                  <a:ext cx="583750"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i="1" smtClean="0">
                                <a:solidFill>
                                  <a:schemeClr val="tx1">
                                    <a:lumMod val="50000"/>
                                  </a:schemeClr>
                                </a:solidFill>
                                <a:latin typeface="Cambria Math" panose="02040503050406030204" pitchFamily="18" charset="0"/>
                              </a:rPr>
                            </m:ctrlPr>
                          </m:sSubPr>
                          <m:e>
                            <m:r>
                              <a:rPr lang="en-US" sz="2400" b="0" i="1" smtClean="0">
                                <a:solidFill>
                                  <a:schemeClr val="tx1">
                                    <a:lumMod val="50000"/>
                                  </a:schemeClr>
                                </a:solidFill>
                                <a:latin typeface="Cambria Math" panose="02040503050406030204" pitchFamily="18" charset="0"/>
                              </a:rPr>
                              <m:t>𝑎</m:t>
                            </m:r>
                          </m:e>
                          <m:sub>
                            <m:r>
                              <a:rPr lang="en-US" sz="2400" b="0" i="1" smtClean="0">
                                <a:solidFill>
                                  <a:schemeClr val="tx1">
                                    <a:lumMod val="50000"/>
                                  </a:schemeClr>
                                </a:solidFill>
                                <a:latin typeface="Cambria Math" panose="02040503050406030204" pitchFamily="18" charset="0"/>
                              </a:rPr>
                              <m:t>2</m:t>
                            </m:r>
                          </m:sub>
                        </m:sSub>
                      </m:oMath>
                    </m:oMathPara>
                  </a14:m>
                  <a:endParaRPr lang="en-US" sz="2400" dirty="0">
                    <a:solidFill>
                      <a:schemeClr val="tx1">
                        <a:lumMod val="50000"/>
                      </a:schemeClr>
                    </a:solidFill>
                  </a:endParaRPr>
                </a:p>
              </p:txBody>
            </p:sp>
          </mc:Choice>
          <mc:Fallback xmlns="">
            <p:sp>
              <p:nvSpPr>
                <p:cNvPr id="89" name="Rectangle 88"/>
                <p:cNvSpPr>
                  <a:spLocks noRot="1" noChangeAspect="1" noMove="1" noResize="1" noEditPoints="1" noAdjustHandles="1" noChangeArrowheads="1" noChangeShapeType="1" noTextEdit="1"/>
                </p:cNvSpPr>
                <p:nvPr/>
              </p:nvSpPr>
              <p:spPr>
                <a:xfrm>
                  <a:off x="4506356" y="4132140"/>
                  <a:ext cx="583750" cy="461665"/>
                </a:xfrm>
                <a:prstGeom prst="rect">
                  <a:avLst/>
                </a:prstGeom>
                <a:blipFill>
                  <a:blip r:embed="rId9"/>
                  <a:stretch>
                    <a:fillRect b="-26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0" name="Rectangle 89"/>
                <p:cNvSpPr/>
                <p:nvPr/>
              </p:nvSpPr>
              <p:spPr>
                <a:xfrm>
                  <a:off x="8590258" y="4132140"/>
                  <a:ext cx="583750"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i="1" smtClean="0">
                                <a:solidFill>
                                  <a:schemeClr val="tx1">
                                    <a:lumMod val="50000"/>
                                  </a:schemeClr>
                                </a:solidFill>
                                <a:latin typeface="Cambria Math" panose="02040503050406030204" pitchFamily="18" charset="0"/>
                              </a:rPr>
                            </m:ctrlPr>
                          </m:sSubPr>
                          <m:e>
                            <m:r>
                              <a:rPr lang="en-US" sz="2400" b="0" i="1" smtClean="0">
                                <a:solidFill>
                                  <a:schemeClr val="tx1">
                                    <a:lumMod val="50000"/>
                                  </a:schemeClr>
                                </a:solidFill>
                                <a:latin typeface="Cambria Math" panose="02040503050406030204" pitchFamily="18" charset="0"/>
                              </a:rPr>
                              <m:t>𝑎</m:t>
                            </m:r>
                          </m:e>
                          <m:sub>
                            <m:r>
                              <a:rPr lang="en-US" sz="2400" b="0" i="1" smtClean="0">
                                <a:solidFill>
                                  <a:schemeClr val="tx1">
                                    <a:lumMod val="50000"/>
                                  </a:schemeClr>
                                </a:solidFill>
                                <a:latin typeface="Cambria Math" panose="02040503050406030204" pitchFamily="18" charset="0"/>
                              </a:rPr>
                              <m:t>3</m:t>
                            </m:r>
                          </m:sub>
                        </m:sSub>
                      </m:oMath>
                    </m:oMathPara>
                  </a14:m>
                  <a:endParaRPr lang="en-US" sz="2400" dirty="0">
                    <a:solidFill>
                      <a:schemeClr val="tx1">
                        <a:lumMod val="50000"/>
                      </a:schemeClr>
                    </a:solidFill>
                  </a:endParaRPr>
                </a:p>
              </p:txBody>
            </p:sp>
          </mc:Choice>
          <mc:Fallback xmlns="">
            <p:sp>
              <p:nvSpPr>
                <p:cNvPr id="90" name="Rectangle 89"/>
                <p:cNvSpPr>
                  <a:spLocks noRot="1" noChangeAspect="1" noMove="1" noResize="1" noEditPoints="1" noAdjustHandles="1" noChangeArrowheads="1" noChangeShapeType="1" noTextEdit="1"/>
                </p:cNvSpPr>
                <p:nvPr/>
              </p:nvSpPr>
              <p:spPr>
                <a:xfrm>
                  <a:off x="8590258" y="4132140"/>
                  <a:ext cx="583750" cy="461665"/>
                </a:xfrm>
                <a:prstGeom prst="rect">
                  <a:avLst/>
                </a:prstGeom>
                <a:blipFill>
                  <a:blip r:embed="rId10"/>
                  <a:stretch>
                    <a:fillRect b="-2632"/>
                  </a:stretch>
                </a:blipFill>
              </p:spPr>
              <p:txBody>
                <a:bodyPr/>
                <a:lstStyle/>
                <a:p>
                  <a:r>
                    <a:rPr lang="en-US">
                      <a:noFill/>
                    </a:rPr>
                    <a:t> </a:t>
                  </a:r>
                </a:p>
              </p:txBody>
            </p:sp>
          </mc:Fallback>
        </mc:AlternateContent>
      </p:grpSp>
      <p:grpSp>
        <p:nvGrpSpPr>
          <p:cNvPr id="98" name="Group 97"/>
          <p:cNvGrpSpPr/>
          <p:nvPr/>
        </p:nvGrpSpPr>
        <p:grpSpPr>
          <a:xfrm>
            <a:off x="1845695" y="2956324"/>
            <a:ext cx="8507325" cy="3387340"/>
            <a:chOff x="1845695" y="2956324"/>
            <a:chExt cx="8507325" cy="3387340"/>
          </a:xfrm>
        </p:grpSpPr>
        <p:sp>
          <p:nvSpPr>
            <p:cNvPr id="79" name="Arrow: Right 78"/>
            <p:cNvSpPr/>
            <p:nvPr/>
          </p:nvSpPr>
          <p:spPr bwMode="auto">
            <a:xfrm rot="5400000">
              <a:off x="2809087" y="4012553"/>
              <a:ext cx="536333" cy="381002"/>
            </a:xfrm>
            <a:prstGeom prst="rightArrow">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grpSp>
          <p:nvGrpSpPr>
            <p:cNvPr id="84" name="Group 83"/>
            <p:cNvGrpSpPr/>
            <p:nvPr/>
          </p:nvGrpSpPr>
          <p:grpSpPr>
            <a:xfrm>
              <a:off x="2552716" y="2956324"/>
              <a:ext cx="7096113" cy="916744"/>
              <a:chOff x="2365757" y="2875608"/>
              <a:chExt cx="7096113" cy="916744"/>
            </a:xfrm>
          </p:grpSpPr>
          <p:sp>
            <p:nvSpPr>
              <p:cNvPr id="77" name="Rectangle 76"/>
              <p:cNvSpPr/>
              <p:nvPr/>
            </p:nvSpPr>
            <p:spPr>
              <a:xfrm>
                <a:off x="2493974" y="2984651"/>
                <a:ext cx="5557892" cy="584775"/>
              </a:xfrm>
              <a:prstGeom prst="rect">
                <a:avLst/>
              </a:prstGeom>
            </p:spPr>
            <p:txBody>
              <a:bodyPr wrap="square">
                <a:spAutoFit/>
              </a:bodyPr>
              <a:lstStyle/>
              <a:p>
                <a:pPr>
                  <a:buFont typeface="Wingdings" panose="05000000000000000000" pitchFamily="2" charset="2"/>
                  <a:buChar char="Ø"/>
                </a:pPr>
                <a:r>
                  <a:rPr lang="en-US" sz="2400" i="1" dirty="0">
                    <a:solidFill>
                      <a:srgbClr val="C00000"/>
                    </a:solidFill>
                    <a:latin typeface="Times New Roman" panose="02020603050405020304" pitchFamily="18" charset="0"/>
                    <a:cs typeface="Times New Roman" panose="02020603050405020304" pitchFamily="18" charset="0"/>
                  </a:rPr>
                  <a:t>Which super heroes came from Earth?   </a:t>
                </a:r>
                <a:r>
                  <a:rPr lang="en-US" sz="3200" i="1" dirty="0">
                    <a:solidFill>
                      <a:schemeClr val="tx1">
                        <a:lumMod val="50000"/>
                      </a:schemeClr>
                    </a:solidFill>
                    <a:latin typeface="Times New Roman" panose="02020603050405020304" pitchFamily="18" charset="0"/>
                    <a:cs typeface="Times New Roman" panose="02020603050405020304" pitchFamily="18" charset="0"/>
                  </a:rPr>
                  <a:t>,</a:t>
                </a:r>
              </a:p>
            </p:txBody>
          </p:sp>
          <p:pic>
            <p:nvPicPr>
              <p:cNvPr id="78" name="Picture 77" descr="pivot &lt;strong&gt;table&lt;/strong&gt; data to size abbott katz confronts &lt;strong&gt;excel&lt;/strong&gt; s pivot &lt;strong&gt;tables&lt;/strong&gt; ..."/>
              <p:cNvPicPr>
                <a:picLocks noChangeAspect="1"/>
              </p:cNvPicPr>
              <p:nvPr/>
            </p:nvPicPr>
            <p:blipFill>
              <a:blip r:embed="rId11"/>
              <a:stretch>
                <a:fillRect/>
              </a:stretch>
            </p:blipFill>
            <p:spPr>
              <a:xfrm>
                <a:off x="7851779" y="2875608"/>
                <a:ext cx="1162174" cy="898868"/>
              </a:xfrm>
              <a:prstGeom prst="rect">
                <a:avLst/>
              </a:prstGeom>
            </p:spPr>
          </p:pic>
          <p:sp>
            <p:nvSpPr>
              <p:cNvPr id="80" name="Double Bracket 79"/>
              <p:cNvSpPr/>
              <p:nvPr/>
            </p:nvSpPr>
            <p:spPr>
              <a:xfrm>
                <a:off x="2365757" y="2893484"/>
                <a:ext cx="7096113" cy="898868"/>
              </a:xfrm>
              <a:prstGeom prst="bracketPair">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81" name="Arrow: Right 80"/>
            <p:cNvSpPr/>
            <p:nvPr/>
          </p:nvSpPr>
          <p:spPr bwMode="auto">
            <a:xfrm rot="5400000">
              <a:off x="5660840" y="4012553"/>
              <a:ext cx="536333" cy="381002"/>
            </a:xfrm>
            <a:prstGeom prst="rightArrow">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83" name="Arrow: Right 82"/>
            <p:cNvSpPr/>
            <p:nvPr/>
          </p:nvSpPr>
          <p:spPr bwMode="auto">
            <a:xfrm rot="5400000">
              <a:off x="8936287" y="4012553"/>
              <a:ext cx="536333" cy="381002"/>
            </a:xfrm>
            <a:prstGeom prst="rightArrow">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mc:AlternateContent xmlns:mc="http://schemas.openxmlformats.org/markup-compatibility/2006" xmlns:a14="http://schemas.microsoft.com/office/drawing/2010/main">
          <mc:Choice Requires="a14">
            <p:sp>
              <p:nvSpPr>
                <p:cNvPr id="91" name="Rectangle 90"/>
                <p:cNvSpPr/>
                <p:nvPr/>
              </p:nvSpPr>
              <p:spPr>
                <a:xfrm>
                  <a:off x="1845695" y="5879908"/>
                  <a:ext cx="1414041"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tx1">
                                <a:lumMod val="50000"/>
                              </a:schemeClr>
                            </a:solidFill>
                            <a:latin typeface="Cambria Math" panose="02040503050406030204" pitchFamily="18" charset="0"/>
                          </a:rPr>
                          <m:t>𝜋</m:t>
                        </m:r>
                        <m:r>
                          <a:rPr lang="en-US" sz="2400" b="0" i="1" smtClean="0">
                            <a:solidFill>
                              <a:schemeClr val="tx1">
                                <a:lumMod val="50000"/>
                              </a:schemeClr>
                            </a:solidFill>
                            <a:latin typeface="Cambria Math" panose="02040503050406030204" pitchFamily="18" charset="0"/>
                          </a:rPr>
                          <m:t>(</m:t>
                        </m:r>
                        <m:sSub>
                          <m:sSubPr>
                            <m:ctrlPr>
                              <a:rPr lang="en-US" sz="2400" b="0" i="1" smtClean="0">
                                <a:solidFill>
                                  <a:schemeClr val="tx1">
                                    <a:lumMod val="50000"/>
                                  </a:schemeClr>
                                </a:solidFill>
                                <a:latin typeface="Cambria Math" panose="02040503050406030204" pitchFamily="18" charset="0"/>
                              </a:rPr>
                            </m:ctrlPr>
                          </m:sSubPr>
                          <m:e>
                            <m:r>
                              <a:rPr lang="en-US" sz="2400" b="0" i="1" smtClean="0">
                                <a:solidFill>
                                  <a:schemeClr val="tx1">
                                    <a:lumMod val="50000"/>
                                  </a:schemeClr>
                                </a:solidFill>
                                <a:latin typeface="Cambria Math" panose="02040503050406030204" pitchFamily="18" charset="0"/>
                              </a:rPr>
                              <m:t>𝑠</m:t>
                            </m:r>
                          </m:e>
                          <m:sub>
                            <m:r>
                              <a:rPr lang="en-US" sz="2400" b="0" i="1" smtClean="0">
                                <a:solidFill>
                                  <a:schemeClr val="tx1">
                                    <a:lumMod val="50000"/>
                                  </a:schemeClr>
                                </a:solidFill>
                                <a:latin typeface="Cambria Math" panose="02040503050406030204" pitchFamily="18" charset="0"/>
                              </a:rPr>
                              <m:t>0</m:t>
                            </m:r>
                          </m:sub>
                        </m:sSub>
                        <m:r>
                          <a:rPr lang="en-US" sz="2400" b="0" i="1" smtClean="0">
                            <a:solidFill>
                              <a:schemeClr val="tx1">
                                <a:lumMod val="50000"/>
                              </a:schemeClr>
                            </a:solidFill>
                            <a:latin typeface="Cambria Math" panose="02040503050406030204" pitchFamily="18" charset="0"/>
                          </a:rPr>
                          <m:t>,</m:t>
                        </m:r>
                        <m:sSub>
                          <m:sSubPr>
                            <m:ctrlPr>
                              <a:rPr lang="en-US" sz="2400" b="0" i="1" smtClean="0">
                                <a:solidFill>
                                  <a:schemeClr val="tx1">
                                    <a:lumMod val="50000"/>
                                  </a:schemeClr>
                                </a:solidFill>
                                <a:latin typeface="Cambria Math" panose="02040503050406030204" pitchFamily="18" charset="0"/>
                              </a:rPr>
                            </m:ctrlPr>
                          </m:sSubPr>
                          <m:e>
                            <m:r>
                              <a:rPr lang="en-US" sz="2400" b="0" i="1" smtClean="0">
                                <a:solidFill>
                                  <a:schemeClr val="tx1">
                                    <a:lumMod val="50000"/>
                                  </a:schemeClr>
                                </a:solidFill>
                                <a:latin typeface="Cambria Math" panose="02040503050406030204" pitchFamily="18" charset="0"/>
                              </a:rPr>
                              <m:t>𝑎</m:t>
                            </m:r>
                          </m:e>
                          <m:sub>
                            <m:r>
                              <a:rPr lang="en-US" sz="2400" b="0" i="1" smtClean="0">
                                <a:solidFill>
                                  <a:schemeClr val="tx1">
                                    <a:lumMod val="50000"/>
                                  </a:schemeClr>
                                </a:solidFill>
                                <a:latin typeface="Cambria Math" panose="02040503050406030204" pitchFamily="18" charset="0"/>
                              </a:rPr>
                              <m:t>1</m:t>
                            </m:r>
                          </m:sub>
                        </m:sSub>
                        <m:r>
                          <a:rPr lang="en-US" sz="2400" b="0" i="1" smtClean="0">
                            <a:solidFill>
                              <a:schemeClr val="tx1">
                                <a:lumMod val="50000"/>
                              </a:schemeClr>
                            </a:solidFill>
                            <a:latin typeface="Cambria Math" panose="02040503050406030204" pitchFamily="18" charset="0"/>
                          </a:rPr>
                          <m:t>)</m:t>
                        </m:r>
                      </m:oMath>
                    </m:oMathPara>
                  </a14:m>
                  <a:endParaRPr lang="en-US" sz="2400" dirty="0">
                    <a:solidFill>
                      <a:schemeClr val="tx1">
                        <a:lumMod val="50000"/>
                      </a:schemeClr>
                    </a:solidFill>
                  </a:endParaRPr>
                </a:p>
              </p:txBody>
            </p:sp>
          </mc:Choice>
          <mc:Fallback xmlns="">
            <p:sp>
              <p:nvSpPr>
                <p:cNvPr id="91" name="Rectangle 90"/>
                <p:cNvSpPr>
                  <a:spLocks noRot="1" noChangeAspect="1" noMove="1" noResize="1" noEditPoints="1" noAdjustHandles="1" noChangeArrowheads="1" noChangeShapeType="1" noTextEdit="1"/>
                </p:cNvSpPr>
                <p:nvPr/>
              </p:nvSpPr>
              <p:spPr>
                <a:xfrm>
                  <a:off x="1845695" y="5879908"/>
                  <a:ext cx="1414041" cy="461665"/>
                </a:xfrm>
                <a:prstGeom prst="rect">
                  <a:avLst/>
                </a:prstGeom>
                <a:blipFill>
                  <a:blip r:embed="rId12"/>
                  <a:stretch>
                    <a:fillRect b="-21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2" name="Rectangle 91"/>
                <p:cNvSpPr/>
                <p:nvPr/>
              </p:nvSpPr>
              <p:spPr>
                <a:xfrm>
                  <a:off x="5229973" y="5879908"/>
                  <a:ext cx="1414041"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tx1">
                                <a:lumMod val="50000"/>
                              </a:schemeClr>
                            </a:solidFill>
                            <a:latin typeface="Cambria Math" panose="02040503050406030204" pitchFamily="18" charset="0"/>
                          </a:rPr>
                          <m:t>𝜋</m:t>
                        </m:r>
                        <m:r>
                          <a:rPr lang="en-US" sz="2400" b="0" i="1" smtClean="0">
                            <a:solidFill>
                              <a:schemeClr val="tx1">
                                <a:lumMod val="50000"/>
                              </a:schemeClr>
                            </a:solidFill>
                            <a:latin typeface="Cambria Math" panose="02040503050406030204" pitchFamily="18" charset="0"/>
                          </a:rPr>
                          <m:t>(</m:t>
                        </m:r>
                        <m:sSub>
                          <m:sSubPr>
                            <m:ctrlPr>
                              <a:rPr lang="en-US" sz="2400" b="0" i="1" smtClean="0">
                                <a:solidFill>
                                  <a:schemeClr val="tx1">
                                    <a:lumMod val="50000"/>
                                  </a:schemeClr>
                                </a:solidFill>
                                <a:latin typeface="Cambria Math" panose="02040503050406030204" pitchFamily="18" charset="0"/>
                              </a:rPr>
                            </m:ctrlPr>
                          </m:sSubPr>
                          <m:e>
                            <m:r>
                              <a:rPr lang="en-US" sz="2400" b="0" i="1" smtClean="0">
                                <a:solidFill>
                                  <a:schemeClr val="tx1">
                                    <a:lumMod val="50000"/>
                                  </a:schemeClr>
                                </a:solidFill>
                                <a:latin typeface="Cambria Math" panose="02040503050406030204" pitchFamily="18" charset="0"/>
                              </a:rPr>
                              <m:t>𝑠</m:t>
                            </m:r>
                          </m:e>
                          <m:sub>
                            <m:r>
                              <a:rPr lang="en-US" sz="2400" b="0" i="1" smtClean="0">
                                <a:solidFill>
                                  <a:schemeClr val="tx1">
                                    <a:lumMod val="50000"/>
                                  </a:schemeClr>
                                </a:solidFill>
                                <a:latin typeface="Cambria Math" panose="02040503050406030204" pitchFamily="18" charset="0"/>
                              </a:rPr>
                              <m:t>1</m:t>
                            </m:r>
                          </m:sub>
                        </m:sSub>
                        <m:r>
                          <a:rPr lang="en-US" sz="2400" b="0" i="1" smtClean="0">
                            <a:solidFill>
                              <a:schemeClr val="tx1">
                                <a:lumMod val="50000"/>
                              </a:schemeClr>
                            </a:solidFill>
                            <a:latin typeface="Cambria Math" panose="02040503050406030204" pitchFamily="18" charset="0"/>
                          </a:rPr>
                          <m:t>,</m:t>
                        </m:r>
                        <m:sSub>
                          <m:sSubPr>
                            <m:ctrlPr>
                              <a:rPr lang="en-US" sz="2400" b="0" i="1" smtClean="0">
                                <a:solidFill>
                                  <a:schemeClr val="tx1">
                                    <a:lumMod val="50000"/>
                                  </a:schemeClr>
                                </a:solidFill>
                                <a:latin typeface="Cambria Math" panose="02040503050406030204" pitchFamily="18" charset="0"/>
                              </a:rPr>
                            </m:ctrlPr>
                          </m:sSubPr>
                          <m:e>
                            <m:r>
                              <a:rPr lang="en-US" sz="2400" b="0" i="1" smtClean="0">
                                <a:solidFill>
                                  <a:schemeClr val="tx1">
                                    <a:lumMod val="50000"/>
                                  </a:schemeClr>
                                </a:solidFill>
                                <a:latin typeface="Cambria Math" panose="02040503050406030204" pitchFamily="18" charset="0"/>
                              </a:rPr>
                              <m:t>𝑎</m:t>
                            </m:r>
                          </m:e>
                          <m:sub>
                            <m:r>
                              <a:rPr lang="en-US" sz="2400" b="0" i="1" smtClean="0">
                                <a:solidFill>
                                  <a:schemeClr val="tx1">
                                    <a:lumMod val="50000"/>
                                  </a:schemeClr>
                                </a:solidFill>
                                <a:latin typeface="Cambria Math" panose="02040503050406030204" pitchFamily="18" charset="0"/>
                              </a:rPr>
                              <m:t>2</m:t>
                            </m:r>
                          </m:sub>
                        </m:sSub>
                        <m:r>
                          <a:rPr lang="en-US" sz="2400" b="0" i="1" smtClean="0">
                            <a:solidFill>
                              <a:schemeClr val="tx1">
                                <a:lumMod val="50000"/>
                              </a:schemeClr>
                            </a:solidFill>
                            <a:latin typeface="Cambria Math" panose="02040503050406030204" pitchFamily="18" charset="0"/>
                          </a:rPr>
                          <m:t>)</m:t>
                        </m:r>
                      </m:oMath>
                    </m:oMathPara>
                  </a14:m>
                  <a:endParaRPr lang="en-US" sz="2400" dirty="0">
                    <a:solidFill>
                      <a:schemeClr val="tx1">
                        <a:lumMod val="50000"/>
                      </a:schemeClr>
                    </a:solidFill>
                  </a:endParaRPr>
                </a:p>
              </p:txBody>
            </p:sp>
          </mc:Choice>
          <mc:Fallback xmlns="">
            <p:sp>
              <p:nvSpPr>
                <p:cNvPr id="92" name="Rectangle 91"/>
                <p:cNvSpPr>
                  <a:spLocks noRot="1" noChangeAspect="1" noMove="1" noResize="1" noEditPoints="1" noAdjustHandles="1" noChangeArrowheads="1" noChangeShapeType="1" noTextEdit="1"/>
                </p:cNvSpPr>
                <p:nvPr/>
              </p:nvSpPr>
              <p:spPr>
                <a:xfrm>
                  <a:off x="5229973" y="5879908"/>
                  <a:ext cx="1414041" cy="461665"/>
                </a:xfrm>
                <a:prstGeom prst="rect">
                  <a:avLst/>
                </a:prstGeom>
                <a:blipFill>
                  <a:blip r:embed="rId13"/>
                  <a:stretch>
                    <a:fillRect b="-21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3" name="Rectangle 92"/>
                <p:cNvSpPr/>
                <p:nvPr/>
              </p:nvSpPr>
              <p:spPr>
                <a:xfrm>
                  <a:off x="8938979" y="5881999"/>
                  <a:ext cx="1414041"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tx1">
                                <a:lumMod val="50000"/>
                              </a:schemeClr>
                            </a:solidFill>
                            <a:latin typeface="Cambria Math" panose="02040503050406030204" pitchFamily="18" charset="0"/>
                          </a:rPr>
                          <m:t>𝜋</m:t>
                        </m:r>
                        <m:r>
                          <a:rPr lang="en-US" sz="2400" b="0" i="1" smtClean="0">
                            <a:solidFill>
                              <a:schemeClr val="tx1">
                                <a:lumMod val="50000"/>
                              </a:schemeClr>
                            </a:solidFill>
                            <a:latin typeface="Cambria Math" panose="02040503050406030204" pitchFamily="18" charset="0"/>
                          </a:rPr>
                          <m:t>(</m:t>
                        </m:r>
                        <m:sSub>
                          <m:sSubPr>
                            <m:ctrlPr>
                              <a:rPr lang="en-US" sz="2400" b="0" i="1" smtClean="0">
                                <a:solidFill>
                                  <a:schemeClr val="tx1">
                                    <a:lumMod val="50000"/>
                                  </a:schemeClr>
                                </a:solidFill>
                                <a:latin typeface="Cambria Math" panose="02040503050406030204" pitchFamily="18" charset="0"/>
                              </a:rPr>
                            </m:ctrlPr>
                          </m:sSubPr>
                          <m:e>
                            <m:r>
                              <a:rPr lang="en-US" sz="2400" b="0" i="1" smtClean="0">
                                <a:solidFill>
                                  <a:schemeClr val="tx1">
                                    <a:lumMod val="50000"/>
                                  </a:schemeClr>
                                </a:solidFill>
                                <a:latin typeface="Cambria Math" panose="02040503050406030204" pitchFamily="18" charset="0"/>
                              </a:rPr>
                              <m:t>𝑠</m:t>
                            </m:r>
                          </m:e>
                          <m:sub>
                            <m:r>
                              <a:rPr lang="en-US" sz="2400" b="0" i="1" smtClean="0">
                                <a:solidFill>
                                  <a:schemeClr val="tx1">
                                    <a:lumMod val="50000"/>
                                  </a:schemeClr>
                                </a:solidFill>
                                <a:latin typeface="Cambria Math" panose="02040503050406030204" pitchFamily="18" charset="0"/>
                              </a:rPr>
                              <m:t>2</m:t>
                            </m:r>
                          </m:sub>
                        </m:sSub>
                        <m:r>
                          <a:rPr lang="en-US" sz="2400" b="0" i="1" smtClean="0">
                            <a:solidFill>
                              <a:schemeClr val="tx1">
                                <a:lumMod val="50000"/>
                              </a:schemeClr>
                            </a:solidFill>
                            <a:latin typeface="Cambria Math" panose="02040503050406030204" pitchFamily="18" charset="0"/>
                          </a:rPr>
                          <m:t>,</m:t>
                        </m:r>
                        <m:sSub>
                          <m:sSubPr>
                            <m:ctrlPr>
                              <a:rPr lang="en-US" sz="2400" b="0" i="1" smtClean="0">
                                <a:solidFill>
                                  <a:schemeClr val="tx1">
                                    <a:lumMod val="50000"/>
                                  </a:schemeClr>
                                </a:solidFill>
                                <a:latin typeface="Cambria Math" panose="02040503050406030204" pitchFamily="18" charset="0"/>
                              </a:rPr>
                            </m:ctrlPr>
                          </m:sSubPr>
                          <m:e>
                            <m:r>
                              <a:rPr lang="en-US" sz="2400" b="0" i="1" smtClean="0">
                                <a:solidFill>
                                  <a:schemeClr val="tx1">
                                    <a:lumMod val="50000"/>
                                  </a:schemeClr>
                                </a:solidFill>
                                <a:latin typeface="Cambria Math" panose="02040503050406030204" pitchFamily="18" charset="0"/>
                              </a:rPr>
                              <m:t>𝑎</m:t>
                            </m:r>
                          </m:e>
                          <m:sub>
                            <m:r>
                              <a:rPr lang="en-US" sz="2400" b="0" i="1" smtClean="0">
                                <a:solidFill>
                                  <a:schemeClr val="tx1">
                                    <a:lumMod val="50000"/>
                                  </a:schemeClr>
                                </a:solidFill>
                                <a:latin typeface="Cambria Math" panose="02040503050406030204" pitchFamily="18" charset="0"/>
                              </a:rPr>
                              <m:t>3</m:t>
                            </m:r>
                          </m:sub>
                        </m:sSub>
                        <m:r>
                          <a:rPr lang="en-US" sz="2400" b="0" i="1" smtClean="0">
                            <a:solidFill>
                              <a:schemeClr val="tx1">
                                <a:lumMod val="50000"/>
                              </a:schemeClr>
                            </a:solidFill>
                            <a:latin typeface="Cambria Math" panose="02040503050406030204" pitchFamily="18" charset="0"/>
                          </a:rPr>
                          <m:t>)</m:t>
                        </m:r>
                      </m:oMath>
                    </m:oMathPara>
                  </a14:m>
                  <a:endParaRPr lang="en-US" sz="2400" dirty="0">
                    <a:solidFill>
                      <a:schemeClr val="tx1">
                        <a:lumMod val="50000"/>
                      </a:schemeClr>
                    </a:solidFill>
                  </a:endParaRPr>
                </a:p>
              </p:txBody>
            </p:sp>
          </mc:Choice>
          <mc:Fallback xmlns="">
            <p:sp>
              <p:nvSpPr>
                <p:cNvPr id="93" name="Rectangle 92"/>
                <p:cNvSpPr>
                  <a:spLocks noRot="1" noChangeAspect="1" noMove="1" noResize="1" noEditPoints="1" noAdjustHandles="1" noChangeArrowheads="1" noChangeShapeType="1" noTextEdit="1"/>
                </p:cNvSpPr>
                <p:nvPr/>
              </p:nvSpPr>
              <p:spPr>
                <a:xfrm>
                  <a:off x="8938979" y="5881999"/>
                  <a:ext cx="1414041" cy="461665"/>
                </a:xfrm>
                <a:prstGeom prst="rect">
                  <a:avLst/>
                </a:prstGeom>
                <a:blipFill>
                  <a:blip r:embed="rId14"/>
                  <a:stretch>
                    <a:fillRect r="-862" b="-19737"/>
                  </a:stretch>
                </a:blipFill>
              </p:spPr>
              <p:txBody>
                <a:bodyPr/>
                <a:lstStyle/>
                <a:p>
                  <a:r>
                    <a:rPr lang="en-US">
                      <a:noFill/>
                    </a:rPr>
                    <a:t> </a:t>
                  </a:r>
                </a:p>
              </p:txBody>
            </p:sp>
          </mc:Fallback>
        </mc:AlternateContent>
        <p:sp>
          <p:nvSpPr>
            <p:cNvPr id="94" name="Arrow: Right 93"/>
            <p:cNvSpPr/>
            <p:nvPr/>
          </p:nvSpPr>
          <p:spPr bwMode="auto">
            <a:xfrm rot="5400000">
              <a:off x="2348750" y="5489315"/>
              <a:ext cx="536333" cy="381002"/>
            </a:xfrm>
            <a:prstGeom prst="rightArrow">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95" name="Arrow: Right 94"/>
            <p:cNvSpPr/>
            <p:nvPr/>
          </p:nvSpPr>
          <p:spPr bwMode="auto">
            <a:xfrm rot="5400000">
              <a:off x="5679883" y="5489315"/>
              <a:ext cx="536333" cy="381002"/>
            </a:xfrm>
            <a:prstGeom prst="rightArrow">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96" name="Arrow: Right 95"/>
            <p:cNvSpPr/>
            <p:nvPr/>
          </p:nvSpPr>
          <p:spPr bwMode="auto">
            <a:xfrm rot="5400000">
              <a:off x="9388889" y="5508727"/>
              <a:ext cx="536333" cy="381002"/>
            </a:xfrm>
            <a:prstGeom prst="rightArrow">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grpSp>
    </p:spTree>
    <p:extLst>
      <p:ext uri="{BB962C8B-B14F-4D97-AF65-F5344CB8AC3E}">
        <p14:creationId xmlns:p14="http://schemas.microsoft.com/office/powerpoint/2010/main" val="21658983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98"/>
                                        </p:tgtEl>
                                        <p:attrNameLst>
                                          <p:attrName>style.visibility</p:attrName>
                                        </p:attrNameLst>
                                      </p:cBhvr>
                                      <p:to>
                                        <p:strVal val="visible"/>
                                      </p:to>
                                    </p:set>
                                    <p:animEffect transition="in" filter="wipe(up)">
                                      <p:cBhvr>
                                        <p:cTn id="15"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164722"/>
            <a:ext cx="11887200" cy="1643527"/>
          </a:xfrm>
        </p:spPr>
        <p:txBody>
          <a:bodyPr/>
          <a:lstStyle/>
          <a:p>
            <a:r>
              <a:rPr lang="en-US" dirty="0"/>
              <a:t>Modules are selected dynamically as search progresses</a:t>
            </a:r>
          </a:p>
          <a:p>
            <a:pPr lvl="1"/>
            <a:r>
              <a:rPr lang="en-US" dirty="0"/>
              <a:t>Similar to [Andreas et al. 2016], but structures are not pre-determined</a:t>
            </a:r>
          </a:p>
          <a:p>
            <a:r>
              <a:rPr lang="en-US" dirty="0"/>
              <a:t>Network design reflects the semantics of the action</a:t>
            </a:r>
          </a:p>
        </p:txBody>
      </p:sp>
      <p:sp>
        <p:nvSpPr>
          <p:cNvPr id="3" name="Title 2"/>
          <p:cNvSpPr>
            <a:spLocks noGrp="1"/>
          </p:cNvSpPr>
          <p:nvPr>
            <p:ph type="title"/>
          </p:nvPr>
        </p:nvSpPr>
        <p:spPr/>
        <p:txBody>
          <a:bodyPr/>
          <a:lstStyle/>
          <a:p>
            <a:r>
              <a:rPr lang="en-US" dirty="0"/>
              <a:t>Neural Network Modules (2/2)</a:t>
            </a:r>
          </a:p>
        </p:txBody>
      </p:sp>
      <p:grpSp>
        <p:nvGrpSpPr>
          <p:cNvPr id="6" name="Group 5"/>
          <p:cNvGrpSpPr/>
          <p:nvPr/>
        </p:nvGrpSpPr>
        <p:grpSpPr>
          <a:xfrm>
            <a:off x="1829198" y="2808249"/>
            <a:ext cx="7287419" cy="4175569"/>
            <a:chOff x="2070150" y="2705073"/>
            <a:chExt cx="7287419" cy="4175569"/>
          </a:xfrm>
        </p:grpSpPr>
        <p:grpSp>
          <p:nvGrpSpPr>
            <p:cNvPr id="65" name="Group 64"/>
            <p:cNvGrpSpPr/>
            <p:nvPr/>
          </p:nvGrpSpPr>
          <p:grpSpPr>
            <a:xfrm>
              <a:off x="2070150" y="3173269"/>
              <a:ext cx="2414588" cy="712562"/>
              <a:chOff x="2072410" y="4216732"/>
              <a:chExt cx="2414588" cy="712562"/>
            </a:xfrm>
          </p:grpSpPr>
          <p:sp>
            <p:nvSpPr>
              <p:cNvPr id="59" name="Rectangle: Rounded Corners 58"/>
              <p:cNvSpPr/>
              <p:nvPr/>
            </p:nvSpPr>
            <p:spPr bwMode="auto">
              <a:xfrm>
                <a:off x="2140854" y="4216732"/>
                <a:ext cx="2006415" cy="712562"/>
              </a:xfrm>
              <a:prstGeom prst="roundRect">
                <a:avLst/>
              </a:prstGeom>
              <a:solidFill>
                <a:schemeClr val="bg1"/>
              </a:solidFill>
              <a:ln w="25400">
                <a:solidFill>
                  <a:srgbClr val="7030A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17" name="TextBox 16"/>
              <p:cNvSpPr txBox="1"/>
              <p:nvPr/>
            </p:nvSpPr>
            <p:spPr>
              <a:xfrm rot="21599766">
                <a:off x="2072410" y="4323948"/>
                <a:ext cx="2414588" cy="544765"/>
              </a:xfrm>
              <a:prstGeom prst="rect">
                <a:avLst/>
              </a:prstGeom>
              <a:noFill/>
            </p:spPr>
            <p:txBody>
              <a:bodyPr wrap="square" lIns="182880" tIns="146304" rIns="182880" bIns="146304" rtlCol="0">
                <a:spAutoFit/>
              </a:bodyPr>
              <a:lstStyle/>
              <a:p>
                <a:pPr>
                  <a:lnSpc>
                    <a:spcPct val="90000"/>
                  </a:lnSpc>
                  <a:spcAft>
                    <a:spcPts val="600"/>
                  </a:spcAft>
                </a:pPr>
                <a:r>
                  <a:rPr lang="en-US" dirty="0">
                    <a:solidFill>
                      <a:srgbClr val="306CB2"/>
                    </a:solidFill>
                  </a:rPr>
                  <a:t>Select</a:t>
                </a:r>
                <a:r>
                  <a:rPr lang="en-US" dirty="0">
                    <a:gradFill>
                      <a:gsLst>
                        <a:gs pos="2917">
                          <a:schemeClr val="tx1"/>
                        </a:gs>
                        <a:gs pos="30000">
                          <a:schemeClr val="tx1"/>
                        </a:gs>
                      </a:gsLst>
                      <a:lin ang="5400000" scaled="0"/>
                    </a:gradFill>
                  </a:rPr>
                  <a:t> “</a:t>
                </a:r>
                <a:r>
                  <a:rPr lang="en-US" dirty="0">
                    <a:solidFill>
                      <a:schemeClr val="accent2">
                        <a:lumMod val="75000"/>
                      </a:schemeClr>
                    </a:solidFill>
                  </a:rPr>
                  <a:t>Character</a:t>
                </a:r>
                <a:r>
                  <a:rPr lang="en-US" dirty="0">
                    <a:gradFill>
                      <a:gsLst>
                        <a:gs pos="2917">
                          <a:schemeClr val="tx1"/>
                        </a:gs>
                        <a:gs pos="30000">
                          <a:schemeClr val="tx1"/>
                        </a:gs>
                      </a:gsLst>
                      <a:lin ang="5400000" scaled="0"/>
                    </a:gradFill>
                  </a:rPr>
                  <a:t>”</a:t>
                </a:r>
              </a:p>
            </p:txBody>
          </p:sp>
        </p:grpSp>
        <p:grpSp>
          <p:nvGrpSpPr>
            <p:cNvPr id="5" name="Group 4"/>
            <p:cNvGrpSpPr/>
            <p:nvPr/>
          </p:nvGrpSpPr>
          <p:grpSpPr>
            <a:xfrm>
              <a:off x="3822376" y="2705073"/>
              <a:ext cx="5535193" cy="4175569"/>
              <a:chOff x="3775836" y="2625192"/>
              <a:chExt cx="5535193" cy="4175569"/>
            </a:xfrm>
          </p:grpSpPr>
          <p:grpSp>
            <p:nvGrpSpPr>
              <p:cNvPr id="13" name="Group 12"/>
              <p:cNvGrpSpPr/>
              <p:nvPr/>
            </p:nvGrpSpPr>
            <p:grpSpPr>
              <a:xfrm>
                <a:off x="7110266" y="3774203"/>
                <a:ext cx="1119124" cy="259059"/>
                <a:chOff x="1258218" y="692151"/>
                <a:chExt cx="1097280" cy="254002"/>
              </a:xfrm>
            </p:grpSpPr>
            <p:sp>
              <p:nvSpPr>
                <p:cNvPr id="14" name="Oval 13"/>
                <p:cNvSpPr/>
                <p:nvPr/>
              </p:nvSpPr>
              <p:spPr>
                <a:xfrm>
                  <a:off x="1583760" y="710770"/>
                  <a:ext cx="195732" cy="195732"/>
                </a:xfrm>
                <a:prstGeom prst="ellipse">
                  <a:avLst/>
                </a:prstGeom>
                <a:pattFill prst="wdDnDiag">
                  <a:fgClr>
                    <a:srgbClr val="0070C0"/>
                  </a:fgClr>
                  <a:bgClr>
                    <a:schemeClr val="accent1">
                      <a:lumMod val="60000"/>
                      <a:lumOff val="40000"/>
                    </a:schemeClr>
                  </a:bgClr>
                </a:patt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15" name="Oval 14"/>
                <p:cNvSpPr/>
                <p:nvPr/>
              </p:nvSpPr>
              <p:spPr>
                <a:xfrm>
                  <a:off x="1315739" y="710770"/>
                  <a:ext cx="195732" cy="195732"/>
                </a:xfrm>
                <a:prstGeom prst="ellipse">
                  <a:avLst/>
                </a:prstGeom>
                <a:pattFill prst="wdDnDiag">
                  <a:fgClr>
                    <a:srgbClr val="0070C0"/>
                  </a:fgClr>
                  <a:bgClr>
                    <a:schemeClr val="accent1">
                      <a:lumMod val="60000"/>
                      <a:lumOff val="40000"/>
                    </a:schemeClr>
                  </a:bgClr>
                </a:patt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16" name="Oval 15"/>
                <p:cNvSpPr/>
                <p:nvPr/>
              </p:nvSpPr>
              <p:spPr>
                <a:xfrm>
                  <a:off x="1845426" y="710768"/>
                  <a:ext cx="195732" cy="195732"/>
                </a:xfrm>
                <a:prstGeom prst="ellipse">
                  <a:avLst/>
                </a:prstGeom>
                <a:pattFill prst="wdDnDiag">
                  <a:fgClr>
                    <a:srgbClr val="0070C0"/>
                  </a:fgClr>
                  <a:bgClr>
                    <a:schemeClr val="accent1">
                      <a:lumMod val="60000"/>
                      <a:lumOff val="40000"/>
                    </a:schemeClr>
                  </a:bgClr>
                </a:patt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18" name="Oval 17"/>
                <p:cNvSpPr/>
                <p:nvPr/>
              </p:nvSpPr>
              <p:spPr>
                <a:xfrm>
                  <a:off x="2104644" y="710768"/>
                  <a:ext cx="195732" cy="195732"/>
                </a:xfrm>
                <a:prstGeom prst="ellipse">
                  <a:avLst/>
                </a:prstGeom>
                <a:pattFill prst="wdDnDiag">
                  <a:fgClr>
                    <a:srgbClr val="0070C0"/>
                  </a:fgClr>
                  <a:bgClr>
                    <a:schemeClr val="accent1">
                      <a:lumMod val="60000"/>
                      <a:lumOff val="40000"/>
                    </a:schemeClr>
                  </a:bgClr>
                </a:patt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19" name="Rounded Rectangle 34"/>
                <p:cNvSpPr/>
                <p:nvPr/>
              </p:nvSpPr>
              <p:spPr>
                <a:xfrm>
                  <a:off x="1258218" y="692151"/>
                  <a:ext cx="1097280" cy="254002"/>
                </a:xfrm>
                <a:prstGeom prst="round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grpSp>
          <p:grpSp>
            <p:nvGrpSpPr>
              <p:cNvPr id="20" name="Group 19"/>
              <p:cNvGrpSpPr/>
              <p:nvPr/>
            </p:nvGrpSpPr>
            <p:grpSpPr>
              <a:xfrm>
                <a:off x="7370433" y="3162050"/>
                <a:ext cx="606192" cy="259059"/>
                <a:chOff x="1936377" y="946153"/>
                <a:chExt cx="594360" cy="254002"/>
              </a:xfrm>
            </p:grpSpPr>
            <p:sp>
              <p:nvSpPr>
                <p:cNvPr id="21" name="Oval 20"/>
                <p:cNvSpPr/>
                <p:nvPr/>
              </p:nvSpPr>
              <p:spPr>
                <a:xfrm>
                  <a:off x="1995966" y="964404"/>
                  <a:ext cx="195732" cy="195732"/>
                </a:xfrm>
                <a:prstGeom prst="ellipse">
                  <a:avLst/>
                </a:prstGeom>
                <a:pattFill prst="wdDnDiag">
                  <a:fgClr>
                    <a:srgbClr val="0070C0"/>
                  </a:fgClr>
                  <a:bgClr>
                    <a:schemeClr val="accent1">
                      <a:lumMod val="60000"/>
                      <a:lumOff val="40000"/>
                    </a:schemeClr>
                  </a:bgClr>
                </a:patt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22" name="Oval 21"/>
                <p:cNvSpPr/>
                <p:nvPr/>
              </p:nvSpPr>
              <p:spPr>
                <a:xfrm>
                  <a:off x="2257632" y="964402"/>
                  <a:ext cx="195732" cy="195732"/>
                </a:xfrm>
                <a:prstGeom prst="ellipse">
                  <a:avLst/>
                </a:prstGeom>
                <a:pattFill prst="wdDnDiag">
                  <a:fgClr>
                    <a:srgbClr val="0070C0"/>
                  </a:fgClr>
                  <a:bgClr>
                    <a:schemeClr val="accent1">
                      <a:lumMod val="60000"/>
                      <a:lumOff val="40000"/>
                    </a:schemeClr>
                  </a:bgClr>
                </a:patt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23" name="Rounded Rectangle 39"/>
                <p:cNvSpPr/>
                <p:nvPr/>
              </p:nvSpPr>
              <p:spPr>
                <a:xfrm>
                  <a:off x="1936377" y="946153"/>
                  <a:ext cx="594360" cy="254002"/>
                </a:xfrm>
                <a:prstGeom prst="round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grpSp>
          <p:sp>
            <p:nvSpPr>
              <p:cNvPr id="24" name="Oval 23"/>
              <p:cNvSpPr/>
              <p:nvPr/>
            </p:nvSpPr>
            <p:spPr>
              <a:xfrm>
                <a:off x="5101940" y="6145384"/>
                <a:ext cx="199629" cy="19962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25" name="Oval 24"/>
              <p:cNvSpPr/>
              <p:nvPr/>
            </p:nvSpPr>
            <p:spPr>
              <a:xfrm>
                <a:off x="5249906" y="5516579"/>
                <a:ext cx="199629" cy="199629"/>
              </a:xfrm>
              <a:prstGeom prst="ellipse">
                <a:avLst/>
              </a:prstGeom>
              <a:pattFill prst="wdDnDiag">
                <a:fgClr>
                  <a:srgbClr val="0070C0"/>
                </a:fgClr>
                <a:bgClr>
                  <a:schemeClr val="accent1">
                    <a:lumMod val="60000"/>
                    <a:lumOff val="40000"/>
                  </a:schemeClr>
                </a:bgClr>
              </a:patt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26" name="Oval 25"/>
              <p:cNvSpPr/>
              <p:nvPr/>
            </p:nvSpPr>
            <p:spPr>
              <a:xfrm>
                <a:off x="4841722" y="5141515"/>
                <a:ext cx="199629" cy="199629"/>
              </a:xfrm>
              <a:prstGeom prst="ellipse">
                <a:avLst/>
              </a:prstGeom>
              <a:pattFill prst="wdDnDiag">
                <a:fgClr>
                  <a:srgbClr val="0070C0"/>
                </a:fgClr>
                <a:bgClr>
                  <a:schemeClr val="accent1">
                    <a:lumMod val="60000"/>
                    <a:lumOff val="40000"/>
                  </a:schemeClr>
                </a:bgClr>
              </a:patt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cxnSp>
            <p:nvCxnSpPr>
              <p:cNvPr id="27" name="Straight Connector 26"/>
              <p:cNvCxnSpPr>
                <a:stCxn id="24" idx="0"/>
                <a:endCxn id="26" idx="4"/>
              </p:cNvCxnSpPr>
              <p:nvPr/>
            </p:nvCxnSpPr>
            <p:spPr>
              <a:xfrm flipH="1" flipV="1">
                <a:off x="4941536" y="5341144"/>
                <a:ext cx="260218" cy="80424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24" idx="0"/>
                <a:endCxn id="25" idx="4"/>
              </p:cNvCxnSpPr>
              <p:nvPr/>
            </p:nvCxnSpPr>
            <p:spPr>
              <a:xfrm flipV="1">
                <a:off x="5201754" y="5716207"/>
                <a:ext cx="147966" cy="429177"/>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5876735" y="6145384"/>
                <a:ext cx="199629" cy="19962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30" name="Oval 29"/>
              <p:cNvSpPr/>
              <p:nvPr/>
            </p:nvSpPr>
            <p:spPr>
              <a:xfrm>
                <a:off x="6024701" y="5516579"/>
                <a:ext cx="199629" cy="199629"/>
              </a:xfrm>
              <a:prstGeom prst="ellipse">
                <a:avLst/>
              </a:prstGeom>
              <a:pattFill prst="wdDnDiag">
                <a:fgClr>
                  <a:srgbClr val="0070C0"/>
                </a:fgClr>
                <a:bgClr>
                  <a:schemeClr val="accent1">
                    <a:lumMod val="60000"/>
                    <a:lumOff val="40000"/>
                  </a:schemeClr>
                </a:bgClr>
              </a:patt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31" name="Oval 30"/>
              <p:cNvSpPr/>
              <p:nvPr/>
            </p:nvSpPr>
            <p:spPr>
              <a:xfrm>
                <a:off x="5616517" y="5141515"/>
                <a:ext cx="199629" cy="199629"/>
              </a:xfrm>
              <a:prstGeom prst="ellipse">
                <a:avLst/>
              </a:prstGeom>
              <a:pattFill prst="wdDnDiag">
                <a:fgClr>
                  <a:srgbClr val="0070C0"/>
                </a:fgClr>
                <a:bgClr>
                  <a:schemeClr val="accent1">
                    <a:lumMod val="60000"/>
                    <a:lumOff val="40000"/>
                  </a:schemeClr>
                </a:bgClr>
              </a:patt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cxnSp>
            <p:nvCxnSpPr>
              <p:cNvPr id="32" name="Straight Connector 31"/>
              <p:cNvCxnSpPr/>
              <p:nvPr/>
            </p:nvCxnSpPr>
            <p:spPr>
              <a:xfrm flipH="1" flipV="1">
                <a:off x="5716331" y="5341144"/>
                <a:ext cx="260218" cy="80424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5976549" y="5716207"/>
                <a:ext cx="147966" cy="429177"/>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6650612" y="6145384"/>
                <a:ext cx="199629" cy="19962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35" name="Oval 34"/>
              <p:cNvSpPr/>
              <p:nvPr/>
            </p:nvSpPr>
            <p:spPr>
              <a:xfrm>
                <a:off x="6798578" y="5516579"/>
                <a:ext cx="199629" cy="199629"/>
              </a:xfrm>
              <a:prstGeom prst="ellipse">
                <a:avLst/>
              </a:prstGeom>
              <a:pattFill prst="wdDnDiag">
                <a:fgClr>
                  <a:srgbClr val="0070C0"/>
                </a:fgClr>
                <a:bgClr>
                  <a:schemeClr val="accent1">
                    <a:lumMod val="60000"/>
                    <a:lumOff val="40000"/>
                  </a:schemeClr>
                </a:bgClr>
              </a:patt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36" name="Oval 35"/>
              <p:cNvSpPr/>
              <p:nvPr/>
            </p:nvSpPr>
            <p:spPr>
              <a:xfrm>
                <a:off x="6390394" y="5141515"/>
                <a:ext cx="199629" cy="199629"/>
              </a:xfrm>
              <a:prstGeom prst="ellipse">
                <a:avLst/>
              </a:prstGeom>
              <a:pattFill prst="wdDnDiag">
                <a:fgClr>
                  <a:srgbClr val="0070C0"/>
                </a:fgClr>
                <a:bgClr>
                  <a:schemeClr val="accent1">
                    <a:lumMod val="60000"/>
                    <a:lumOff val="40000"/>
                  </a:schemeClr>
                </a:bgClr>
              </a:patt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cxnSp>
            <p:nvCxnSpPr>
              <p:cNvPr id="37" name="Straight Connector 36"/>
              <p:cNvCxnSpPr/>
              <p:nvPr/>
            </p:nvCxnSpPr>
            <p:spPr>
              <a:xfrm flipH="1" flipV="1">
                <a:off x="6490208" y="5341144"/>
                <a:ext cx="260218" cy="80424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6750426" y="5716207"/>
                <a:ext cx="147966" cy="429177"/>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9" name="Oval 38"/>
              <p:cNvSpPr/>
              <p:nvPr/>
            </p:nvSpPr>
            <p:spPr>
              <a:xfrm>
                <a:off x="7380479" y="6145384"/>
                <a:ext cx="199629" cy="19962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40" name="Oval 39"/>
              <p:cNvSpPr/>
              <p:nvPr/>
            </p:nvSpPr>
            <p:spPr>
              <a:xfrm>
                <a:off x="7528445" y="5516579"/>
                <a:ext cx="199629" cy="199629"/>
              </a:xfrm>
              <a:prstGeom prst="ellipse">
                <a:avLst/>
              </a:prstGeom>
              <a:pattFill prst="wdDnDiag">
                <a:fgClr>
                  <a:srgbClr val="0070C0"/>
                </a:fgClr>
                <a:bgClr>
                  <a:schemeClr val="accent1">
                    <a:lumMod val="60000"/>
                    <a:lumOff val="40000"/>
                  </a:schemeClr>
                </a:bgClr>
              </a:patt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41" name="Oval 40"/>
              <p:cNvSpPr/>
              <p:nvPr/>
            </p:nvSpPr>
            <p:spPr>
              <a:xfrm>
                <a:off x="7120261" y="5141515"/>
                <a:ext cx="199629" cy="199629"/>
              </a:xfrm>
              <a:prstGeom prst="ellipse">
                <a:avLst/>
              </a:prstGeom>
              <a:pattFill prst="wdDnDiag">
                <a:fgClr>
                  <a:srgbClr val="0070C0"/>
                </a:fgClr>
                <a:bgClr>
                  <a:schemeClr val="accent1">
                    <a:lumMod val="60000"/>
                    <a:lumOff val="40000"/>
                  </a:schemeClr>
                </a:bgClr>
              </a:patt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cxnSp>
            <p:nvCxnSpPr>
              <p:cNvPr id="42" name="Straight Connector 41"/>
              <p:cNvCxnSpPr/>
              <p:nvPr/>
            </p:nvCxnSpPr>
            <p:spPr>
              <a:xfrm flipH="1" flipV="1">
                <a:off x="7220075" y="5341144"/>
                <a:ext cx="260218" cy="80424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7480293" y="5716207"/>
                <a:ext cx="147966" cy="429177"/>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 name="Oval 43"/>
              <p:cNvSpPr/>
              <p:nvPr/>
            </p:nvSpPr>
            <p:spPr>
              <a:xfrm>
                <a:off x="8123631" y="6145384"/>
                <a:ext cx="199629" cy="19962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45" name="Oval 44"/>
              <p:cNvSpPr/>
              <p:nvPr/>
            </p:nvSpPr>
            <p:spPr>
              <a:xfrm>
                <a:off x="8271597" y="5516579"/>
                <a:ext cx="199629" cy="199629"/>
              </a:xfrm>
              <a:prstGeom prst="ellipse">
                <a:avLst/>
              </a:prstGeom>
              <a:pattFill prst="wdDnDiag">
                <a:fgClr>
                  <a:srgbClr val="0070C0"/>
                </a:fgClr>
                <a:bgClr>
                  <a:schemeClr val="accent1">
                    <a:lumMod val="60000"/>
                    <a:lumOff val="40000"/>
                  </a:schemeClr>
                </a:bgClr>
              </a:patt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46" name="Oval 45"/>
              <p:cNvSpPr/>
              <p:nvPr/>
            </p:nvSpPr>
            <p:spPr>
              <a:xfrm>
                <a:off x="7863412" y="5141515"/>
                <a:ext cx="199629" cy="199629"/>
              </a:xfrm>
              <a:prstGeom prst="ellipse">
                <a:avLst/>
              </a:prstGeom>
              <a:pattFill prst="wdDnDiag">
                <a:fgClr>
                  <a:srgbClr val="0070C0"/>
                </a:fgClr>
                <a:bgClr>
                  <a:schemeClr val="accent1">
                    <a:lumMod val="60000"/>
                    <a:lumOff val="40000"/>
                  </a:schemeClr>
                </a:bgClr>
              </a:patt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cxnSp>
            <p:nvCxnSpPr>
              <p:cNvPr id="47" name="Straight Connector 46"/>
              <p:cNvCxnSpPr/>
              <p:nvPr/>
            </p:nvCxnSpPr>
            <p:spPr>
              <a:xfrm flipH="1" flipV="1">
                <a:off x="7963227" y="5341144"/>
                <a:ext cx="260218" cy="80424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8223445" y="5716207"/>
                <a:ext cx="147966" cy="429177"/>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26" idx="6"/>
                <a:endCxn id="31" idx="2"/>
              </p:cNvCxnSpPr>
              <p:nvPr/>
            </p:nvCxnSpPr>
            <p:spPr>
              <a:xfrm>
                <a:off x="5041350" y="5241329"/>
                <a:ext cx="575167" cy="0"/>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31" idx="6"/>
                <a:endCxn id="36" idx="2"/>
              </p:cNvCxnSpPr>
              <p:nvPr/>
            </p:nvCxnSpPr>
            <p:spPr>
              <a:xfrm>
                <a:off x="5816145" y="5241329"/>
                <a:ext cx="574249" cy="0"/>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36" idx="6"/>
                <a:endCxn id="41" idx="2"/>
              </p:cNvCxnSpPr>
              <p:nvPr/>
            </p:nvCxnSpPr>
            <p:spPr>
              <a:xfrm>
                <a:off x="6590022" y="5241329"/>
                <a:ext cx="530239" cy="0"/>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a:stCxn id="41" idx="6"/>
                <a:endCxn id="46" idx="2"/>
              </p:cNvCxnSpPr>
              <p:nvPr/>
            </p:nvCxnSpPr>
            <p:spPr>
              <a:xfrm>
                <a:off x="7319889" y="5241329"/>
                <a:ext cx="543523" cy="0"/>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endCxn id="26" idx="2"/>
              </p:cNvCxnSpPr>
              <p:nvPr/>
            </p:nvCxnSpPr>
            <p:spPr>
              <a:xfrm>
                <a:off x="4236740" y="5241329"/>
                <a:ext cx="604982" cy="0"/>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54" name="Group 53"/>
              <p:cNvGrpSpPr/>
              <p:nvPr/>
            </p:nvGrpSpPr>
            <p:grpSpPr>
              <a:xfrm>
                <a:off x="6390394" y="4309890"/>
                <a:ext cx="606192" cy="259060"/>
                <a:chOff x="4368275" y="3166406"/>
                <a:chExt cx="594360" cy="254003"/>
              </a:xfrm>
            </p:grpSpPr>
            <p:sp>
              <p:nvSpPr>
                <p:cNvPr id="55" name="Oval 54"/>
                <p:cNvSpPr/>
                <p:nvPr/>
              </p:nvSpPr>
              <p:spPr>
                <a:xfrm>
                  <a:off x="4439496" y="3196150"/>
                  <a:ext cx="195732" cy="1957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dirty="0"/>
                </a:p>
              </p:txBody>
            </p:sp>
            <p:sp>
              <p:nvSpPr>
                <p:cNvPr id="56" name="Oval 55"/>
                <p:cNvSpPr/>
                <p:nvPr/>
              </p:nvSpPr>
              <p:spPr>
                <a:xfrm>
                  <a:off x="4688347" y="3196150"/>
                  <a:ext cx="195732" cy="1957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57" name="Rounded Rectangle 123"/>
                <p:cNvSpPr/>
                <p:nvPr/>
              </p:nvSpPr>
              <p:spPr>
                <a:xfrm>
                  <a:off x="4368275" y="3166406"/>
                  <a:ext cx="594360" cy="254003"/>
                </a:xfrm>
                <a:prstGeom prst="round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grpSp>
          <p:cxnSp>
            <p:nvCxnSpPr>
              <p:cNvPr id="58" name="Straight Connector 57"/>
              <p:cNvCxnSpPr>
                <a:stCxn id="45" idx="2"/>
                <a:endCxn id="40" idx="6"/>
              </p:cNvCxnSpPr>
              <p:nvPr/>
            </p:nvCxnSpPr>
            <p:spPr>
              <a:xfrm flipH="1">
                <a:off x="7728074" y="5616393"/>
                <a:ext cx="543523" cy="0"/>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a:stCxn id="40" idx="2"/>
                <a:endCxn id="35" idx="6"/>
              </p:cNvCxnSpPr>
              <p:nvPr/>
            </p:nvCxnSpPr>
            <p:spPr>
              <a:xfrm flipH="1">
                <a:off x="6998207" y="5616393"/>
                <a:ext cx="530239" cy="0"/>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a:stCxn id="35" idx="2"/>
                <a:endCxn id="30" idx="6"/>
              </p:cNvCxnSpPr>
              <p:nvPr/>
            </p:nvCxnSpPr>
            <p:spPr>
              <a:xfrm flipH="1">
                <a:off x="6224329" y="5616393"/>
                <a:ext cx="574249" cy="0"/>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a:stCxn id="30" idx="2"/>
                <a:endCxn id="25" idx="6"/>
              </p:cNvCxnSpPr>
              <p:nvPr/>
            </p:nvCxnSpPr>
            <p:spPr>
              <a:xfrm flipH="1">
                <a:off x="5449534" y="5616393"/>
                <a:ext cx="575167" cy="0"/>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63" name="Group 62"/>
              <p:cNvGrpSpPr/>
              <p:nvPr/>
            </p:nvGrpSpPr>
            <p:grpSpPr>
              <a:xfrm>
                <a:off x="8453121" y="4308138"/>
                <a:ext cx="585045" cy="259059"/>
                <a:chOff x="7469064" y="2766146"/>
                <a:chExt cx="573626" cy="254002"/>
              </a:xfrm>
            </p:grpSpPr>
            <p:sp>
              <p:nvSpPr>
                <p:cNvPr id="64" name="Oval 63"/>
                <p:cNvSpPr/>
                <p:nvPr/>
              </p:nvSpPr>
              <p:spPr>
                <a:xfrm>
                  <a:off x="7518085" y="2794088"/>
                  <a:ext cx="195732" cy="1957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solidFill>
                      <a:srgbClr val="FF0000"/>
                    </a:solidFill>
                  </a:endParaRPr>
                </a:p>
              </p:txBody>
            </p:sp>
            <p:sp>
              <p:nvSpPr>
                <p:cNvPr id="66" name="Rounded Rectangle 40"/>
                <p:cNvSpPr/>
                <p:nvPr/>
              </p:nvSpPr>
              <p:spPr>
                <a:xfrm>
                  <a:off x="7469064" y="2766146"/>
                  <a:ext cx="573626" cy="254002"/>
                </a:xfrm>
                <a:prstGeom prst="round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67" name="Oval 66"/>
                <p:cNvSpPr/>
                <p:nvPr/>
              </p:nvSpPr>
              <p:spPr>
                <a:xfrm>
                  <a:off x="7779616" y="2794088"/>
                  <a:ext cx="195732" cy="1957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grpSp>
          <p:cxnSp>
            <p:nvCxnSpPr>
              <p:cNvPr id="68" name="Straight Connector 67"/>
              <p:cNvCxnSpPr>
                <a:stCxn id="57" idx="0"/>
                <a:endCxn id="15" idx="4"/>
              </p:cNvCxnSpPr>
              <p:nvPr/>
            </p:nvCxnSpPr>
            <p:spPr>
              <a:xfrm flipV="1">
                <a:off x="6693490" y="3992822"/>
                <a:ext cx="575257" cy="317068"/>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66" idx="0"/>
                <a:endCxn id="15" idx="4"/>
              </p:cNvCxnSpPr>
              <p:nvPr/>
            </p:nvCxnSpPr>
            <p:spPr>
              <a:xfrm flipH="1" flipV="1">
                <a:off x="7268747" y="3992822"/>
                <a:ext cx="1476897" cy="315316"/>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a:stCxn id="19" idx="0"/>
                <a:endCxn id="23" idx="2"/>
              </p:cNvCxnSpPr>
              <p:nvPr/>
            </p:nvCxnSpPr>
            <p:spPr>
              <a:xfrm flipV="1">
                <a:off x="7669828" y="3421109"/>
                <a:ext cx="3700" cy="353095"/>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1" name="Oval 70"/>
              <p:cNvSpPr/>
              <p:nvPr/>
            </p:nvSpPr>
            <p:spPr>
              <a:xfrm>
                <a:off x="7567972" y="2625192"/>
                <a:ext cx="199629" cy="199629"/>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cxnSp>
            <p:nvCxnSpPr>
              <p:cNvPr id="72" name="Straight Connector 71"/>
              <p:cNvCxnSpPr>
                <a:stCxn id="23" idx="0"/>
                <a:endCxn id="71" idx="4"/>
              </p:cNvCxnSpPr>
              <p:nvPr/>
            </p:nvCxnSpPr>
            <p:spPr>
              <a:xfrm flipH="1" flipV="1">
                <a:off x="7667786" y="2824821"/>
                <a:ext cx="5742" cy="337229"/>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3" name="Freeform: Shape 72"/>
              <p:cNvSpPr/>
              <p:nvPr/>
            </p:nvSpPr>
            <p:spPr bwMode="auto">
              <a:xfrm>
                <a:off x="6837011" y="4599286"/>
                <a:ext cx="1486250" cy="642042"/>
              </a:xfrm>
              <a:custGeom>
                <a:avLst/>
                <a:gdLst>
                  <a:gd name="connsiteX0" fmla="*/ 1502875 w 1828781"/>
                  <a:gd name="connsiteY0" fmla="*/ 688063 h 688063"/>
                  <a:gd name="connsiteX1" fmla="*/ 1747319 w 1828781"/>
                  <a:gd name="connsiteY1" fmla="*/ 561314 h 688063"/>
                  <a:gd name="connsiteX2" fmla="*/ 262550 w 1828781"/>
                  <a:gd name="connsiteY2" fmla="*/ 298764 h 688063"/>
                  <a:gd name="connsiteX3" fmla="*/ 0 w 1828781"/>
                  <a:gd name="connsiteY3" fmla="*/ 0 h 688063"/>
                </a:gdLst>
                <a:ahLst/>
                <a:cxnLst>
                  <a:cxn ang="0">
                    <a:pos x="connsiteX0" y="connsiteY0"/>
                  </a:cxn>
                  <a:cxn ang="0">
                    <a:pos x="connsiteX1" y="connsiteY1"/>
                  </a:cxn>
                  <a:cxn ang="0">
                    <a:pos x="connsiteX2" y="connsiteY2"/>
                  </a:cxn>
                  <a:cxn ang="0">
                    <a:pos x="connsiteX3" y="connsiteY3"/>
                  </a:cxn>
                </a:cxnLst>
                <a:rect l="l" t="t" r="r" b="b"/>
                <a:pathLst>
                  <a:path w="1828781" h="688063">
                    <a:moveTo>
                      <a:pt x="1502875" y="688063"/>
                    </a:moveTo>
                    <a:cubicBezTo>
                      <a:pt x="1728457" y="657130"/>
                      <a:pt x="1954040" y="626197"/>
                      <a:pt x="1747319" y="561314"/>
                    </a:cubicBezTo>
                    <a:cubicBezTo>
                      <a:pt x="1540598" y="496431"/>
                      <a:pt x="553770" y="392316"/>
                      <a:pt x="262550" y="298764"/>
                    </a:cubicBezTo>
                    <a:cubicBezTo>
                      <a:pt x="-28670" y="205212"/>
                      <a:pt x="58847" y="146364"/>
                      <a:pt x="0" y="0"/>
                    </a:cubicBezTo>
                  </a:path>
                </a:pathLst>
              </a:custGeom>
              <a:noFill/>
              <a:ln w="25400">
                <a:solidFill>
                  <a:srgbClr val="0070C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p:cNvSpPr/>
              <p:nvPr/>
            </p:nvSpPr>
            <p:spPr bwMode="auto">
              <a:xfrm rot="184533">
                <a:off x="3775836" y="4529713"/>
                <a:ext cx="2861555" cy="1177953"/>
              </a:xfrm>
              <a:custGeom>
                <a:avLst/>
                <a:gdLst>
                  <a:gd name="connsiteX0" fmla="*/ 1558158 w 2980974"/>
                  <a:gd name="connsiteY0" fmla="*/ 990600 h 1095764"/>
                  <a:gd name="connsiteX1" fmla="*/ 272283 w 2980974"/>
                  <a:gd name="connsiteY1" fmla="*/ 1038225 h 1095764"/>
                  <a:gd name="connsiteX2" fmla="*/ 215133 w 2980974"/>
                  <a:gd name="connsiteY2" fmla="*/ 295275 h 1095764"/>
                  <a:gd name="connsiteX3" fmla="*/ 2644008 w 2980974"/>
                  <a:gd name="connsiteY3" fmla="*/ 304800 h 1095764"/>
                  <a:gd name="connsiteX4" fmla="*/ 2901183 w 2980974"/>
                  <a:gd name="connsiteY4" fmla="*/ 0 h 1095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0974" h="1095764">
                    <a:moveTo>
                      <a:pt x="1558158" y="990600"/>
                    </a:moveTo>
                    <a:cubicBezTo>
                      <a:pt x="1027139" y="1072356"/>
                      <a:pt x="496120" y="1154112"/>
                      <a:pt x="272283" y="1038225"/>
                    </a:cubicBezTo>
                    <a:cubicBezTo>
                      <a:pt x="48446" y="922338"/>
                      <a:pt x="-180155" y="417512"/>
                      <a:pt x="215133" y="295275"/>
                    </a:cubicBezTo>
                    <a:cubicBezTo>
                      <a:pt x="610420" y="173037"/>
                      <a:pt x="2196333" y="354012"/>
                      <a:pt x="2644008" y="304800"/>
                    </a:cubicBezTo>
                    <a:cubicBezTo>
                      <a:pt x="3091683" y="255588"/>
                      <a:pt x="2996433" y="127794"/>
                      <a:pt x="2901183" y="0"/>
                    </a:cubicBezTo>
                  </a:path>
                </a:pathLst>
              </a:custGeom>
              <a:noFill/>
              <a:ln w="25400">
                <a:solidFill>
                  <a:srgbClr val="125AAA"/>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4673321" y="6431429"/>
                <a:ext cx="4040337" cy="369332"/>
              </a:xfrm>
              <a:prstGeom prst="rect">
                <a:avLst/>
              </a:prstGeom>
            </p:spPr>
            <p:txBody>
              <a:bodyPr wrap="none">
                <a:spAutoFit/>
              </a:bodyPr>
              <a:lstStyle/>
              <a:p>
                <a:r>
                  <a:rPr lang="en-US" i="1" dirty="0">
                    <a:solidFill>
                      <a:srgbClr val="C00000"/>
                    </a:solidFill>
                    <a:latin typeface="Times New Roman" panose="02020603050405020304" pitchFamily="18" charset="0"/>
                    <a:cs typeface="Times New Roman" panose="02020603050405020304" pitchFamily="18" charset="0"/>
                  </a:rPr>
                  <a:t>Q: Which super heroes came from Earth?</a:t>
                </a:r>
                <a:endParaRPr lang="en-US" dirty="0"/>
              </a:p>
            </p:txBody>
          </p:sp>
          <p:sp>
            <p:nvSpPr>
              <p:cNvPr id="76" name="Rectangle 75"/>
              <p:cNvSpPr/>
              <p:nvPr/>
            </p:nvSpPr>
            <p:spPr>
              <a:xfrm>
                <a:off x="8228681" y="4595695"/>
                <a:ext cx="1082348" cy="369332"/>
              </a:xfrm>
              <a:prstGeom prst="rect">
                <a:avLst/>
              </a:prstGeom>
            </p:spPr>
            <p:txBody>
              <a:bodyPr wrap="none">
                <a:spAutoFit/>
              </a:bodyPr>
              <a:lstStyle/>
              <a:p>
                <a:r>
                  <a:rPr lang="en-US" i="1" dirty="0">
                    <a:solidFill>
                      <a:schemeClr val="accent2"/>
                    </a:solidFill>
                    <a:latin typeface="Times New Roman" panose="02020603050405020304" pitchFamily="18" charset="0"/>
                    <a:cs typeface="Times New Roman" panose="02020603050405020304" pitchFamily="18" charset="0"/>
                  </a:rPr>
                  <a:t>character</a:t>
                </a:r>
                <a:endParaRPr lang="en-US" dirty="0">
                  <a:solidFill>
                    <a:schemeClr val="accent2"/>
                  </a:solidFill>
                </a:endParaRPr>
              </a:p>
            </p:txBody>
          </p:sp>
        </p:grpSp>
      </p:grpSp>
      <p:sp>
        <p:nvSpPr>
          <p:cNvPr id="4" name="TextBox 3"/>
          <p:cNvSpPr txBox="1"/>
          <p:nvPr/>
        </p:nvSpPr>
        <p:spPr>
          <a:xfrm>
            <a:off x="2862160" y="4303891"/>
            <a:ext cx="3454881" cy="572464"/>
          </a:xfrm>
          <a:prstGeom prst="rect">
            <a:avLst/>
          </a:prstGeom>
          <a:noFill/>
        </p:spPr>
        <p:txBody>
          <a:bodyPr wrap="square" lIns="182880" tIns="146304" rIns="182880" bIns="146304" rtlCol="0">
            <a:spAutoFit/>
          </a:bodyPr>
          <a:lstStyle/>
          <a:p>
            <a:pPr>
              <a:lnSpc>
                <a:spcPct val="90000"/>
              </a:lnSpc>
              <a:spcAft>
                <a:spcPts val="600"/>
              </a:spcAft>
            </a:pPr>
            <a:r>
              <a:rPr lang="en-US" sz="2000" dirty="0">
                <a:gradFill>
                  <a:gsLst>
                    <a:gs pos="2917">
                      <a:schemeClr val="tx1"/>
                    </a:gs>
                    <a:gs pos="30000">
                      <a:schemeClr val="tx1"/>
                    </a:gs>
                  </a:gsLst>
                  <a:lin ang="5400000" scaled="0"/>
                </a:gradFill>
              </a:rPr>
              <a:t>Bi-LSTM Word Embedding</a:t>
            </a:r>
          </a:p>
        </p:txBody>
      </p:sp>
      <p:sp>
        <p:nvSpPr>
          <p:cNvPr id="77" name="TextBox 76"/>
          <p:cNvSpPr txBox="1"/>
          <p:nvPr/>
        </p:nvSpPr>
        <p:spPr>
          <a:xfrm>
            <a:off x="8672371" y="5358946"/>
            <a:ext cx="2730266" cy="849463"/>
          </a:xfrm>
          <a:prstGeom prst="rect">
            <a:avLst/>
          </a:prstGeom>
          <a:noFill/>
        </p:spPr>
        <p:txBody>
          <a:bodyPr wrap="square" lIns="182880" tIns="146304" rIns="182880" bIns="146304" rtlCol="0">
            <a:spAutoFit/>
          </a:bodyPr>
          <a:lstStyle/>
          <a:p>
            <a:pPr>
              <a:lnSpc>
                <a:spcPct val="90000"/>
              </a:lnSpc>
              <a:spcAft>
                <a:spcPts val="600"/>
              </a:spcAft>
            </a:pPr>
            <a:r>
              <a:rPr lang="en-US" sz="2000" dirty="0">
                <a:gradFill>
                  <a:gsLst>
                    <a:gs pos="2917">
                      <a:schemeClr val="tx1"/>
                    </a:gs>
                    <a:gs pos="30000">
                      <a:schemeClr val="tx1"/>
                    </a:gs>
                  </a:gsLst>
                  <a:lin ang="5400000" scaled="0"/>
                </a:gradFill>
              </a:rPr>
              <a:t>Word Embedding initialized with </a:t>
            </a:r>
            <a:r>
              <a:rPr lang="en-US" sz="2000" dirty="0" err="1">
                <a:gradFill>
                  <a:gsLst>
                    <a:gs pos="2917">
                      <a:schemeClr val="tx1"/>
                    </a:gs>
                    <a:gs pos="30000">
                      <a:schemeClr val="tx1"/>
                    </a:gs>
                  </a:gsLst>
                  <a:lin ang="5400000" scaled="0"/>
                </a:gradFill>
              </a:rPr>
              <a:t>GloVe</a:t>
            </a:r>
            <a:endParaRPr lang="en-US" sz="2000" dirty="0">
              <a:gradFill>
                <a:gsLst>
                  <a:gs pos="2917">
                    <a:schemeClr val="tx1"/>
                  </a:gs>
                  <a:gs pos="30000">
                    <a:schemeClr val="tx1"/>
                  </a:gs>
                </a:gsLst>
                <a:lin ang="5400000" scaled="0"/>
              </a:gradFill>
            </a:endParaRPr>
          </a:p>
        </p:txBody>
      </p:sp>
      <p:sp>
        <p:nvSpPr>
          <p:cNvPr id="8" name="Freeform: Shape 7"/>
          <p:cNvSpPr/>
          <p:nvPr/>
        </p:nvSpPr>
        <p:spPr bwMode="auto">
          <a:xfrm>
            <a:off x="8926758" y="4630484"/>
            <a:ext cx="962025" cy="828675"/>
          </a:xfrm>
          <a:custGeom>
            <a:avLst/>
            <a:gdLst>
              <a:gd name="connsiteX0" fmla="*/ 962025 w 962025"/>
              <a:gd name="connsiteY0" fmla="*/ 828675 h 828675"/>
              <a:gd name="connsiteX1" fmla="*/ 704850 w 962025"/>
              <a:gd name="connsiteY1" fmla="*/ 361950 h 828675"/>
              <a:gd name="connsiteX2" fmla="*/ 0 w 962025"/>
              <a:gd name="connsiteY2" fmla="*/ 0 h 828675"/>
            </a:gdLst>
            <a:ahLst/>
            <a:cxnLst>
              <a:cxn ang="0">
                <a:pos x="connsiteX0" y="connsiteY0"/>
              </a:cxn>
              <a:cxn ang="0">
                <a:pos x="connsiteX1" y="connsiteY1"/>
              </a:cxn>
              <a:cxn ang="0">
                <a:pos x="connsiteX2" y="connsiteY2"/>
              </a:cxn>
            </a:cxnLst>
            <a:rect l="l" t="t" r="r" b="b"/>
            <a:pathLst>
              <a:path w="962025" h="828675">
                <a:moveTo>
                  <a:pt x="962025" y="828675"/>
                </a:moveTo>
                <a:cubicBezTo>
                  <a:pt x="913606" y="664369"/>
                  <a:pt x="865188" y="500063"/>
                  <a:pt x="704850" y="361950"/>
                </a:cubicBezTo>
                <a:cubicBezTo>
                  <a:pt x="544512" y="223837"/>
                  <a:pt x="272256" y="111918"/>
                  <a:pt x="0" y="0"/>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p:cNvSpPr/>
          <p:nvPr/>
        </p:nvSpPr>
        <p:spPr bwMode="auto">
          <a:xfrm>
            <a:off x="8172450" y="6091915"/>
            <a:ext cx="1676400" cy="480574"/>
          </a:xfrm>
          <a:custGeom>
            <a:avLst/>
            <a:gdLst>
              <a:gd name="connsiteX0" fmla="*/ 1076325 w 1076325"/>
              <a:gd name="connsiteY0" fmla="*/ 0 h 239353"/>
              <a:gd name="connsiteX1" fmla="*/ 714375 w 1076325"/>
              <a:gd name="connsiteY1" fmla="*/ 228600 h 239353"/>
              <a:gd name="connsiteX2" fmla="*/ 0 w 1076325"/>
              <a:gd name="connsiteY2" fmla="*/ 180975 h 239353"/>
            </a:gdLst>
            <a:ahLst/>
            <a:cxnLst>
              <a:cxn ang="0">
                <a:pos x="connsiteX0" y="connsiteY0"/>
              </a:cxn>
              <a:cxn ang="0">
                <a:pos x="connsiteX1" y="connsiteY1"/>
              </a:cxn>
              <a:cxn ang="0">
                <a:pos x="connsiteX2" y="connsiteY2"/>
              </a:cxn>
            </a:cxnLst>
            <a:rect l="l" t="t" r="r" b="b"/>
            <a:pathLst>
              <a:path w="1076325" h="239353">
                <a:moveTo>
                  <a:pt x="1076325" y="0"/>
                </a:moveTo>
                <a:cubicBezTo>
                  <a:pt x="985043" y="99219"/>
                  <a:pt x="893762" y="198438"/>
                  <a:pt x="714375" y="228600"/>
                </a:cubicBezTo>
                <a:cubicBezTo>
                  <a:pt x="534987" y="258763"/>
                  <a:pt x="267493" y="219869"/>
                  <a:pt x="0" y="180975"/>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13910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7" grpId="0"/>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212850"/>
            <a:ext cx="11887200" cy="3520964"/>
          </a:xfrm>
        </p:spPr>
        <p:txBody>
          <a:bodyPr/>
          <a:lstStyle/>
          <a:p>
            <a:r>
              <a:rPr lang="en-US" dirty="0"/>
              <a:t>Indirect supervision: only answers are available</a:t>
            </a:r>
          </a:p>
          <a:p>
            <a:endParaRPr lang="en-US" dirty="0"/>
          </a:p>
          <a:p>
            <a:r>
              <a:rPr lang="en-US" dirty="0"/>
              <a:t>Algorithm (for each question):</a:t>
            </a:r>
          </a:p>
          <a:p>
            <a:pPr lvl="1"/>
            <a:r>
              <a:rPr lang="en-US" dirty="0"/>
              <a:t>Find the </a:t>
            </a:r>
            <a:r>
              <a:rPr lang="en-US" i="1" dirty="0">
                <a:solidFill>
                  <a:srgbClr val="C00000"/>
                </a:solidFill>
              </a:rPr>
              <a:t>reference</a:t>
            </a:r>
            <a:r>
              <a:rPr lang="en-US" dirty="0"/>
              <a:t> semantic parse that evaluates to the gold answers</a:t>
            </a:r>
          </a:p>
          <a:p>
            <a:pPr lvl="1"/>
            <a:r>
              <a:rPr lang="en-US" dirty="0"/>
              <a:t>Find the </a:t>
            </a:r>
            <a:r>
              <a:rPr lang="en-US" i="1" dirty="0">
                <a:solidFill>
                  <a:schemeClr val="accent2">
                    <a:lumMod val="75000"/>
                  </a:schemeClr>
                </a:solidFill>
              </a:rPr>
              <a:t>predicted</a:t>
            </a:r>
            <a:r>
              <a:rPr lang="en-US" dirty="0"/>
              <a:t> semantic parse based on the current model</a:t>
            </a:r>
          </a:p>
          <a:p>
            <a:pPr lvl="1"/>
            <a:r>
              <a:rPr lang="en-US" dirty="0"/>
              <a:t>Derive loss by comparing them; update model parameters by stochastic gradient decent</a:t>
            </a:r>
          </a:p>
        </p:txBody>
      </p:sp>
      <p:sp>
        <p:nvSpPr>
          <p:cNvPr id="3" name="Title 2"/>
          <p:cNvSpPr>
            <a:spLocks noGrp="1"/>
          </p:cNvSpPr>
          <p:nvPr>
            <p:ph type="title"/>
          </p:nvPr>
        </p:nvSpPr>
        <p:spPr/>
        <p:txBody>
          <a:bodyPr/>
          <a:lstStyle/>
          <a:p>
            <a:r>
              <a:rPr lang="en-US" dirty="0"/>
              <a:t>Reward-guided Structured Learning</a:t>
            </a:r>
          </a:p>
        </p:txBody>
      </p:sp>
    </p:spTree>
    <p:extLst>
      <p:ext uri="{BB962C8B-B14F-4D97-AF65-F5344CB8AC3E}">
        <p14:creationId xmlns:p14="http://schemas.microsoft.com/office/powerpoint/2010/main" val="3245135195"/>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74638" y="1212850"/>
                <a:ext cx="11887200" cy="2125967"/>
              </a:xfrm>
            </p:spPr>
            <p:txBody>
              <a:bodyPr/>
              <a:lstStyle/>
              <a:p>
                <a:r>
                  <a:rPr lang="en-US" dirty="0"/>
                  <a:t>Ideal case: </a:t>
                </a:r>
                <a:r>
                  <a:rPr lang="en-US" i="1" dirty="0">
                    <a:solidFill>
                      <a:srgbClr val="C00000"/>
                    </a:solidFill>
                  </a:rPr>
                  <a:t>reference</a:t>
                </a:r>
                <a:r>
                  <a:rPr lang="en-US" dirty="0"/>
                  <a:t> parse that evaluates to the gold answers</a:t>
                </a:r>
              </a:p>
              <a:p>
                <a:pPr lvl="1"/>
                <a:r>
                  <a:rPr lang="en-US" dirty="0"/>
                  <a:t>True reward: </a:t>
                </a:r>
                <a14:m>
                  <m:oMath xmlns:m="http://schemas.openxmlformats.org/officeDocument/2006/math">
                    <m:r>
                      <a:rPr lang="en-US" b="0" i="1" smtClean="0">
                        <a:latin typeface="Cambria Math" panose="02040503050406030204" pitchFamily="18" charset="0"/>
                      </a:rPr>
                      <m:t>𝑅</m:t>
                    </m:r>
                    <m:r>
                      <a:rPr lang="en-US" b="0" i="1" smtClean="0">
                        <a:latin typeface="Cambria Math" panose="02040503050406030204" pitchFamily="18" charset="0"/>
                      </a:rPr>
                      <m:t>=</m:t>
                    </m:r>
                    <m:d>
                      <m:dPr>
                        <m:begChr m:val="⟦"/>
                        <m:endChr m:val="⟧"/>
                        <m:ctrlPr>
                          <a:rPr lang="en-US"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r>
                              <a:rPr lang="en-US" b="0" i="1" smtClean="0">
                                <a:latin typeface="Cambria Math" panose="02040503050406030204" pitchFamily="18" charset="0"/>
                              </a:rPr>
                              <m:t>∗</m:t>
                            </m:r>
                          </m:sup>
                        </m:sSup>
                      </m:e>
                    </m:d>
                  </m:oMath>
                </a14:m>
                <a:r>
                  <a:rPr lang="en-US" dirty="0"/>
                  <a:t> (answers = gold answers)</a:t>
                </a:r>
              </a:p>
              <a:p>
                <a:r>
                  <a:rPr lang="en-US" dirty="0"/>
                  <a:t>Beam search: find the parse with highest approximated reward</a:t>
                </a:r>
              </a:p>
              <a:p>
                <a:pPr lvl="1"/>
                <a:r>
                  <a:rPr lang="en-US" dirty="0"/>
                  <a:t>Approximated reward: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𝑅</m:t>
                        </m:r>
                      </m:e>
                    </m:acc>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i="1">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𝐴</m:t>
                            </m:r>
                          </m:e>
                          <m:sup>
                            <m:r>
                              <a:rPr lang="en-US" b="0" i="1" smtClean="0">
                                <a:latin typeface="Cambria Math" panose="02040503050406030204" pitchFamily="18" charset="0"/>
                                <a:ea typeface="Cambria Math" panose="02040503050406030204" pitchFamily="18" charset="0"/>
                              </a:rPr>
                              <m:t>∗</m:t>
                            </m:r>
                          </m:sup>
                        </m:sSup>
                      </m:e>
                    </m:d>
                    <m:r>
                      <a:rPr lang="en-US" b="0" i="1" smtClean="0">
                        <a:latin typeface="Cambria Math" panose="02040503050406030204" pitchFamily="18" charset="0"/>
                      </a:rPr>
                      <m:t> / </m:t>
                    </m:r>
                    <m:d>
                      <m:dPr>
                        <m:begChr m:val="|"/>
                        <m:endChr m:val="|"/>
                        <m:ctrlPr>
                          <a:rPr lang="en-US" i="1">
                            <a:latin typeface="Cambria Math" panose="02040503050406030204" pitchFamily="18" charset="0"/>
                          </a:rPr>
                        </m:ctrlPr>
                      </m:dPr>
                      <m:e>
                        <m:r>
                          <a:rPr lang="en-US" i="1">
                            <a:latin typeface="Cambria Math" panose="02040503050406030204" pitchFamily="18" charset="0"/>
                          </a:rPr>
                          <m:t>𝐴</m:t>
                        </m:r>
                        <m:d>
                          <m:dPr>
                            <m:ctrlPr>
                              <a:rPr lang="en-US" i="1">
                                <a:latin typeface="Cambria Math" panose="02040503050406030204" pitchFamily="18" charset="0"/>
                              </a:rPr>
                            </m:ctrlPr>
                          </m:dPr>
                          <m:e>
                            <m:r>
                              <a:rPr lang="en-US" i="1">
                                <a:latin typeface="Cambria Math" panose="02040503050406030204" pitchFamily="18" charset="0"/>
                              </a:rPr>
                              <m:t>𝑠</m:t>
                            </m:r>
                          </m:e>
                        </m:d>
                        <m:r>
                          <a:rPr lang="en-US" b="0" i="1" smtClean="0">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𝐴</m:t>
                            </m:r>
                          </m:e>
                          <m:sup>
                            <m:r>
                              <a:rPr lang="en-US" i="1">
                                <a:latin typeface="Cambria Math" panose="02040503050406030204" pitchFamily="18" charset="0"/>
                                <a:ea typeface="Cambria Math" panose="02040503050406030204" pitchFamily="18" charset="0"/>
                              </a:rPr>
                              <m:t>∗</m:t>
                            </m:r>
                          </m:sup>
                        </m:sSup>
                      </m:e>
                    </m:d>
                  </m:oMath>
                </a14:m>
                <a:r>
                  <a:rPr lang="en-US" dirty="0"/>
                  <a:t> (Jaccard)</a:t>
                </a:r>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74638" y="1212850"/>
                <a:ext cx="11887200" cy="2125967"/>
              </a:xfrm>
              <a:blipFill>
                <a:blip r:embed="rId3"/>
                <a:stretch>
                  <a:fillRect l="-513" t="-4011"/>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a:t>Find the Reference Semantic Parse</a:t>
            </a:r>
          </a:p>
        </p:txBody>
      </p:sp>
      <mc:AlternateContent xmlns:mc="http://schemas.openxmlformats.org/markup-compatibility/2006" xmlns:a14="http://schemas.microsoft.com/office/drawing/2010/main">
        <mc:Choice Requires="a14">
          <p:sp>
            <p:nvSpPr>
              <p:cNvPr id="4" name="Rectangle 3"/>
              <p:cNvSpPr/>
              <p:nvPr/>
            </p:nvSpPr>
            <p:spPr>
              <a:xfrm>
                <a:off x="524485" y="3869171"/>
                <a:ext cx="11637353" cy="523220"/>
              </a:xfrm>
              <a:prstGeom prst="rect">
                <a:avLst/>
              </a:prstGeom>
            </p:spPr>
            <p:txBody>
              <a:bodyPr wrap="none">
                <a:spAutoFit/>
              </a:bodyPr>
              <a:lstStyle/>
              <a:p>
                <a14:m>
                  <m:oMath xmlns:m="http://schemas.openxmlformats.org/officeDocument/2006/math">
                    <m:r>
                      <a:rPr lang="en-US" sz="2800" i="1" dirty="0" smtClean="0">
                        <a:solidFill>
                          <a:schemeClr val="tx1"/>
                        </a:solidFill>
                        <a:latin typeface="Cambria Math" panose="02040503050406030204" pitchFamily="18" charset="0"/>
                        <a:cs typeface="Times New Roman" panose="02020603050405020304" pitchFamily="18" charset="0"/>
                      </a:rPr>
                      <m:t>𝑄</m:t>
                    </m:r>
                    <m:r>
                      <a:rPr lang="en-US" sz="2800" i="1" dirty="0" smtClean="0">
                        <a:solidFill>
                          <a:schemeClr val="tx1"/>
                        </a:solidFill>
                        <a:latin typeface="Cambria Math" panose="02040503050406030204" pitchFamily="18" charset="0"/>
                        <a:cs typeface="Times New Roman" panose="02020603050405020304" pitchFamily="18" charset="0"/>
                      </a:rPr>
                      <m:t>=</m:t>
                    </m:r>
                  </m:oMath>
                </a14:m>
                <a:r>
                  <a:rPr lang="en-US" sz="2800" i="1" dirty="0">
                    <a:solidFill>
                      <a:srgbClr val="C00000"/>
                    </a:solidFill>
                    <a:latin typeface="Times New Roman" panose="02020603050405020304" pitchFamily="18" charset="0"/>
                    <a:cs typeface="Times New Roman" panose="02020603050405020304" pitchFamily="18" charset="0"/>
                  </a:rPr>
                  <a:t> “Which super heroes came from Earth?”</a:t>
                </a:r>
                <a:r>
                  <a:rPr lang="en-US" sz="2800" i="1" dirty="0">
                    <a:latin typeface="Times New Roman" panose="02020603050405020304" pitchFamily="18" charset="0"/>
                    <a:cs typeface="Times New Roman" panose="02020603050405020304" pitchFamily="18" charset="0"/>
                  </a:rPr>
                  <a:t>,</a:t>
                </a:r>
                <a:r>
                  <a:rPr lang="en-US" sz="2800" i="1" dirty="0">
                    <a:solidFill>
                      <a:srgbClr val="C00000"/>
                    </a:solidFill>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2800" i="1" dirty="0" smtClean="0">
                            <a:latin typeface="Cambria Math" panose="02040503050406030204" pitchFamily="18" charset="0"/>
                          </a:rPr>
                        </m:ctrlPr>
                      </m:sSupPr>
                      <m:e>
                        <m:r>
                          <a:rPr lang="en-US" sz="2800" i="1" dirty="0" smtClean="0">
                            <a:latin typeface="Cambria Math" panose="02040503050406030204" pitchFamily="18" charset="0"/>
                          </a:rPr>
                          <m:t>𝐴</m:t>
                        </m:r>
                      </m:e>
                      <m:sup>
                        <m:r>
                          <a:rPr lang="en-US" sz="2800" i="1" dirty="0" smtClean="0">
                            <a:latin typeface="Cambria Math" panose="02040503050406030204" pitchFamily="18" charset="0"/>
                          </a:rPr>
                          <m:t>∗</m:t>
                        </m:r>
                      </m:sup>
                    </m:sSup>
                    <m:r>
                      <a:rPr lang="en-US" sz="2800" i="1" dirty="0" smtClean="0">
                        <a:latin typeface="Cambria Math" panose="02040503050406030204" pitchFamily="18" charset="0"/>
                        <a:cs typeface="Times New Roman" panose="02020603050405020304" pitchFamily="18" charset="0"/>
                      </a:rPr>
                      <m:t>=</m:t>
                    </m:r>
                  </m:oMath>
                </a14:m>
                <a:r>
                  <a:rPr 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sz="2800" i="1" dirty="0" err="1">
                    <a:solidFill>
                      <a:schemeClr val="accent2">
                        <a:lumMod val="75000"/>
                      </a:schemeClr>
                    </a:solidFill>
                    <a:latin typeface="Times New Roman" panose="02020603050405020304" pitchFamily="18" charset="0"/>
                    <a:cs typeface="Times New Roman" panose="02020603050405020304" pitchFamily="18" charset="0"/>
                  </a:rPr>
                  <a:t>Dragonwing</a:t>
                </a:r>
                <a:r>
                  <a:rPr lang="en-US" sz="2800" i="1" dirty="0">
                    <a:solidFill>
                      <a:schemeClr val="accent2">
                        <a:lumMod val="75000"/>
                      </a:schemeClr>
                    </a:solidFill>
                    <a:latin typeface="Times New Roman" panose="02020603050405020304" pitchFamily="18" charset="0"/>
                    <a:cs typeface="Times New Roman" panose="02020603050405020304" pitchFamily="18" charset="0"/>
                  </a:rPr>
                  <a:t>, Harmonia</a:t>
                </a:r>
                <a:r>
                  <a:rPr lang="en-US" sz="2800" dirty="0">
                    <a:solidFill>
                      <a:schemeClr val="accent2">
                        <a:lumMod val="75000"/>
                      </a:schemeClr>
                    </a:solidFill>
                    <a:latin typeface="Times New Roman" panose="02020603050405020304" pitchFamily="18" charset="0"/>
                    <a:cs typeface="Times New Roman" panose="02020603050405020304" pitchFamily="18" charset="0"/>
                  </a:rPr>
                  <a:t>}</a:t>
                </a:r>
              </a:p>
            </p:txBody>
          </p:sp>
        </mc:Choice>
        <mc:Fallback xmlns="">
          <p:sp>
            <p:nvSpPr>
              <p:cNvPr id="4" name="Rectangle 3"/>
              <p:cNvSpPr>
                <a:spLocks noRot="1" noChangeAspect="1" noMove="1" noResize="1" noEditPoints="1" noAdjustHandles="1" noChangeArrowheads="1" noChangeShapeType="1" noTextEdit="1"/>
              </p:cNvSpPr>
              <p:nvPr/>
            </p:nvSpPr>
            <p:spPr>
              <a:xfrm>
                <a:off x="524485" y="3869171"/>
                <a:ext cx="11637353" cy="523220"/>
              </a:xfrm>
              <a:prstGeom prst="rect">
                <a:avLst/>
              </a:prstGeom>
              <a:blipFill>
                <a:blip r:embed="rId4"/>
                <a:stretch>
                  <a:fillRect t="-12791" r="-105" b="-31395"/>
                </a:stretch>
              </a:blipFill>
            </p:spPr>
            <p:txBody>
              <a:bodyPr/>
              <a:lstStyle/>
              <a:p>
                <a:r>
                  <a:rPr lang="en-US">
                    <a:noFill/>
                  </a:rPr>
                  <a:t> </a:t>
                </a:r>
              </a:p>
            </p:txBody>
          </p:sp>
        </mc:Fallback>
      </mc:AlternateContent>
      <p:grpSp>
        <p:nvGrpSpPr>
          <p:cNvPr id="5" name="Group 4"/>
          <p:cNvGrpSpPr/>
          <p:nvPr/>
        </p:nvGrpSpPr>
        <p:grpSpPr>
          <a:xfrm>
            <a:off x="1359199" y="5245786"/>
            <a:ext cx="733426" cy="704808"/>
            <a:chOff x="1157287" y="4371995"/>
            <a:chExt cx="733426" cy="704808"/>
          </a:xfrm>
        </p:grpSpPr>
        <p:sp>
          <p:nvSpPr>
            <p:cNvPr id="6" name="Flowchart: Connector 5"/>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7" name="TextBox 6"/>
                <p:cNvSpPr txBox="1"/>
                <p:nvPr/>
              </p:nvSpPr>
              <p:spPr>
                <a:xfrm>
                  <a:off x="1157287" y="4371995"/>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0</m:t>
                            </m:r>
                          </m:sub>
                        </m:sSub>
                      </m:oMath>
                    </m:oMathPara>
                  </a14:m>
                  <a:endParaRPr lang="en-US" sz="2400" dirty="0" err="1">
                    <a:solidFill>
                      <a:srgbClr val="7030A0"/>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157287" y="4371995"/>
                  <a:ext cx="733426" cy="704808"/>
                </a:xfrm>
                <a:prstGeom prst="rect">
                  <a:avLst/>
                </a:prstGeom>
                <a:blipFill>
                  <a:blip r:embed="rId5"/>
                  <a:stretch>
                    <a:fillRect/>
                  </a:stretch>
                </a:blipFill>
              </p:spPr>
              <p:txBody>
                <a:bodyPr/>
                <a:lstStyle/>
                <a:p>
                  <a:r>
                    <a:rPr lang="en-US">
                      <a:noFill/>
                    </a:rPr>
                    <a:t> </a:t>
                  </a:r>
                </a:p>
              </p:txBody>
            </p:sp>
          </mc:Fallback>
        </mc:AlternateContent>
      </p:grpSp>
      <p:grpSp>
        <p:nvGrpSpPr>
          <p:cNvPr id="8" name="Group 7"/>
          <p:cNvGrpSpPr/>
          <p:nvPr/>
        </p:nvGrpSpPr>
        <p:grpSpPr>
          <a:xfrm>
            <a:off x="4154786" y="4769548"/>
            <a:ext cx="733426" cy="704808"/>
            <a:chOff x="1157287" y="4371995"/>
            <a:chExt cx="733426" cy="704808"/>
          </a:xfrm>
        </p:grpSpPr>
        <p:sp>
          <p:nvSpPr>
            <p:cNvPr id="9" name="Flowchart: Connector 8"/>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10" name="TextBox 9"/>
                <p:cNvSpPr txBox="1"/>
                <p:nvPr/>
              </p:nvSpPr>
              <p:spPr>
                <a:xfrm>
                  <a:off x="1157287" y="4371995"/>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1</m:t>
                            </m:r>
                          </m:sub>
                        </m:sSub>
                      </m:oMath>
                    </m:oMathPara>
                  </a14:m>
                  <a:endParaRPr lang="en-US" sz="2400" dirty="0" err="1">
                    <a:solidFill>
                      <a:srgbClr val="7030A0"/>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1157287" y="4371995"/>
                  <a:ext cx="733426" cy="704808"/>
                </a:xfrm>
                <a:prstGeom prst="rect">
                  <a:avLst/>
                </a:prstGeom>
                <a:blipFill>
                  <a:blip r:embed="rId6"/>
                  <a:stretch>
                    <a:fillRect/>
                  </a:stretch>
                </a:blipFill>
              </p:spPr>
              <p:txBody>
                <a:bodyPr/>
                <a:lstStyle/>
                <a:p>
                  <a:r>
                    <a:rPr lang="en-US">
                      <a:noFill/>
                    </a:rPr>
                    <a:t> </a:t>
                  </a:r>
                </a:p>
              </p:txBody>
            </p:sp>
          </mc:Fallback>
        </mc:AlternateContent>
      </p:grpSp>
      <p:grpSp>
        <p:nvGrpSpPr>
          <p:cNvPr id="11" name="Group 10"/>
          <p:cNvGrpSpPr/>
          <p:nvPr/>
        </p:nvGrpSpPr>
        <p:grpSpPr>
          <a:xfrm>
            <a:off x="7040861" y="4769548"/>
            <a:ext cx="733426" cy="704808"/>
            <a:chOff x="1157287" y="4371995"/>
            <a:chExt cx="733426" cy="704808"/>
          </a:xfrm>
        </p:grpSpPr>
        <p:sp>
          <p:nvSpPr>
            <p:cNvPr id="12" name="Flowchart: Connector 11"/>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13" name="TextBox 12"/>
                <p:cNvSpPr txBox="1"/>
                <p:nvPr/>
              </p:nvSpPr>
              <p:spPr>
                <a:xfrm>
                  <a:off x="1157287" y="4371995"/>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2</m:t>
                            </m:r>
                          </m:sub>
                        </m:sSub>
                      </m:oMath>
                    </m:oMathPara>
                  </a14:m>
                  <a:endParaRPr lang="en-US" sz="2400" dirty="0" err="1">
                    <a:solidFill>
                      <a:srgbClr val="7030A0"/>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157287" y="4371995"/>
                  <a:ext cx="733426" cy="704808"/>
                </a:xfrm>
                <a:prstGeom prst="rect">
                  <a:avLst/>
                </a:prstGeom>
                <a:blipFill>
                  <a:blip r:embed="rId7"/>
                  <a:stretch>
                    <a:fillRect/>
                  </a:stretch>
                </a:blipFill>
              </p:spPr>
              <p:txBody>
                <a:bodyPr/>
                <a:lstStyle/>
                <a:p>
                  <a:r>
                    <a:rPr lang="en-US">
                      <a:noFill/>
                    </a:rPr>
                    <a:t> </a:t>
                  </a:r>
                </a:p>
              </p:txBody>
            </p:sp>
          </mc:Fallback>
        </mc:AlternateContent>
      </p:grpSp>
      <p:grpSp>
        <p:nvGrpSpPr>
          <p:cNvPr id="14" name="Group 13"/>
          <p:cNvGrpSpPr/>
          <p:nvPr/>
        </p:nvGrpSpPr>
        <p:grpSpPr>
          <a:xfrm>
            <a:off x="9650711" y="5245786"/>
            <a:ext cx="733426" cy="704808"/>
            <a:chOff x="1157287" y="4371995"/>
            <a:chExt cx="733426" cy="704808"/>
          </a:xfrm>
        </p:grpSpPr>
        <mc:AlternateContent xmlns:mc="http://schemas.openxmlformats.org/markup-compatibility/2006" xmlns:a14="http://schemas.microsoft.com/office/drawing/2010/main">
          <mc:Choice Requires="a14">
            <p:sp>
              <p:nvSpPr>
                <p:cNvPr id="16" name="TextBox 15"/>
                <p:cNvSpPr txBox="1"/>
                <p:nvPr/>
              </p:nvSpPr>
              <p:spPr>
                <a:xfrm>
                  <a:off x="1157287" y="4371995"/>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3</m:t>
                            </m:r>
                          </m:sub>
                        </m:sSub>
                      </m:oMath>
                    </m:oMathPara>
                  </a14:m>
                  <a:endParaRPr lang="en-US" sz="2400" dirty="0" err="1">
                    <a:solidFill>
                      <a:srgbClr val="7030A0"/>
                    </a:solidFill>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1157287" y="4371995"/>
                  <a:ext cx="733426" cy="704808"/>
                </a:xfrm>
                <a:prstGeom prst="rect">
                  <a:avLst/>
                </a:prstGeom>
                <a:blipFill>
                  <a:blip r:embed="rId8"/>
                  <a:stretch>
                    <a:fillRect/>
                  </a:stretch>
                </a:blipFill>
              </p:spPr>
              <p:txBody>
                <a:bodyPr/>
                <a:lstStyle/>
                <a:p>
                  <a:r>
                    <a:rPr lang="en-US">
                      <a:noFill/>
                    </a:rPr>
                    <a:t> </a:t>
                  </a:r>
                </a:p>
              </p:txBody>
            </p:sp>
          </mc:Fallback>
        </mc:AlternateContent>
        <p:sp>
          <p:nvSpPr>
            <p:cNvPr id="15" name="Flowchart: Connector 14"/>
            <p:cNvSpPr/>
            <p:nvPr/>
          </p:nvSpPr>
          <p:spPr bwMode="auto">
            <a:xfrm>
              <a:off x="1333500" y="4524375"/>
              <a:ext cx="381000" cy="400049"/>
            </a:xfrm>
            <a:prstGeom prst="flowChartConnector">
              <a:avLst/>
            </a:prstGeom>
            <a:solidFill>
              <a:schemeClr val="accent1">
                <a:alpha val="25000"/>
              </a:schemeClr>
            </a:solid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p:grpSp>
      <p:grpSp>
        <p:nvGrpSpPr>
          <p:cNvPr id="17" name="Group 16"/>
          <p:cNvGrpSpPr/>
          <p:nvPr/>
        </p:nvGrpSpPr>
        <p:grpSpPr>
          <a:xfrm>
            <a:off x="1916412" y="4921361"/>
            <a:ext cx="2557287" cy="676829"/>
            <a:chOff x="2071688" y="3644649"/>
            <a:chExt cx="2557287" cy="676829"/>
          </a:xfrm>
        </p:grpSpPr>
        <p:sp>
          <p:nvSpPr>
            <p:cNvPr id="18" name="TextBox 17"/>
            <p:cNvSpPr txBox="1"/>
            <p:nvPr/>
          </p:nvSpPr>
          <p:spPr>
            <a:xfrm rot="21011802">
              <a:off x="2214387" y="3644649"/>
              <a:ext cx="2414588" cy="544765"/>
            </a:xfrm>
            <a:prstGeom prst="rect">
              <a:avLst/>
            </a:prstGeom>
            <a:noFill/>
          </p:spPr>
          <p:txBody>
            <a:bodyPr wrap="square" lIns="182880" tIns="146304" rIns="182880" bIns="146304" rtlCol="0">
              <a:spAutoFit/>
            </a:bodyPr>
            <a:lstStyle/>
            <a:p>
              <a:pPr>
                <a:lnSpc>
                  <a:spcPct val="90000"/>
                </a:lnSpc>
                <a:spcAft>
                  <a:spcPts val="600"/>
                </a:spcAft>
              </a:pPr>
              <a:r>
                <a:rPr lang="en-US" dirty="0">
                  <a:solidFill>
                    <a:srgbClr val="306CB2"/>
                  </a:solidFill>
                </a:rPr>
                <a:t>Select</a:t>
              </a:r>
              <a:r>
                <a:rPr lang="en-US" dirty="0">
                  <a:gradFill>
                    <a:gsLst>
                      <a:gs pos="2917">
                        <a:schemeClr val="tx1"/>
                      </a:gs>
                      <a:gs pos="30000">
                        <a:schemeClr val="tx1"/>
                      </a:gs>
                    </a:gsLst>
                    <a:lin ang="5400000" scaled="0"/>
                  </a:gradFill>
                </a:rPr>
                <a:t> “</a:t>
              </a:r>
              <a:r>
                <a:rPr lang="en-US" dirty="0">
                  <a:solidFill>
                    <a:schemeClr val="accent2">
                      <a:lumMod val="75000"/>
                    </a:schemeClr>
                  </a:solidFill>
                </a:rPr>
                <a:t>Character</a:t>
              </a:r>
              <a:r>
                <a:rPr lang="en-US" dirty="0">
                  <a:gradFill>
                    <a:gsLst>
                      <a:gs pos="2917">
                        <a:schemeClr val="tx1"/>
                      </a:gs>
                      <a:gs pos="30000">
                        <a:schemeClr val="tx1"/>
                      </a:gs>
                    </a:gsLst>
                    <a:lin ang="5400000" scaled="0"/>
                  </a:gradFill>
                </a:rPr>
                <a:t>”</a:t>
              </a:r>
            </a:p>
          </p:txBody>
        </p:sp>
        <p:cxnSp>
          <p:nvCxnSpPr>
            <p:cNvPr id="19" name="Straight Arrow Connector 18"/>
            <p:cNvCxnSpPr/>
            <p:nvPr/>
          </p:nvCxnSpPr>
          <p:spPr>
            <a:xfrm flipV="1">
              <a:off x="2071688" y="3884471"/>
              <a:ext cx="2414587" cy="43700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4596506" y="4716278"/>
            <a:ext cx="2793210" cy="544765"/>
            <a:chOff x="4751782" y="3439566"/>
            <a:chExt cx="2793210" cy="544765"/>
          </a:xfrm>
        </p:grpSpPr>
        <p:sp>
          <p:nvSpPr>
            <p:cNvPr id="21" name="TextBox 20"/>
            <p:cNvSpPr txBox="1"/>
            <p:nvPr/>
          </p:nvSpPr>
          <p:spPr>
            <a:xfrm>
              <a:off x="4751782" y="3439566"/>
              <a:ext cx="2793210" cy="544765"/>
            </a:xfrm>
            <a:prstGeom prst="rect">
              <a:avLst/>
            </a:prstGeom>
            <a:noFill/>
          </p:spPr>
          <p:txBody>
            <a:bodyPr wrap="square" lIns="182880" tIns="146304" rIns="182880" bIns="146304" rtlCol="0">
              <a:spAutoFit/>
            </a:bodyPr>
            <a:lstStyle/>
            <a:p>
              <a:pPr>
                <a:lnSpc>
                  <a:spcPct val="90000"/>
                </a:lnSpc>
                <a:spcAft>
                  <a:spcPts val="600"/>
                </a:spcAft>
              </a:pPr>
              <a:r>
                <a:rPr lang="en-US" dirty="0">
                  <a:solidFill>
                    <a:srgbClr val="306CB2"/>
                  </a:solidFill>
                </a:rPr>
                <a:t>Cond on</a:t>
              </a:r>
              <a:r>
                <a:rPr lang="en-US" dirty="0">
                  <a:gradFill>
                    <a:gsLst>
                      <a:gs pos="2917">
                        <a:schemeClr val="tx1"/>
                      </a:gs>
                      <a:gs pos="30000">
                        <a:schemeClr val="tx1"/>
                      </a:gs>
                    </a:gsLst>
                    <a:lin ang="5400000" scaled="0"/>
                  </a:gradFill>
                </a:rPr>
                <a:t> “</a:t>
              </a:r>
              <a:r>
                <a:rPr lang="en-US" dirty="0">
                  <a:solidFill>
                    <a:schemeClr val="accent2">
                      <a:lumMod val="75000"/>
                    </a:schemeClr>
                  </a:solidFill>
                </a:rPr>
                <a:t>Home World</a:t>
              </a:r>
              <a:r>
                <a:rPr lang="en-US" dirty="0">
                  <a:gradFill>
                    <a:gsLst>
                      <a:gs pos="2917">
                        <a:schemeClr val="tx1"/>
                      </a:gs>
                      <a:gs pos="30000">
                        <a:schemeClr val="tx1"/>
                      </a:gs>
                    </a:gsLst>
                    <a:lin ang="5400000" scaled="0"/>
                  </a:gradFill>
                </a:rPr>
                <a:t>”</a:t>
              </a:r>
            </a:p>
          </p:txBody>
        </p:sp>
        <p:cxnSp>
          <p:nvCxnSpPr>
            <p:cNvPr id="22" name="Straight Arrow Connector 21"/>
            <p:cNvCxnSpPr/>
            <p:nvPr/>
          </p:nvCxnSpPr>
          <p:spPr>
            <a:xfrm>
              <a:off x="4867275" y="3845240"/>
              <a:ext cx="2480071"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7598074" y="4992192"/>
            <a:ext cx="2595072" cy="605998"/>
            <a:chOff x="7753350" y="3715480"/>
            <a:chExt cx="2595072" cy="605998"/>
          </a:xfrm>
        </p:grpSpPr>
        <p:cxnSp>
          <p:nvCxnSpPr>
            <p:cNvPr id="24" name="Straight Arrow Connector 23"/>
            <p:cNvCxnSpPr/>
            <p:nvPr/>
          </p:nvCxnSpPr>
          <p:spPr>
            <a:xfrm>
              <a:off x="7753350" y="3884471"/>
              <a:ext cx="2240757" cy="43700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rot="619876">
              <a:off x="7933834" y="3715480"/>
              <a:ext cx="2414588" cy="544765"/>
            </a:xfrm>
            <a:prstGeom prst="rect">
              <a:avLst/>
            </a:prstGeom>
            <a:noFill/>
          </p:spPr>
          <p:txBody>
            <a:bodyPr wrap="square" lIns="182880" tIns="146304" rIns="182880" bIns="146304" rtlCol="0">
              <a:spAutoFit/>
            </a:bodyPr>
            <a:lstStyle/>
            <a:p>
              <a:pPr>
                <a:lnSpc>
                  <a:spcPct val="90000"/>
                </a:lnSpc>
                <a:spcAft>
                  <a:spcPts val="600"/>
                </a:spcAft>
              </a:pPr>
              <a:r>
                <a:rPr lang="en-US" dirty="0">
                  <a:solidFill>
                    <a:srgbClr val="306CB2"/>
                  </a:solidFill>
                </a:rPr>
                <a:t>Value =</a:t>
              </a:r>
              <a:r>
                <a:rPr lang="en-US" dirty="0">
                  <a:gradFill>
                    <a:gsLst>
                      <a:gs pos="2917">
                        <a:schemeClr val="tx1"/>
                      </a:gs>
                      <a:gs pos="30000">
                        <a:schemeClr val="tx1"/>
                      </a:gs>
                    </a:gsLst>
                    <a:lin ang="5400000" scaled="0"/>
                  </a:gradFill>
                </a:rPr>
                <a:t> “</a:t>
              </a:r>
              <a:r>
                <a:rPr lang="en-US" dirty="0">
                  <a:solidFill>
                    <a:srgbClr val="C00000"/>
                  </a:solidFill>
                </a:rPr>
                <a:t>Earth</a:t>
              </a:r>
              <a:r>
                <a:rPr lang="en-US" dirty="0">
                  <a:gradFill>
                    <a:gsLst>
                      <a:gs pos="2917">
                        <a:schemeClr val="tx1"/>
                      </a:gs>
                      <a:gs pos="30000">
                        <a:schemeClr val="tx1"/>
                      </a:gs>
                    </a:gsLst>
                    <a:lin ang="5400000" scaled="0"/>
                  </a:gradFill>
                </a:rPr>
                <a:t>”</a:t>
              </a:r>
            </a:p>
          </p:txBody>
        </p:sp>
      </p:grpSp>
      <p:grpSp>
        <p:nvGrpSpPr>
          <p:cNvPr id="26" name="Group 25"/>
          <p:cNvGrpSpPr/>
          <p:nvPr/>
        </p:nvGrpSpPr>
        <p:grpSpPr>
          <a:xfrm>
            <a:off x="1916412" y="5116173"/>
            <a:ext cx="5840017" cy="1615998"/>
            <a:chOff x="2071688" y="3839461"/>
            <a:chExt cx="5840017" cy="1615998"/>
          </a:xfrm>
        </p:grpSpPr>
        <mc:AlternateContent xmlns:mc="http://schemas.openxmlformats.org/markup-compatibility/2006" xmlns:a14="http://schemas.microsoft.com/office/drawing/2010/main">
          <mc:Choice Requires="a14">
            <p:sp>
              <p:nvSpPr>
                <p:cNvPr id="27" name="TextBox 26"/>
                <p:cNvSpPr txBox="1"/>
                <p:nvPr/>
              </p:nvSpPr>
              <p:spPr>
                <a:xfrm>
                  <a:off x="3613538" y="3839461"/>
                  <a:ext cx="778675" cy="685800"/>
                </a:xfrm>
                <a:prstGeom prst="rect">
                  <a:avLst/>
                </a:prstGeom>
                <a:noFill/>
              </p:spPr>
              <p:txBody>
                <a:bodyPr vert="eaVert" wrap="square" lIns="182880" tIns="146304" rIns="182880" bIns="146304" rtlCol="0">
                  <a:spAutoFit/>
                </a:bodyPr>
                <a:lstStyle/>
                <a:p>
                  <a:pPr>
                    <a:lnSpc>
                      <a:spcPct val="90000"/>
                    </a:lnSpc>
                    <a:spcAft>
                      <a:spcPts val="600"/>
                    </a:spcAft>
                  </a:pPr>
                  <a14:m>
                    <m:oMathPara xmlns:m="http://schemas.openxmlformats.org/officeDocument/2006/math">
                      <m:oMathParaPr>
                        <m:jc m:val="centerGroup"/>
                      </m:oMathParaPr>
                      <m:oMath xmlns:m="http://schemas.openxmlformats.org/officeDocument/2006/math">
                        <m:r>
                          <a:rPr lang="en-US" sz="2400" b="0" i="1" smtClean="0">
                            <a:gradFill>
                              <a:gsLst>
                                <a:gs pos="2917">
                                  <a:schemeClr val="tx1"/>
                                </a:gs>
                                <a:gs pos="30000">
                                  <a:schemeClr val="tx1"/>
                                </a:gs>
                              </a:gsLst>
                              <a:lin ang="5400000" scaled="0"/>
                            </a:gradFill>
                            <a:latin typeface="Cambria Math" panose="02040503050406030204" pitchFamily="18" charset="0"/>
                          </a:rPr>
                          <m:t>⋯</m:t>
                        </m:r>
                      </m:oMath>
                    </m:oMathPara>
                  </a14:m>
                  <a:endParaRPr lang="en-US" sz="2400" dirty="0" err="1">
                    <a:gradFill>
                      <a:gsLst>
                        <a:gs pos="2917">
                          <a:schemeClr val="tx1"/>
                        </a:gs>
                        <a:gs pos="30000">
                          <a:schemeClr val="tx1"/>
                        </a:gs>
                      </a:gsLst>
                      <a:lin ang="5400000" scaled="0"/>
                    </a:gradFill>
                  </a:endParaRPr>
                </a:p>
              </p:txBody>
            </p:sp>
          </mc:Choice>
          <mc:Fallback xmlns="">
            <p:sp>
              <p:nvSpPr>
                <p:cNvPr id="50" name="TextBox 49"/>
                <p:cNvSpPr txBox="1">
                  <a:spLocks noRot="1" noChangeAspect="1" noMove="1" noResize="1" noEditPoints="1" noAdjustHandles="1" noChangeArrowheads="1" noChangeShapeType="1" noTextEdit="1"/>
                </p:cNvSpPr>
                <p:nvPr/>
              </p:nvSpPr>
              <p:spPr>
                <a:xfrm>
                  <a:off x="3613538" y="3839461"/>
                  <a:ext cx="778675" cy="685800"/>
                </a:xfrm>
                <a:prstGeom prst="rect">
                  <a:avLst/>
                </a:prstGeom>
                <a:blipFill>
                  <a:blip r:embed="rId9"/>
                  <a:stretch>
                    <a:fillRect/>
                  </a:stretch>
                </a:blipFill>
              </p:spPr>
              <p:txBody>
                <a:bodyPr/>
                <a:lstStyle/>
                <a:p>
                  <a:r>
                    <a:rPr lang="en-US">
                      <a:noFill/>
                    </a:rPr>
                    <a:t> </a:t>
                  </a:r>
                </a:p>
              </p:txBody>
            </p:sp>
          </mc:Fallback>
        </mc:AlternateContent>
        <p:grpSp>
          <p:nvGrpSpPr>
            <p:cNvPr id="28" name="Group 27"/>
            <p:cNvGrpSpPr/>
            <p:nvPr/>
          </p:nvGrpSpPr>
          <p:grpSpPr>
            <a:xfrm>
              <a:off x="2071688" y="4073840"/>
              <a:ext cx="5840017" cy="1381619"/>
              <a:chOff x="2071688" y="4073840"/>
              <a:chExt cx="5840017" cy="1381619"/>
            </a:xfrm>
          </p:grpSpPr>
          <p:sp>
            <p:nvSpPr>
              <p:cNvPr id="29" name="TextBox 28"/>
              <p:cNvSpPr txBox="1"/>
              <p:nvPr/>
            </p:nvSpPr>
            <p:spPr>
              <a:xfrm rot="906181">
                <a:off x="2226964" y="4622554"/>
                <a:ext cx="2414588" cy="544765"/>
              </a:xfrm>
              <a:prstGeom prst="rect">
                <a:avLst/>
              </a:prstGeom>
              <a:noFill/>
            </p:spPr>
            <p:txBody>
              <a:bodyPr wrap="square" lIns="182880" tIns="146304" rIns="182880" bIns="146304" rtlCol="0">
                <a:spAutoFit/>
              </a:bodyPr>
              <a:lstStyle/>
              <a:p>
                <a:pPr>
                  <a:lnSpc>
                    <a:spcPct val="90000"/>
                  </a:lnSpc>
                  <a:spcAft>
                    <a:spcPts val="600"/>
                  </a:spcAft>
                </a:pPr>
                <a:r>
                  <a:rPr lang="en-US" dirty="0">
                    <a:solidFill>
                      <a:srgbClr val="306CB2"/>
                    </a:solidFill>
                  </a:rPr>
                  <a:t>Select</a:t>
                </a:r>
                <a:r>
                  <a:rPr lang="en-US" dirty="0">
                    <a:gradFill>
                      <a:gsLst>
                        <a:gs pos="2917">
                          <a:schemeClr val="tx1"/>
                        </a:gs>
                        <a:gs pos="30000">
                          <a:schemeClr val="tx1"/>
                        </a:gs>
                      </a:gsLst>
                      <a:lin ang="5400000" scaled="0"/>
                    </a:gradFill>
                  </a:rPr>
                  <a:t> “</a:t>
                </a:r>
                <a:r>
                  <a:rPr lang="en-US" dirty="0">
                    <a:solidFill>
                      <a:schemeClr val="accent2">
                        <a:lumMod val="75000"/>
                      </a:schemeClr>
                    </a:solidFill>
                  </a:rPr>
                  <a:t>Powers</a:t>
                </a:r>
                <a:r>
                  <a:rPr lang="en-US" dirty="0">
                    <a:gradFill>
                      <a:gsLst>
                        <a:gs pos="2917">
                          <a:schemeClr val="tx1"/>
                        </a:gs>
                        <a:gs pos="30000">
                          <a:schemeClr val="tx1"/>
                        </a:gs>
                      </a:gsLst>
                      <a:lin ang="5400000" scaled="0"/>
                    </a:gradFill>
                  </a:rPr>
                  <a:t>”</a:t>
                </a:r>
              </a:p>
            </p:txBody>
          </p:sp>
          <p:cxnSp>
            <p:nvCxnSpPr>
              <p:cNvPr id="30" name="Straight Arrow Connector 29"/>
              <p:cNvCxnSpPr/>
              <p:nvPr/>
            </p:nvCxnSpPr>
            <p:spPr>
              <a:xfrm>
                <a:off x="2071688" y="4321478"/>
                <a:ext cx="2408633" cy="669962"/>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071688" y="4321478"/>
                <a:ext cx="2414587" cy="7619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32" name="Group 31"/>
              <p:cNvGrpSpPr/>
              <p:nvPr/>
            </p:nvGrpSpPr>
            <p:grpSpPr>
              <a:xfrm>
                <a:off x="4310062" y="4073840"/>
                <a:ext cx="733426" cy="704808"/>
                <a:chOff x="1157287" y="4400570"/>
                <a:chExt cx="733426" cy="704808"/>
              </a:xfrm>
            </p:grpSpPr>
            <p:sp>
              <p:nvSpPr>
                <p:cNvPr id="46" name="Flowchart: Connector 45"/>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47" name="TextBox 46"/>
                    <p:cNvSpPr txBox="1"/>
                    <p:nvPr/>
                  </p:nvSpPr>
                  <p:spPr>
                    <a:xfrm>
                      <a:off x="1157287" y="4400570"/>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Sup>
                              <m:sSubSupPr>
                                <m:ctrlPr>
                                  <a:rPr lang="en-US" sz="2400" b="0" i="1" smtClean="0">
                                    <a:solidFill>
                                      <a:srgbClr val="7030A0"/>
                                    </a:solidFill>
                                    <a:latin typeface="Cambria Math" panose="02040503050406030204" pitchFamily="18" charset="0"/>
                                  </a:rPr>
                                </m:ctrlPr>
                              </m:sSubSup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1</m:t>
                                </m:r>
                              </m:sub>
                              <m:sup>
                                <m:r>
                                  <a:rPr lang="en-US" sz="2400" b="0" i="1" smtClean="0">
                                    <a:solidFill>
                                      <a:srgbClr val="7030A0"/>
                                    </a:solidFill>
                                    <a:latin typeface="Cambria Math" panose="02040503050406030204" pitchFamily="18" charset="0"/>
                                  </a:rPr>
                                  <m:t>′</m:t>
                                </m:r>
                              </m:sup>
                            </m:sSubSup>
                          </m:oMath>
                        </m:oMathPara>
                      </a14:m>
                      <a:endParaRPr lang="en-US" sz="2400" dirty="0" err="1">
                        <a:solidFill>
                          <a:srgbClr val="7030A0"/>
                        </a:solidFill>
                      </a:endParaRPr>
                    </a:p>
                  </p:txBody>
                </p:sp>
              </mc:Choice>
              <mc:Fallback xmlns="">
                <p:sp>
                  <p:nvSpPr>
                    <p:cNvPr id="42" name="TextBox 41"/>
                    <p:cNvSpPr txBox="1">
                      <a:spLocks noRot="1" noChangeAspect="1" noMove="1" noResize="1" noEditPoints="1" noAdjustHandles="1" noChangeArrowheads="1" noChangeShapeType="1" noTextEdit="1"/>
                    </p:cNvSpPr>
                    <p:nvPr/>
                  </p:nvSpPr>
                  <p:spPr>
                    <a:xfrm>
                      <a:off x="1157287" y="4400570"/>
                      <a:ext cx="733426" cy="704808"/>
                    </a:xfrm>
                    <a:prstGeom prst="rect">
                      <a:avLst/>
                    </a:prstGeom>
                    <a:blipFill>
                      <a:blip r:embed="rId10"/>
                      <a:stretch>
                        <a:fillRect/>
                      </a:stretch>
                    </a:blipFill>
                  </p:spPr>
                  <p:txBody>
                    <a:bodyPr/>
                    <a:lstStyle/>
                    <a:p>
                      <a:r>
                        <a:rPr lang="en-US">
                          <a:noFill/>
                        </a:rPr>
                        <a:t> </a:t>
                      </a:r>
                    </a:p>
                  </p:txBody>
                </p:sp>
              </mc:Fallback>
            </mc:AlternateContent>
          </p:grpSp>
          <p:grpSp>
            <p:nvGrpSpPr>
              <p:cNvPr id="33" name="Group 32"/>
              <p:cNvGrpSpPr/>
              <p:nvPr/>
            </p:nvGrpSpPr>
            <p:grpSpPr>
              <a:xfrm>
                <a:off x="4304108" y="4688793"/>
                <a:ext cx="733426" cy="704808"/>
                <a:chOff x="1157287" y="4421752"/>
                <a:chExt cx="733426" cy="704808"/>
              </a:xfrm>
            </p:grpSpPr>
            <p:sp>
              <p:nvSpPr>
                <p:cNvPr id="44" name="Flowchart: Connector 43"/>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45" name="TextBox 44"/>
                    <p:cNvSpPr txBox="1"/>
                    <p:nvPr/>
                  </p:nvSpPr>
                  <p:spPr>
                    <a:xfrm>
                      <a:off x="1157287" y="4421752"/>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Sup>
                              <m:sSubSupPr>
                                <m:ctrlPr>
                                  <a:rPr lang="en-US" sz="2400" b="0" i="1" smtClean="0">
                                    <a:solidFill>
                                      <a:srgbClr val="7030A0"/>
                                    </a:solidFill>
                                    <a:latin typeface="Cambria Math" panose="02040503050406030204" pitchFamily="18" charset="0"/>
                                  </a:rPr>
                                </m:ctrlPr>
                              </m:sSubSup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1</m:t>
                                </m:r>
                              </m:sub>
                              <m:sup>
                                <m:r>
                                  <a:rPr lang="en-US" sz="2400" b="0" i="1" smtClean="0">
                                    <a:solidFill>
                                      <a:srgbClr val="7030A0"/>
                                    </a:solidFill>
                                    <a:latin typeface="Cambria Math" panose="02040503050406030204" pitchFamily="18" charset="0"/>
                                  </a:rPr>
                                  <m:t>′′</m:t>
                                </m:r>
                              </m:sup>
                            </m:sSubSup>
                          </m:oMath>
                        </m:oMathPara>
                      </a14:m>
                      <a:endParaRPr lang="en-US" sz="2400" dirty="0" err="1">
                        <a:solidFill>
                          <a:srgbClr val="7030A0"/>
                        </a:solidFill>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1157287" y="4421752"/>
                      <a:ext cx="733426" cy="704808"/>
                    </a:xfrm>
                    <a:prstGeom prst="rect">
                      <a:avLst/>
                    </a:prstGeom>
                    <a:blipFill>
                      <a:blip r:embed="rId11"/>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34" name="TextBox 33"/>
                  <p:cNvSpPr txBox="1"/>
                  <p:nvPr/>
                </p:nvSpPr>
                <p:spPr>
                  <a:xfrm>
                    <a:off x="3613539" y="4296136"/>
                    <a:ext cx="778675" cy="685800"/>
                  </a:xfrm>
                  <a:prstGeom prst="rect">
                    <a:avLst/>
                  </a:prstGeom>
                  <a:noFill/>
                </p:spPr>
                <p:txBody>
                  <a:bodyPr vert="eaVert" wrap="square" lIns="182880" tIns="146304" rIns="182880" bIns="146304" rtlCol="0">
                    <a:spAutoFit/>
                  </a:bodyPr>
                  <a:lstStyle/>
                  <a:p>
                    <a:pPr>
                      <a:lnSpc>
                        <a:spcPct val="90000"/>
                      </a:lnSpc>
                      <a:spcAft>
                        <a:spcPts val="600"/>
                      </a:spcAft>
                    </a:pPr>
                    <a14:m>
                      <m:oMathPara xmlns:m="http://schemas.openxmlformats.org/officeDocument/2006/math">
                        <m:oMathParaPr>
                          <m:jc m:val="centerGroup"/>
                        </m:oMathParaPr>
                        <m:oMath xmlns:m="http://schemas.openxmlformats.org/officeDocument/2006/math">
                          <m:r>
                            <a:rPr lang="en-US" sz="2400" b="0" i="1" smtClean="0">
                              <a:gradFill>
                                <a:gsLst>
                                  <a:gs pos="2917">
                                    <a:schemeClr val="tx1"/>
                                  </a:gs>
                                  <a:gs pos="30000">
                                    <a:schemeClr val="tx1"/>
                                  </a:gs>
                                </a:gsLst>
                                <a:lin ang="5400000" scaled="0"/>
                              </a:gradFill>
                              <a:latin typeface="Cambria Math" panose="02040503050406030204" pitchFamily="18" charset="0"/>
                            </a:rPr>
                            <m:t>⋯</m:t>
                          </m:r>
                        </m:oMath>
                      </m:oMathPara>
                    </a14:m>
                    <a:endParaRPr lang="en-US" sz="2400" dirty="0" err="1">
                      <a:gradFill>
                        <a:gsLst>
                          <a:gs pos="2917">
                            <a:schemeClr val="tx1"/>
                          </a:gs>
                          <a:gs pos="30000">
                            <a:schemeClr val="tx1"/>
                          </a:gs>
                        </a:gsLst>
                        <a:lin ang="5400000" scaled="0"/>
                      </a:gradFill>
                    </a:endParaRPr>
                  </a:p>
                </p:txBody>
              </p:sp>
            </mc:Choice>
            <mc:Fallback xmlns="">
              <p:sp>
                <p:nvSpPr>
                  <p:cNvPr id="49" name="TextBox 48"/>
                  <p:cNvSpPr txBox="1">
                    <a:spLocks noRot="1" noChangeAspect="1" noMove="1" noResize="1" noEditPoints="1" noAdjustHandles="1" noChangeArrowheads="1" noChangeShapeType="1" noTextEdit="1"/>
                  </p:cNvSpPr>
                  <p:nvPr/>
                </p:nvSpPr>
                <p:spPr>
                  <a:xfrm>
                    <a:off x="3613539" y="4296136"/>
                    <a:ext cx="778675" cy="685800"/>
                  </a:xfrm>
                  <a:prstGeom prst="rect">
                    <a:avLst/>
                  </a:prstGeom>
                  <a:blipFill>
                    <a:blip r:embed="rId12"/>
                    <a:stretch>
                      <a:fillRect/>
                    </a:stretch>
                  </a:blipFill>
                </p:spPr>
                <p:txBody>
                  <a:bodyPr/>
                  <a:lstStyle/>
                  <a:p>
                    <a:r>
                      <a:rPr lang="en-US">
                        <a:noFill/>
                      </a:rPr>
                      <a:t> </a:t>
                    </a:r>
                  </a:p>
                </p:txBody>
              </p:sp>
            </mc:Fallback>
          </mc:AlternateContent>
          <p:cxnSp>
            <p:nvCxnSpPr>
              <p:cNvPr id="35" name="Straight Arrow Connector 34"/>
              <p:cNvCxnSpPr/>
              <p:nvPr/>
            </p:nvCxnSpPr>
            <p:spPr>
              <a:xfrm>
                <a:off x="4861321" y="4413504"/>
                <a:ext cx="2511029" cy="113125"/>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36" name="Group 35"/>
              <p:cNvGrpSpPr/>
              <p:nvPr/>
            </p:nvGrpSpPr>
            <p:grpSpPr>
              <a:xfrm>
                <a:off x="7178279" y="4221554"/>
                <a:ext cx="733426" cy="704808"/>
                <a:chOff x="1157287" y="4400570"/>
                <a:chExt cx="733426" cy="704808"/>
              </a:xfrm>
            </p:grpSpPr>
            <p:sp>
              <p:nvSpPr>
                <p:cNvPr id="42" name="Flowchart: Connector 41"/>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43" name="TextBox 42"/>
                    <p:cNvSpPr txBox="1"/>
                    <p:nvPr/>
                  </p:nvSpPr>
                  <p:spPr>
                    <a:xfrm>
                      <a:off x="1157287" y="4400570"/>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Sup>
                              <m:sSubSupPr>
                                <m:ctrlPr>
                                  <a:rPr lang="en-US" sz="2400" b="0" i="1" smtClean="0">
                                    <a:solidFill>
                                      <a:srgbClr val="7030A0"/>
                                    </a:solidFill>
                                    <a:latin typeface="Cambria Math" panose="02040503050406030204" pitchFamily="18" charset="0"/>
                                  </a:rPr>
                                </m:ctrlPr>
                              </m:sSubSup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2</m:t>
                                </m:r>
                              </m:sub>
                              <m:sup>
                                <m:r>
                                  <a:rPr lang="en-US" sz="2400" b="0" i="1" smtClean="0">
                                    <a:solidFill>
                                      <a:srgbClr val="7030A0"/>
                                    </a:solidFill>
                                    <a:latin typeface="Cambria Math" panose="02040503050406030204" pitchFamily="18" charset="0"/>
                                  </a:rPr>
                                  <m:t>′</m:t>
                                </m:r>
                              </m:sup>
                            </m:sSubSup>
                          </m:oMath>
                        </m:oMathPara>
                      </a14:m>
                      <a:endParaRPr lang="en-US" sz="2400" dirty="0" err="1">
                        <a:solidFill>
                          <a:srgbClr val="7030A0"/>
                        </a:solidFill>
                      </a:endParaRPr>
                    </a:p>
                  </p:txBody>
                </p:sp>
              </mc:Choice>
              <mc:Fallback xmlns="">
                <p:sp>
                  <p:nvSpPr>
                    <p:cNvPr id="54" name="TextBox 53"/>
                    <p:cNvSpPr txBox="1">
                      <a:spLocks noRot="1" noChangeAspect="1" noMove="1" noResize="1" noEditPoints="1" noAdjustHandles="1" noChangeArrowheads="1" noChangeShapeType="1" noTextEdit="1"/>
                    </p:cNvSpPr>
                    <p:nvPr/>
                  </p:nvSpPr>
                  <p:spPr>
                    <a:xfrm>
                      <a:off x="1157287" y="4400570"/>
                      <a:ext cx="733426" cy="704808"/>
                    </a:xfrm>
                    <a:prstGeom prst="rect">
                      <a:avLst/>
                    </a:prstGeom>
                    <a:blipFill>
                      <a:blip r:embed="rId13"/>
                      <a:stretch>
                        <a:fillRect/>
                      </a:stretch>
                    </a:blipFill>
                  </p:spPr>
                  <p:txBody>
                    <a:bodyPr/>
                    <a:lstStyle/>
                    <a:p>
                      <a:r>
                        <a:rPr lang="en-US">
                          <a:noFill/>
                        </a:rPr>
                        <a:t> </a:t>
                      </a:r>
                    </a:p>
                  </p:txBody>
                </p:sp>
              </mc:Fallback>
            </mc:AlternateContent>
          </p:grpSp>
          <p:grpSp>
            <p:nvGrpSpPr>
              <p:cNvPr id="37" name="Group 36"/>
              <p:cNvGrpSpPr/>
              <p:nvPr/>
            </p:nvGrpSpPr>
            <p:grpSpPr>
              <a:xfrm>
                <a:off x="7172325" y="4750651"/>
                <a:ext cx="733426" cy="704808"/>
                <a:chOff x="1157287" y="4421752"/>
                <a:chExt cx="733426" cy="704808"/>
              </a:xfrm>
            </p:grpSpPr>
            <p:sp>
              <p:nvSpPr>
                <p:cNvPr id="40" name="Flowchart: Connector 39"/>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41" name="TextBox 40"/>
                    <p:cNvSpPr txBox="1"/>
                    <p:nvPr/>
                  </p:nvSpPr>
                  <p:spPr>
                    <a:xfrm>
                      <a:off x="1157287" y="4421752"/>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Sup>
                              <m:sSubSupPr>
                                <m:ctrlPr>
                                  <a:rPr lang="en-US" sz="2400" b="0" i="1" smtClean="0">
                                    <a:solidFill>
                                      <a:srgbClr val="7030A0"/>
                                    </a:solidFill>
                                    <a:latin typeface="Cambria Math" panose="02040503050406030204" pitchFamily="18" charset="0"/>
                                  </a:rPr>
                                </m:ctrlPr>
                              </m:sSubSup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2</m:t>
                                </m:r>
                              </m:sub>
                              <m:sup>
                                <m:r>
                                  <a:rPr lang="en-US" sz="2400" b="0" i="1" smtClean="0">
                                    <a:solidFill>
                                      <a:srgbClr val="7030A0"/>
                                    </a:solidFill>
                                    <a:latin typeface="Cambria Math" panose="02040503050406030204" pitchFamily="18" charset="0"/>
                                  </a:rPr>
                                  <m:t>′′</m:t>
                                </m:r>
                              </m:sup>
                            </m:sSubSup>
                          </m:oMath>
                        </m:oMathPara>
                      </a14:m>
                      <a:endParaRPr lang="en-US" sz="2400" dirty="0" err="1">
                        <a:solidFill>
                          <a:srgbClr val="7030A0"/>
                        </a:solidFill>
                      </a:endParaRPr>
                    </a:p>
                  </p:txBody>
                </p:sp>
              </mc:Choice>
              <mc:Fallback xmlns="">
                <p:sp>
                  <p:nvSpPr>
                    <p:cNvPr id="57" name="TextBox 56"/>
                    <p:cNvSpPr txBox="1">
                      <a:spLocks noRot="1" noChangeAspect="1" noMove="1" noResize="1" noEditPoints="1" noAdjustHandles="1" noChangeArrowheads="1" noChangeShapeType="1" noTextEdit="1"/>
                    </p:cNvSpPr>
                    <p:nvPr/>
                  </p:nvSpPr>
                  <p:spPr>
                    <a:xfrm>
                      <a:off x="1157287" y="4421752"/>
                      <a:ext cx="733426" cy="704808"/>
                    </a:xfrm>
                    <a:prstGeom prst="rect">
                      <a:avLst/>
                    </a:prstGeom>
                    <a:blipFill>
                      <a:blip r:embed="rId14"/>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38" name="TextBox 37"/>
                  <p:cNvSpPr txBox="1"/>
                  <p:nvPr/>
                </p:nvSpPr>
                <p:spPr>
                  <a:xfrm>
                    <a:off x="6416481" y="4378390"/>
                    <a:ext cx="778675" cy="685800"/>
                  </a:xfrm>
                  <a:prstGeom prst="rect">
                    <a:avLst/>
                  </a:prstGeom>
                  <a:noFill/>
                </p:spPr>
                <p:txBody>
                  <a:bodyPr vert="eaVert" wrap="square" lIns="182880" tIns="146304" rIns="182880" bIns="146304" rtlCol="0">
                    <a:spAutoFit/>
                  </a:bodyPr>
                  <a:lstStyle/>
                  <a:p>
                    <a:pPr>
                      <a:lnSpc>
                        <a:spcPct val="90000"/>
                      </a:lnSpc>
                      <a:spcAft>
                        <a:spcPts val="600"/>
                      </a:spcAft>
                    </a:pPr>
                    <a14:m>
                      <m:oMathPara xmlns:m="http://schemas.openxmlformats.org/officeDocument/2006/math">
                        <m:oMathParaPr>
                          <m:jc m:val="centerGroup"/>
                        </m:oMathParaPr>
                        <m:oMath xmlns:m="http://schemas.openxmlformats.org/officeDocument/2006/math">
                          <m:r>
                            <a:rPr lang="en-US" sz="2400" b="0" i="1" smtClean="0">
                              <a:gradFill>
                                <a:gsLst>
                                  <a:gs pos="2917">
                                    <a:schemeClr val="tx1"/>
                                  </a:gs>
                                  <a:gs pos="30000">
                                    <a:schemeClr val="tx1"/>
                                  </a:gs>
                                </a:gsLst>
                                <a:lin ang="5400000" scaled="0"/>
                              </a:gradFill>
                              <a:latin typeface="Cambria Math" panose="02040503050406030204" pitchFamily="18" charset="0"/>
                            </a:rPr>
                            <m:t>⋯</m:t>
                          </m:r>
                        </m:oMath>
                      </m:oMathPara>
                    </a14:m>
                    <a:endParaRPr lang="en-US" sz="2400" dirty="0" err="1">
                      <a:gradFill>
                        <a:gsLst>
                          <a:gs pos="2917">
                            <a:schemeClr val="tx1"/>
                          </a:gs>
                          <a:gs pos="30000">
                            <a:schemeClr val="tx1"/>
                          </a:gs>
                        </a:gsLst>
                        <a:lin ang="5400000" scaled="0"/>
                      </a:gradFill>
                    </a:endParaRPr>
                  </a:p>
                </p:txBody>
              </p:sp>
            </mc:Choice>
            <mc:Fallback xmlns="">
              <p:sp>
                <p:nvSpPr>
                  <p:cNvPr id="58" name="TextBox 57"/>
                  <p:cNvSpPr txBox="1">
                    <a:spLocks noRot="1" noChangeAspect="1" noMove="1" noResize="1" noEditPoints="1" noAdjustHandles="1" noChangeArrowheads="1" noChangeShapeType="1" noTextEdit="1"/>
                  </p:cNvSpPr>
                  <p:nvPr/>
                </p:nvSpPr>
                <p:spPr>
                  <a:xfrm>
                    <a:off x="6416481" y="4378390"/>
                    <a:ext cx="778675" cy="685800"/>
                  </a:xfrm>
                  <a:prstGeom prst="rect">
                    <a:avLst/>
                  </a:prstGeom>
                  <a:blipFill>
                    <a:blip r:embed="rId15"/>
                    <a:stretch>
                      <a:fillRect/>
                    </a:stretch>
                  </a:blipFill>
                </p:spPr>
                <p:txBody>
                  <a:bodyPr/>
                  <a:lstStyle/>
                  <a:p>
                    <a:r>
                      <a:rPr lang="en-US">
                        <a:noFill/>
                      </a:rPr>
                      <a:t> </a:t>
                    </a:r>
                  </a:p>
                </p:txBody>
              </p:sp>
            </mc:Fallback>
          </mc:AlternateContent>
          <p:cxnSp>
            <p:nvCxnSpPr>
              <p:cNvPr id="39" name="Straight Arrow Connector 38"/>
              <p:cNvCxnSpPr/>
              <p:nvPr/>
            </p:nvCxnSpPr>
            <p:spPr>
              <a:xfrm>
                <a:off x="4861326" y="4408276"/>
                <a:ext cx="2511024" cy="66149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9828315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74638" y="1212850"/>
                <a:ext cx="11887200" cy="2117503"/>
              </a:xfrm>
            </p:spPr>
            <p:txBody>
              <a:bodyPr/>
              <a:lstStyle/>
              <a:p>
                <a:r>
                  <a:rPr lang="en-US" dirty="0"/>
                  <a:t>Ideal case: every state </a:t>
                </a:r>
                <a14:m>
                  <m:oMath xmlns:m="http://schemas.openxmlformats.org/officeDocument/2006/math">
                    <m:r>
                      <a:rPr lang="en-US" b="0" i="1" smtClean="0">
                        <a:latin typeface="Cambria Math" panose="02040503050406030204" pitchFamily="18" charset="0"/>
                      </a:rPr>
                      <m:t>𝑠</m:t>
                    </m:r>
                  </m:oMath>
                </a14:m>
                <a:r>
                  <a:rPr lang="en-US" dirty="0"/>
                  <a:t> satisfies the following constraint:</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𝜃</m:t>
                        </m:r>
                      </m:sub>
                    </m:sSub>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𝜃</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r>
                      <a:rPr lang="en-US" b="0" i="1" smtClean="0">
                        <a:latin typeface="Cambria Math" panose="02040503050406030204" pitchFamily="18" charset="0"/>
                      </a:rPr>
                      <m:t>𝑅</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e>
                    </m:d>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r>
                  <a:rPr lang="en-US" dirty="0"/>
                  <a:t>	</a:t>
                </a:r>
                <a:r>
                  <a:rPr lang="en-US" dirty="0">
                    <a:solidFill>
                      <a:schemeClr val="accent2">
                        <a:lumMod val="75000"/>
                      </a:schemeClr>
                    </a:solidFill>
                  </a:rPr>
                  <a:t>(</a:t>
                </a:r>
                <a14:m>
                  <m:oMath xmlns:m="http://schemas.openxmlformats.org/officeDocument/2006/math">
                    <m:sSup>
                      <m:sSupPr>
                        <m:ctrlPr>
                          <a:rPr lang="en-US" b="0" i="1" smtClean="0">
                            <a:solidFill>
                              <a:schemeClr val="accent2">
                                <a:lumMod val="75000"/>
                              </a:schemeClr>
                            </a:solidFill>
                            <a:latin typeface="Cambria Math" panose="02040503050406030204" pitchFamily="18" charset="0"/>
                          </a:rPr>
                        </m:ctrlPr>
                      </m:sSupPr>
                      <m:e>
                        <m:r>
                          <a:rPr lang="en-US" b="0" i="1" smtClean="0">
                            <a:solidFill>
                              <a:schemeClr val="accent2">
                                <a:lumMod val="75000"/>
                              </a:schemeClr>
                            </a:solidFill>
                            <a:latin typeface="Cambria Math" panose="02040503050406030204" pitchFamily="18" charset="0"/>
                          </a:rPr>
                          <m:t>𝑠</m:t>
                        </m:r>
                      </m:e>
                      <m:sup>
                        <m:r>
                          <a:rPr lang="en-US" b="0" i="1" smtClean="0">
                            <a:solidFill>
                              <a:schemeClr val="accent2">
                                <a:lumMod val="75000"/>
                              </a:schemeClr>
                            </a:solidFill>
                            <a:latin typeface="Cambria Math" panose="02040503050406030204" pitchFamily="18" charset="0"/>
                          </a:rPr>
                          <m:t>∗</m:t>
                        </m:r>
                      </m:sup>
                    </m:sSup>
                  </m:oMath>
                </a14:m>
                <a:r>
                  <a:rPr lang="en-US" dirty="0">
                    <a:solidFill>
                      <a:schemeClr val="accent2">
                        <a:lumMod val="75000"/>
                      </a:schemeClr>
                    </a:solidFill>
                  </a:rPr>
                  <a:t>: reference, </a:t>
                </a:r>
                <a14:m>
                  <m:oMath xmlns:m="http://schemas.openxmlformats.org/officeDocument/2006/math">
                    <m:r>
                      <a:rPr lang="en-US" i="1">
                        <a:solidFill>
                          <a:schemeClr val="accent2">
                            <a:lumMod val="75000"/>
                          </a:schemeClr>
                        </a:solidFill>
                        <a:latin typeface="Cambria Math" panose="02040503050406030204" pitchFamily="18" charset="0"/>
                      </a:rPr>
                      <m:t>𝑅</m:t>
                    </m:r>
                    <m:d>
                      <m:dPr>
                        <m:ctrlPr>
                          <a:rPr lang="en-US" i="1">
                            <a:solidFill>
                              <a:schemeClr val="accent2">
                                <a:lumMod val="75000"/>
                              </a:schemeClr>
                            </a:solidFill>
                            <a:latin typeface="Cambria Math" panose="02040503050406030204" pitchFamily="18" charset="0"/>
                          </a:rPr>
                        </m:ctrlPr>
                      </m:dPr>
                      <m:e>
                        <m:sSup>
                          <m:sSupPr>
                            <m:ctrlPr>
                              <a:rPr lang="en-US" i="1">
                                <a:solidFill>
                                  <a:schemeClr val="accent2">
                                    <a:lumMod val="75000"/>
                                  </a:schemeClr>
                                </a:solidFill>
                                <a:latin typeface="Cambria Math" panose="02040503050406030204" pitchFamily="18" charset="0"/>
                              </a:rPr>
                            </m:ctrlPr>
                          </m:sSupPr>
                          <m:e>
                            <m:r>
                              <a:rPr lang="en-US" i="1">
                                <a:solidFill>
                                  <a:schemeClr val="accent2">
                                    <a:lumMod val="75000"/>
                                  </a:schemeClr>
                                </a:solidFill>
                                <a:latin typeface="Cambria Math" panose="02040503050406030204" pitchFamily="18" charset="0"/>
                              </a:rPr>
                              <m:t>𝑠</m:t>
                            </m:r>
                          </m:e>
                          <m:sup>
                            <m:r>
                              <a:rPr lang="en-US" i="1">
                                <a:solidFill>
                                  <a:schemeClr val="accent2">
                                    <a:lumMod val="75000"/>
                                  </a:schemeClr>
                                </a:solidFill>
                                <a:latin typeface="Cambria Math" panose="02040503050406030204" pitchFamily="18" charset="0"/>
                              </a:rPr>
                              <m:t>∗</m:t>
                            </m:r>
                          </m:sup>
                        </m:sSup>
                      </m:e>
                    </m:d>
                    <m:r>
                      <a:rPr lang="en-US" i="1">
                        <a:solidFill>
                          <a:schemeClr val="accent2">
                            <a:lumMod val="75000"/>
                          </a:schemeClr>
                        </a:solidFill>
                        <a:latin typeface="Cambria Math" panose="02040503050406030204" pitchFamily="18" charset="0"/>
                      </a:rPr>
                      <m:t>−</m:t>
                    </m:r>
                    <m:r>
                      <a:rPr lang="en-US" i="1">
                        <a:solidFill>
                          <a:schemeClr val="accent2">
                            <a:lumMod val="75000"/>
                          </a:schemeClr>
                        </a:solidFill>
                        <a:latin typeface="Cambria Math" panose="02040503050406030204" pitchFamily="18" charset="0"/>
                      </a:rPr>
                      <m:t>𝑅</m:t>
                    </m:r>
                    <m:r>
                      <a:rPr lang="en-US" i="1">
                        <a:solidFill>
                          <a:schemeClr val="accent2">
                            <a:lumMod val="75000"/>
                          </a:schemeClr>
                        </a:solidFill>
                        <a:latin typeface="Cambria Math" panose="02040503050406030204" pitchFamily="18" charset="0"/>
                      </a:rPr>
                      <m:t>(</m:t>
                    </m:r>
                    <m:r>
                      <a:rPr lang="en-US" i="1">
                        <a:solidFill>
                          <a:schemeClr val="accent2">
                            <a:lumMod val="75000"/>
                          </a:schemeClr>
                        </a:solidFill>
                        <a:latin typeface="Cambria Math" panose="02040503050406030204" pitchFamily="18" charset="0"/>
                      </a:rPr>
                      <m:t>𝑠</m:t>
                    </m:r>
                    <m:r>
                      <a:rPr lang="en-US" i="1">
                        <a:solidFill>
                          <a:schemeClr val="accent2">
                            <a:lumMod val="75000"/>
                          </a:schemeClr>
                        </a:solidFill>
                        <a:latin typeface="Cambria Math" panose="02040503050406030204" pitchFamily="18" charset="0"/>
                      </a:rPr>
                      <m:t>)</m:t>
                    </m:r>
                  </m:oMath>
                </a14:m>
                <a:r>
                  <a:rPr lang="en-US" dirty="0">
                    <a:solidFill>
                      <a:schemeClr val="accent2">
                        <a:lumMod val="75000"/>
                      </a:schemeClr>
                    </a:solidFill>
                  </a:rPr>
                  <a:t>: margin)</a:t>
                </a:r>
                <a:endParaRPr lang="en-US" dirty="0"/>
              </a:p>
              <a:p>
                <a:r>
                  <a:rPr lang="en-US" dirty="0"/>
                  <a:t>Beam search</a:t>
                </a:r>
                <a:r>
                  <a:rPr lang="en-US" b="0" dirty="0">
                    <a:ea typeface="Cambria Math" panose="02040503050406030204" pitchFamily="18" charset="0"/>
                  </a:rPr>
                  <a:t>: find the </a:t>
                </a:r>
                <a:r>
                  <a:rPr lang="en-US" dirty="0"/>
                  <a:t>most </a:t>
                </a:r>
                <a:r>
                  <a:rPr lang="en-US" i="1" dirty="0">
                    <a:solidFill>
                      <a:srgbClr val="7030A0"/>
                    </a:solidFill>
                  </a:rPr>
                  <a:t>violated</a:t>
                </a:r>
                <a:r>
                  <a:rPr lang="en-US" dirty="0"/>
                  <a:t> semantic parse</a:t>
                </a:r>
                <a:endParaRPr lang="en-US" b="0" dirty="0">
                  <a:ea typeface="Cambria Math" panose="02040503050406030204" pitchFamily="18" charset="0"/>
                </a:endParaRPr>
              </a:p>
              <a:p>
                <a:pPr lvl="1"/>
                <a14:m>
                  <m:oMath xmlns:m="http://schemas.openxmlformats.org/officeDocument/2006/math">
                    <m:r>
                      <a:rPr lang="en-US" b="0" i="1" smtClean="0">
                        <a:latin typeface="Cambria Math" panose="02040503050406030204" pitchFamily="18" charset="0"/>
                        <a:ea typeface="Cambria Math" panose="02040503050406030204" pitchFamily="18" charset="0"/>
                      </a:rPr>
                      <m:t>ℒ</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e>
                    </m:d>
                    <m:r>
                      <a:rPr lang="en-US" b="0" i="1" smtClean="0">
                        <a:latin typeface="Cambria Math" panose="02040503050406030204" pitchFamily="18" charset="0"/>
                        <a:ea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𝑅</m:t>
                        </m:r>
                      </m:e>
                    </m:acc>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m:t>
                            </m:r>
                          </m:sup>
                        </m:sSup>
                      </m:e>
                    </m:d>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𝑅</m:t>
                        </m:r>
                      </m:e>
                    </m:acc>
                    <m:d>
                      <m:dPr>
                        <m:ctrlPr>
                          <a:rPr lang="en-US" i="1">
                            <a:latin typeface="Cambria Math" panose="02040503050406030204" pitchFamily="18" charset="0"/>
                          </a:rPr>
                        </m:ctrlPr>
                      </m:dPr>
                      <m:e>
                        <m:r>
                          <a:rPr lang="en-US" i="1">
                            <a:latin typeface="Cambria Math" panose="02040503050406030204" pitchFamily="18" charset="0"/>
                          </a:rPr>
                          <m:t>𝑠</m:t>
                        </m:r>
                      </m:e>
                    </m:d>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𝜃</m:t>
                        </m:r>
                      </m:sub>
                    </m:sSub>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m:t>
                            </m:r>
                          </m:sup>
                        </m:sSup>
                      </m:e>
                    </m:d>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𝜃</m:t>
                        </m:r>
                      </m:sub>
                    </m:sSub>
                    <m:d>
                      <m:dPr>
                        <m:ctrlPr>
                          <a:rPr lang="en-US" i="1">
                            <a:latin typeface="Cambria Math" panose="02040503050406030204" pitchFamily="18" charset="0"/>
                          </a:rPr>
                        </m:ctrlPr>
                      </m:dPr>
                      <m:e>
                        <m:r>
                          <a:rPr lang="en-US" i="1">
                            <a:latin typeface="Cambria Math" panose="02040503050406030204" pitchFamily="18" charset="0"/>
                          </a:rPr>
                          <m:t>𝑠</m:t>
                        </m:r>
                      </m:e>
                    </m:d>
                  </m:oMath>
                </a14:m>
                <a:endParaRPr lang="en-US" dirty="0"/>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74638" y="1212850"/>
                <a:ext cx="11887200" cy="2117503"/>
              </a:xfrm>
              <a:blipFill>
                <a:blip r:embed="rId3"/>
                <a:stretch>
                  <a:fillRect l="-513" t="-4035"/>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a:t>Find the Predicted Semantic Parse</a:t>
            </a:r>
          </a:p>
        </p:txBody>
      </p:sp>
      <p:grpSp>
        <p:nvGrpSpPr>
          <p:cNvPr id="48" name="Group 47"/>
          <p:cNvGrpSpPr/>
          <p:nvPr/>
        </p:nvGrpSpPr>
        <p:grpSpPr>
          <a:xfrm>
            <a:off x="1359199" y="5245786"/>
            <a:ext cx="733426" cy="704808"/>
            <a:chOff x="1157287" y="4371995"/>
            <a:chExt cx="733426" cy="704808"/>
          </a:xfrm>
        </p:grpSpPr>
        <p:sp>
          <p:nvSpPr>
            <p:cNvPr id="49" name="Flowchart: Connector 48"/>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50" name="TextBox 49"/>
                <p:cNvSpPr txBox="1"/>
                <p:nvPr/>
              </p:nvSpPr>
              <p:spPr>
                <a:xfrm>
                  <a:off x="1157287" y="4371995"/>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0</m:t>
                            </m:r>
                          </m:sub>
                        </m:sSub>
                      </m:oMath>
                    </m:oMathPara>
                  </a14:m>
                  <a:endParaRPr lang="en-US" sz="2400" dirty="0" err="1">
                    <a:solidFill>
                      <a:srgbClr val="7030A0"/>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157287" y="4371995"/>
                  <a:ext cx="733426" cy="704808"/>
                </a:xfrm>
                <a:prstGeom prst="rect">
                  <a:avLst/>
                </a:prstGeom>
                <a:blipFill>
                  <a:blip r:embed="rId4"/>
                  <a:stretch>
                    <a:fillRect/>
                  </a:stretch>
                </a:blipFill>
              </p:spPr>
              <p:txBody>
                <a:bodyPr/>
                <a:lstStyle/>
                <a:p>
                  <a:r>
                    <a:rPr lang="en-US">
                      <a:noFill/>
                    </a:rPr>
                    <a:t> </a:t>
                  </a:r>
                </a:p>
              </p:txBody>
            </p:sp>
          </mc:Fallback>
        </mc:AlternateContent>
      </p:grpSp>
      <p:grpSp>
        <p:nvGrpSpPr>
          <p:cNvPr id="51" name="Group 50"/>
          <p:cNvGrpSpPr/>
          <p:nvPr/>
        </p:nvGrpSpPr>
        <p:grpSpPr>
          <a:xfrm>
            <a:off x="4154786" y="4769548"/>
            <a:ext cx="733426" cy="704808"/>
            <a:chOff x="1157287" y="4371995"/>
            <a:chExt cx="733426" cy="704808"/>
          </a:xfrm>
        </p:grpSpPr>
        <p:sp>
          <p:nvSpPr>
            <p:cNvPr id="52" name="Flowchart: Connector 51"/>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53" name="TextBox 52"/>
                <p:cNvSpPr txBox="1"/>
                <p:nvPr/>
              </p:nvSpPr>
              <p:spPr>
                <a:xfrm>
                  <a:off x="1157287" y="4371995"/>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1</m:t>
                            </m:r>
                          </m:sub>
                        </m:sSub>
                      </m:oMath>
                    </m:oMathPara>
                  </a14:m>
                  <a:endParaRPr lang="en-US" sz="2400" dirty="0" err="1">
                    <a:solidFill>
                      <a:srgbClr val="7030A0"/>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1157287" y="4371995"/>
                  <a:ext cx="733426" cy="704808"/>
                </a:xfrm>
                <a:prstGeom prst="rect">
                  <a:avLst/>
                </a:prstGeom>
                <a:blipFill>
                  <a:blip r:embed="rId5"/>
                  <a:stretch>
                    <a:fillRect/>
                  </a:stretch>
                </a:blipFill>
              </p:spPr>
              <p:txBody>
                <a:bodyPr/>
                <a:lstStyle/>
                <a:p>
                  <a:r>
                    <a:rPr lang="en-US">
                      <a:noFill/>
                    </a:rPr>
                    <a:t> </a:t>
                  </a:r>
                </a:p>
              </p:txBody>
            </p:sp>
          </mc:Fallback>
        </mc:AlternateContent>
      </p:grpSp>
      <p:grpSp>
        <p:nvGrpSpPr>
          <p:cNvPr id="54" name="Group 53"/>
          <p:cNvGrpSpPr/>
          <p:nvPr/>
        </p:nvGrpSpPr>
        <p:grpSpPr>
          <a:xfrm>
            <a:off x="7040861" y="4769548"/>
            <a:ext cx="733426" cy="704808"/>
            <a:chOff x="1157287" y="4371995"/>
            <a:chExt cx="733426" cy="704808"/>
          </a:xfrm>
        </p:grpSpPr>
        <p:sp>
          <p:nvSpPr>
            <p:cNvPr id="55" name="Flowchart: Connector 54"/>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56" name="TextBox 55"/>
                <p:cNvSpPr txBox="1"/>
                <p:nvPr/>
              </p:nvSpPr>
              <p:spPr>
                <a:xfrm>
                  <a:off x="1157287" y="4371995"/>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2</m:t>
                            </m:r>
                          </m:sub>
                        </m:sSub>
                      </m:oMath>
                    </m:oMathPara>
                  </a14:m>
                  <a:endParaRPr lang="en-US" sz="2400" dirty="0" err="1">
                    <a:solidFill>
                      <a:srgbClr val="7030A0"/>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157287" y="4371995"/>
                  <a:ext cx="733426" cy="704808"/>
                </a:xfrm>
                <a:prstGeom prst="rect">
                  <a:avLst/>
                </a:prstGeom>
                <a:blipFill>
                  <a:blip r:embed="rId6"/>
                  <a:stretch>
                    <a:fillRect/>
                  </a:stretch>
                </a:blipFill>
              </p:spPr>
              <p:txBody>
                <a:bodyPr/>
                <a:lstStyle/>
                <a:p>
                  <a:r>
                    <a:rPr lang="en-US">
                      <a:noFill/>
                    </a:rPr>
                    <a:t> </a:t>
                  </a:r>
                </a:p>
              </p:txBody>
            </p:sp>
          </mc:Fallback>
        </mc:AlternateContent>
      </p:grpSp>
      <p:grpSp>
        <p:nvGrpSpPr>
          <p:cNvPr id="57" name="Group 56"/>
          <p:cNvGrpSpPr/>
          <p:nvPr/>
        </p:nvGrpSpPr>
        <p:grpSpPr>
          <a:xfrm>
            <a:off x="9650711" y="5245786"/>
            <a:ext cx="733426" cy="704808"/>
            <a:chOff x="1157287" y="4371995"/>
            <a:chExt cx="733426" cy="704808"/>
          </a:xfrm>
        </p:grpSpPr>
        <mc:AlternateContent xmlns:mc="http://schemas.openxmlformats.org/markup-compatibility/2006" xmlns:a14="http://schemas.microsoft.com/office/drawing/2010/main">
          <mc:Choice Requires="a14">
            <p:sp>
              <p:nvSpPr>
                <p:cNvPr id="58" name="TextBox 57"/>
                <p:cNvSpPr txBox="1"/>
                <p:nvPr/>
              </p:nvSpPr>
              <p:spPr>
                <a:xfrm>
                  <a:off x="1157287" y="4371995"/>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
                          <m:sSubPr>
                            <m:ctrlPr>
                              <a:rPr lang="en-US" sz="2400" b="0" i="1" smtClean="0">
                                <a:solidFill>
                                  <a:srgbClr val="7030A0"/>
                                </a:solidFill>
                                <a:latin typeface="Cambria Math" panose="02040503050406030204" pitchFamily="18" charset="0"/>
                              </a:rPr>
                            </m:ctrlPr>
                          </m:sSub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3</m:t>
                            </m:r>
                          </m:sub>
                        </m:sSub>
                      </m:oMath>
                    </m:oMathPara>
                  </a14:m>
                  <a:endParaRPr lang="en-US" sz="2400" dirty="0" err="1">
                    <a:solidFill>
                      <a:srgbClr val="7030A0"/>
                    </a:solidFill>
                  </a:endParaRPr>
                </a:p>
              </p:txBody>
            </p:sp>
          </mc:Choice>
          <mc:Fallback xmlns="">
            <p:sp>
              <p:nvSpPr>
                <p:cNvPr id="58" name="TextBox 57"/>
                <p:cNvSpPr txBox="1">
                  <a:spLocks noRot="1" noChangeAspect="1" noMove="1" noResize="1" noEditPoints="1" noAdjustHandles="1" noChangeArrowheads="1" noChangeShapeType="1" noTextEdit="1"/>
                </p:cNvSpPr>
                <p:nvPr/>
              </p:nvSpPr>
              <p:spPr>
                <a:xfrm>
                  <a:off x="1157287" y="4371995"/>
                  <a:ext cx="733426" cy="704808"/>
                </a:xfrm>
                <a:prstGeom prst="rect">
                  <a:avLst/>
                </a:prstGeom>
                <a:blipFill>
                  <a:blip r:embed="rId7"/>
                  <a:stretch>
                    <a:fillRect/>
                  </a:stretch>
                </a:blipFill>
              </p:spPr>
              <p:txBody>
                <a:bodyPr/>
                <a:lstStyle/>
                <a:p>
                  <a:r>
                    <a:rPr lang="en-US">
                      <a:noFill/>
                    </a:rPr>
                    <a:t> </a:t>
                  </a:r>
                </a:p>
              </p:txBody>
            </p:sp>
          </mc:Fallback>
        </mc:AlternateContent>
        <p:sp>
          <p:nvSpPr>
            <p:cNvPr id="59" name="Flowchart: Connector 58"/>
            <p:cNvSpPr/>
            <p:nvPr/>
          </p:nvSpPr>
          <p:spPr bwMode="auto">
            <a:xfrm>
              <a:off x="1333500" y="4524375"/>
              <a:ext cx="381000" cy="400049"/>
            </a:xfrm>
            <a:prstGeom prst="flowChartConnector">
              <a:avLst/>
            </a:prstGeom>
            <a:solidFill>
              <a:schemeClr val="accent1">
                <a:alpha val="25000"/>
              </a:schemeClr>
            </a:solid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p:grpSp>
      <p:grpSp>
        <p:nvGrpSpPr>
          <p:cNvPr id="60" name="Group 59"/>
          <p:cNvGrpSpPr/>
          <p:nvPr/>
        </p:nvGrpSpPr>
        <p:grpSpPr>
          <a:xfrm>
            <a:off x="1916412" y="4921361"/>
            <a:ext cx="2557287" cy="676829"/>
            <a:chOff x="2071688" y="3644649"/>
            <a:chExt cx="2557287" cy="676829"/>
          </a:xfrm>
        </p:grpSpPr>
        <p:sp>
          <p:nvSpPr>
            <p:cNvPr id="61" name="TextBox 60"/>
            <p:cNvSpPr txBox="1"/>
            <p:nvPr/>
          </p:nvSpPr>
          <p:spPr>
            <a:xfrm rot="21011802">
              <a:off x="2214387" y="3644649"/>
              <a:ext cx="2414588" cy="544765"/>
            </a:xfrm>
            <a:prstGeom prst="rect">
              <a:avLst/>
            </a:prstGeom>
            <a:noFill/>
          </p:spPr>
          <p:txBody>
            <a:bodyPr wrap="square" lIns="182880" tIns="146304" rIns="182880" bIns="146304" rtlCol="0">
              <a:spAutoFit/>
            </a:bodyPr>
            <a:lstStyle/>
            <a:p>
              <a:pPr>
                <a:lnSpc>
                  <a:spcPct val="90000"/>
                </a:lnSpc>
                <a:spcAft>
                  <a:spcPts val="600"/>
                </a:spcAft>
              </a:pPr>
              <a:r>
                <a:rPr lang="en-US" dirty="0">
                  <a:solidFill>
                    <a:srgbClr val="306CB2"/>
                  </a:solidFill>
                </a:rPr>
                <a:t>Select</a:t>
              </a:r>
              <a:r>
                <a:rPr lang="en-US" dirty="0">
                  <a:gradFill>
                    <a:gsLst>
                      <a:gs pos="2917">
                        <a:schemeClr val="tx1"/>
                      </a:gs>
                      <a:gs pos="30000">
                        <a:schemeClr val="tx1"/>
                      </a:gs>
                    </a:gsLst>
                    <a:lin ang="5400000" scaled="0"/>
                  </a:gradFill>
                </a:rPr>
                <a:t> “</a:t>
              </a:r>
              <a:r>
                <a:rPr lang="en-US" dirty="0">
                  <a:solidFill>
                    <a:schemeClr val="accent2">
                      <a:lumMod val="75000"/>
                    </a:schemeClr>
                  </a:solidFill>
                </a:rPr>
                <a:t>Character</a:t>
              </a:r>
              <a:r>
                <a:rPr lang="en-US" dirty="0">
                  <a:gradFill>
                    <a:gsLst>
                      <a:gs pos="2917">
                        <a:schemeClr val="tx1"/>
                      </a:gs>
                      <a:gs pos="30000">
                        <a:schemeClr val="tx1"/>
                      </a:gs>
                    </a:gsLst>
                    <a:lin ang="5400000" scaled="0"/>
                  </a:gradFill>
                </a:rPr>
                <a:t>”</a:t>
              </a:r>
            </a:p>
          </p:txBody>
        </p:sp>
        <p:cxnSp>
          <p:nvCxnSpPr>
            <p:cNvPr id="62" name="Straight Arrow Connector 61"/>
            <p:cNvCxnSpPr/>
            <p:nvPr/>
          </p:nvCxnSpPr>
          <p:spPr>
            <a:xfrm flipV="1">
              <a:off x="2071688" y="3884471"/>
              <a:ext cx="2414587" cy="43700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63" name="Group 62"/>
          <p:cNvGrpSpPr/>
          <p:nvPr/>
        </p:nvGrpSpPr>
        <p:grpSpPr>
          <a:xfrm>
            <a:off x="4596506" y="4716278"/>
            <a:ext cx="2793210" cy="544765"/>
            <a:chOff x="4751782" y="3439566"/>
            <a:chExt cx="2793210" cy="544765"/>
          </a:xfrm>
        </p:grpSpPr>
        <p:sp>
          <p:nvSpPr>
            <p:cNvPr id="64" name="TextBox 63"/>
            <p:cNvSpPr txBox="1"/>
            <p:nvPr/>
          </p:nvSpPr>
          <p:spPr>
            <a:xfrm>
              <a:off x="4751782" y="3439566"/>
              <a:ext cx="2793210" cy="544765"/>
            </a:xfrm>
            <a:prstGeom prst="rect">
              <a:avLst/>
            </a:prstGeom>
            <a:noFill/>
          </p:spPr>
          <p:txBody>
            <a:bodyPr wrap="square" lIns="182880" tIns="146304" rIns="182880" bIns="146304" rtlCol="0">
              <a:spAutoFit/>
            </a:bodyPr>
            <a:lstStyle/>
            <a:p>
              <a:pPr>
                <a:lnSpc>
                  <a:spcPct val="90000"/>
                </a:lnSpc>
                <a:spcAft>
                  <a:spcPts val="600"/>
                </a:spcAft>
              </a:pPr>
              <a:r>
                <a:rPr lang="en-US" dirty="0">
                  <a:solidFill>
                    <a:srgbClr val="306CB2"/>
                  </a:solidFill>
                </a:rPr>
                <a:t>Cond on</a:t>
              </a:r>
              <a:r>
                <a:rPr lang="en-US" dirty="0">
                  <a:gradFill>
                    <a:gsLst>
                      <a:gs pos="2917">
                        <a:schemeClr val="tx1"/>
                      </a:gs>
                      <a:gs pos="30000">
                        <a:schemeClr val="tx1"/>
                      </a:gs>
                    </a:gsLst>
                    <a:lin ang="5400000" scaled="0"/>
                  </a:gradFill>
                </a:rPr>
                <a:t> “</a:t>
              </a:r>
              <a:r>
                <a:rPr lang="en-US" dirty="0">
                  <a:solidFill>
                    <a:schemeClr val="accent2">
                      <a:lumMod val="75000"/>
                    </a:schemeClr>
                  </a:solidFill>
                </a:rPr>
                <a:t>Home World</a:t>
              </a:r>
              <a:r>
                <a:rPr lang="en-US" dirty="0">
                  <a:gradFill>
                    <a:gsLst>
                      <a:gs pos="2917">
                        <a:schemeClr val="tx1"/>
                      </a:gs>
                      <a:gs pos="30000">
                        <a:schemeClr val="tx1"/>
                      </a:gs>
                    </a:gsLst>
                    <a:lin ang="5400000" scaled="0"/>
                  </a:gradFill>
                </a:rPr>
                <a:t>”</a:t>
              </a:r>
            </a:p>
          </p:txBody>
        </p:sp>
        <p:cxnSp>
          <p:nvCxnSpPr>
            <p:cNvPr id="65" name="Straight Arrow Connector 64"/>
            <p:cNvCxnSpPr/>
            <p:nvPr/>
          </p:nvCxnSpPr>
          <p:spPr>
            <a:xfrm>
              <a:off x="4867275" y="3845240"/>
              <a:ext cx="2480071"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66" name="Group 65"/>
          <p:cNvGrpSpPr/>
          <p:nvPr/>
        </p:nvGrpSpPr>
        <p:grpSpPr>
          <a:xfrm>
            <a:off x="7598074" y="4992192"/>
            <a:ext cx="2595072" cy="605998"/>
            <a:chOff x="7753350" y="3715480"/>
            <a:chExt cx="2595072" cy="605998"/>
          </a:xfrm>
        </p:grpSpPr>
        <p:cxnSp>
          <p:nvCxnSpPr>
            <p:cNvPr id="67" name="Straight Arrow Connector 66"/>
            <p:cNvCxnSpPr/>
            <p:nvPr/>
          </p:nvCxnSpPr>
          <p:spPr>
            <a:xfrm>
              <a:off x="7753350" y="3884471"/>
              <a:ext cx="2240757" cy="43700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rot="619876">
              <a:off x="7933834" y="3715480"/>
              <a:ext cx="2414588" cy="544765"/>
            </a:xfrm>
            <a:prstGeom prst="rect">
              <a:avLst/>
            </a:prstGeom>
            <a:noFill/>
          </p:spPr>
          <p:txBody>
            <a:bodyPr wrap="square" lIns="182880" tIns="146304" rIns="182880" bIns="146304" rtlCol="0">
              <a:spAutoFit/>
            </a:bodyPr>
            <a:lstStyle/>
            <a:p>
              <a:pPr>
                <a:lnSpc>
                  <a:spcPct val="90000"/>
                </a:lnSpc>
                <a:spcAft>
                  <a:spcPts val="600"/>
                </a:spcAft>
              </a:pPr>
              <a:r>
                <a:rPr lang="en-US" dirty="0">
                  <a:solidFill>
                    <a:srgbClr val="306CB2"/>
                  </a:solidFill>
                </a:rPr>
                <a:t>Value =</a:t>
              </a:r>
              <a:r>
                <a:rPr lang="en-US" dirty="0">
                  <a:gradFill>
                    <a:gsLst>
                      <a:gs pos="2917">
                        <a:schemeClr val="tx1"/>
                      </a:gs>
                      <a:gs pos="30000">
                        <a:schemeClr val="tx1"/>
                      </a:gs>
                    </a:gsLst>
                    <a:lin ang="5400000" scaled="0"/>
                  </a:gradFill>
                </a:rPr>
                <a:t> “</a:t>
              </a:r>
              <a:r>
                <a:rPr lang="en-US" dirty="0">
                  <a:solidFill>
                    <a:srgbClr val="C00000"/>
                  </a:solidFill>
                </a:rPr>
                <a:t>Earth</a:t>
              </a:r>
              <a:r>
                <a:rPr lang="en-US" dirty="0">
                  <a:gradFill>
                    <a:gsLst>
                      <a:gs pos="2917">
                        <a:schemeClr val="tx1"/>
                      </a:gs>
                      <a:gs pos="30000">
                        <a:schemeClr val="tx1"/>
                      </a:gs>
                    </a:gsLst>
                    <a:lin ang="5400000" scaled="0"/>
                  </a:gradFill>
                </a:rPr>
                <a:t>”</a:t>
              </a:r>
            </a:p>
          </p:txBody>
        </p:sp>
      </p:grpSp>
      <p:grpSp>
        <p:nvGrpSpPr>
          <p:cNvPr id="69" name="Group 68"/>
          <p:cNvGrpSpPr/>
          <p:nvPr/>
        </p:nvGrpSpPr>
        <p:grpSpPr>
          <a:xfrm>
            <a:off x="1916412" y="5116173"/>
            <a:ext cx="5840017" cy="1615998"/>
            <a:chOff x="2071688" y="3839461"/>
            <a:chExt cx="5840017" cy="1615998"/>
          </a:xfrm>
        </p:grpSpPr>
        <mc:AlternateContent xmlns:mc="http://schemas.openxmlformats.org/markup-compatibility/2006" xmlns:a14="http://schemas.microsoft.com/office/drawing/2010/main">
          <mc:Choice Requires="a14">
            <p:sp>
              <p:nvSpPr>
                <p:cNvPr id="70" name="TextBox 69"/>
                <p:cNvSpPr txBox="1"/>
                <p:nvPr/>
              </p:nvSpPr>
              <p:spPr>
                <a:xfrm>
                  <a:off x="3613538" y="3839461"/>
                  <a:ext cx="778675" cy="685800"/>
                </a:xfrm>
                <a:prstGeom prst="rect">
                  <a:avLst/>
                </a:prstGeom>
                <a:noFill/>
              </p:spPr>
              <p:txBody>
                <a:bodyPr vert="eaVert" wrap="square" lIns="182880" tIns="146304" rIns="182880" bIns="146304" rtlCol="0">
                  <a:spAutoFit/>
                </a:bodyPr>
                <a:lstStyle/>
                <a:p>
                  <a:pPr>
                    <a:lnSpc>
                      <a:spcPct val="90000"/>
                    </a:lnSpc>
                    <a:spcAft>
                      <a:spcPts val="600"/>
                    </a:spcAft>
                  </a:pPr>
                  <a14:m>
                    <m:oMathPara xmlns:m="http://schemas.openxmlformats.org/officeDocument/2006/math">
                      <m:oMathParaPr>
                        <m:jc m:val="centerGroup"/>
                      </m:oMathParaPr>
                      <m:oMath xmlns:m="http://schemas.openxmlformats.org/officeDocument/2006/math">
                        <m:r>
                          <a:rPr lang="en-US" sz="2400" b="0" i="1" smtClean="0">
                            <a:gradFill>
                              <a:gsLst>
                                <a:gs pos="2917">
                                  <a:schemeClr val="tx1"/>
                                </a:gs>
                                <a:gs pos="30000">
                                  <a:schemeClr val="tx1"/>
                                </a:gs>
                              </a:gsLst>
                              <a:lin ang="5400000" scaled="0"/>
                            </a:gradFill>
                            <a:latin typeface="Cambria Math" panose="02040503050406030204" pitchFamily="18" charset="0"/>
                          </a:rPr>
                          <m:t>⋯</m:t>
                        </m:r>
                      </m:oMath>
                    </m:oMathPara>
                  </a14:m>
                  <a:endParaRPr lang="en-US" sz="2400" dirty="0" err="1">
                    <a:gradFill>
                      <a:gsLst>
                        <a:gs pos="2917">
                          <a:schemeClr val="tx1"/>
                        </a:gs>
                        <a:gs pos="30000">
                          <a:schemeClr val="tx1"/>
                        </a:gs>
                      </a:gsLst>
                      <a:lin ang="5400000" scaled="0"/>
                    </a:gradFill>
                  </a:endParaRPr>
                </a:p>
              </p:txBody>
            </p:sp>
          </mc:Choice>
          <mc:Fallback xmlns="">
            <p:sp>
              <p:nvSpPr>
                <p:cNvPr id="50" name="TextBox 49"/>
                <p:cNvSpPr txBox="1">
                  <a:spLocks noRot="1" noChangeAspect="1" noMove="1" noResize="1" noEditPoints="1" noAdjustHandles="1" noChangeArrowheads="1" noChangeShapeType="1" noTextEdit="1"/>
                </p:cNvSpPr>
                <p:nvPr/>
              </p:nvSpPr>
              <p:spPr>
                <a:xfrm>
                  <a:off x="3613538" y="3839461"/>
                  <a:ext cx="778675" cy="685800"/>
                </a:xfrm>
                <a:prstGeom prst="rect">
                  <a:avLst/>
                </a:prstGeom>
                <a:blipFill>
                  <a:blip r:embed="rId8"/>
                  <a:stretch>
                    <a:fillRect/>
                  </a:stretch>
                </a:blipFill>
              </p:spPr>
              <p:txBody>
                <a:bodyPr/>
                <a:lstStyle/>
                <a:p>
                  <a:r>
                    <a:rPr lang="en-US">
                      <a:noFill/>
                    </a:rPr>
                    <a:t> </a:t>
                  </a:r>
                </a:p>
              </p:txBody>
            </p:sp>
          </mc:Fallback>
        </mc:AlternateContent>
        <p:grpSp>
          <p:nvGrpSpPr>
            <p:cNvPr id="71" name="Group 70"/>
            <p:cNvGrpSpPr/>
            <p:nvPr/>
          </p:nvGrpSpPr>
          <p:grpSpPr>
            <a:xfrm>
              <a:off x="2071688" y="4073840"/>
              <a:ext cx="5840017" cy="1381619"/>
              <a:chOff x="2071688" y="4073840"/>
              <a:chExt cx="5840017" cy="1381619"/>
            </a:xfrm>
          </p:grpSpPr>
          <p:sp>
            <p:nvSpPr>
              <p:cNvPr id="72" name="TextBox 71"/>
              <p:cNvSpPr txBox="1"/>
              <p:nvPr/>
            </p:nvSpPr>
            <p:spPr>
              <a:xfrm rot="906181">
                <a:off x="2226964" y="4622554"/>
                <a:ext cx="2414588" cy="544765"/>
              </a:xfrm>
              <a:prstGeom prst="rect">
                <a:avLst/>
              </a:prstGeom>
              <a:noFill/>
            </p:spPr>
            <p:txBody>
              <a:bodyPr wrap="square" lIns="182880" tIns="146304" rIns="182880" bIns="146304" rtlCol="0">
                <a:spAutoFit/>
              </a:bodyPr>
              <a:lstStyle/>
              <a:p>
                <a:pPr>
                  <a:lnSpc>
                    <a:spcPct val="90000"/>
                  </a:lnSpc>
                  <a:spcAft>
                    <a:spcPts val="600"/>
                  </a:spcAft>
                </a:pPr>
                <a:r>
                  <a:rPr lang="en-US" dirty="0">
                    <a:solidFill>
                      <a:srgbClr val="306CB2"/>
                    </a:solidFill>
                  </a:rPr>
                  <a:t>Select</a:t>
                </a:r>
                <a:r>
                  <a:rPr lang="en-US" dirty="0">
                    <a:gradFill>
                      <a:gsLst>
                        <a:gs pos="2917">
                          <a:schemeClr val="tx1"/>
                        </a:gs>
                        <a:gs pos="30000">
                          <a:schemeClr val="tx1"/>
                        </a:gs>
                      </a:gsLst>
                      <a:lin ang="5400000" scaled="0"/>
                    </a:gradFill>
                  </a:rPr>
                  <a:t> “</a:t>
                </a:r>
                <a:r>
                  <a:rPr lang="en-US" dirty="0">
                    <a:solidFill>
                      <a:schemeClr val="accent2">
                        <a:lumMod val="75000"/>
                      </a:schemeClr>
                    </a:solidFill>
                  </a:rPr>
                  <a:t>Powers</a:t>
                </a:r>
                <a:r>
                  <a:rPr lang="en-US" dirty="0">
                    <a:gradFill>
                      <a:gsLst>
                        <a:gs pos="2917">
                          <a:schemeClr val="tx1"/>
                        </a:gs>
                        <a:gs pos="30000">
                          <a:schemeClr val="tx1"/>
                        </a:gs>
                      </a:gsLst>
                      <a:lin ang="5400000" scaled="0"/>
                    </a:gradFill>
                  </a:rPr>
                  <a:t>”</a:t>
                </a:r>
              </a:p>
            </p:txBody>
          </p:sp>
          <p:cxnSp>
            <p:nvCxnSpPr>
              <p:cNvPr id="73" name="Straight Arrow Connector 72"/>
              <p:cNvCxnSpPr/>
              <p:nvPr/>
            </p:nvCxnSpPr>
            <p:spPr>
              <a:xfrm>
                <a:off x="2071688" y="4321478"/>
                <a:ext cx="2408633" cy="669962"/>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a:off x="2071688" y="4321478"/>
                <a:ext cx="2414587" cy="7619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75" name="Group 74"/>
              <p:cNvGrpSpPr/>
              <p:nvPr/>
            </p:nvGrpSpPr>
            <p:grpSpPr>
              <a:xfrm>
                <a:off x="4310062" y="4073840"/>
                <a:ext cx="733426" cy="704808"/>
                <a:chOff x="1157287" y="4400570"/>
                <a:chExt cx="733426" cy="704808"/>
              </a:xfrm>
            </p:grpSpPr>
            <p:sp>
              <p:nvSpPr>
                <p:cNvPr id="89" name="Flowchart: Connector 88"/>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90" name="TextBox 89"/>
                    <p:cNvSpPr txBox="1"/>
                    <p:nvPr/>
                  </p:nvSpPr>
                  <p:spPr>
                    <a:xfrm>
                      <a:off x="1157287" y="4400570"/>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Sup>
                              <m:sSubSupPr>
                                <m:ctrlPr>
                                  <a:rPr lang="en-US" sz="2400" b="0" i="1" smtClean="0">
                                    <a:solidFill>
                                      <a:srgbClr val="7030A0"/>
                                    </a:solidFill>
                                    <a:latin typeface="Cambria Math" panose="02040503050406030204" pitchFamily="18" charset="0"/>
                                  </a:rPr>
                                </m:ctrlPr>
                              </m:sSubSup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1</m:t>
                                </m:r>
                              </m:sub>
                              <m:sup>
                                <m:r>
                                  <a:rPr lang="en-US" sz="2400" b="0" i="1" smtClean="0">
                                    <a:solidFill>
                                      <a:srgbClr val="7030A0"/>
                                    </a:solidFill>
                                    <a:latin typeface="Cambria Math" panose="02040503050406030204" pitchFamily="18" charset="0"/>
                                  </a:rPr>
                                  <m:t>′</m:t>
                                </m:r>
                              </m:sup>
                            </m:sSubSup>
                          </m:oMath>
                        </m:oMathPara>
                      </a14:m>
                      <a:endParaRPr lang="en-US" sz="2400" dirty="0" err="1">
                        <a:solidFill>
                          <a:srgbClr val="7030A0"/>
                        </a:solidFill>
                      </a:endParaRPr>
                    </a:p>
                  </p:txBody>
                </p:sp>
              </mc:Choice>
              <mc:Fallback xmlns="">
                <p:sp>
                  <p:nvSpPr>
                    <p:cNvPr id="42" name="TextBox 41"/>
                    <p:cNvSpPr txBox="1">
                      <a:spLocks noRot="1" noChangeAspect="1" noMove="1" noResize="1" noEditPoints="1" noAdjustHandles="1" noChangeArrowheads="1" noChangeShapeType="1" noTextEdit="1"/>
                    </p:cNvSpPr>
                    <p:nvPr/>
                  </p:nvSpPr>
                  <p:spPr>
                    <a:xfrm>
                      <a:off x="1157287" y="4400570"/>
                      <a:ext cx="733426" cy="704808"/>
                    </a:xfrm>
                    <a:prstGeom prst="rect">
                      <a:avLst/>
                    </a:prstGeom>
                    <a:blipFill>
                      <a:blip r:embed="rId9"/>
                      <a:stretch>
                        <a:fillRect/>
                      </a:stretch>
                    </a:blipFill>
                  </p:spPr>
                  <p:txBody>
                    <a:bodyPr/>
                    <a:lstStyle/>
                    <a:p>
                      <a:r>
                        <a:rPr lang="en-US">
                          <a:noFill/>
                        </a:rPr>
                        <a:t> </a:t>
                      </a:r>
                    </a:p>
                  </p:txBody>
                </p:sp>
              </mc:Fallback>
            </mc:AlternateContent>
          </p:grpSp>
          <p:grpSp>
            <p:nvGrpSpPr>
              <p:cNvPr id="76" name="Group 75"/>
              <p:cNvGrpSpPr/>
              <p:nvPr/>
            </p:nvGrpSpPr>
            <p:grpSpPr>
              <a:xfrm>
                <a:off x="4304108" y="4688793"/>
                <a:ext cx="733426" cy="704808"/>
                <a:chOff x="1157287" y="4421752"/>
                <a:chExt cx="733426" cy="704808"/>
              </a:xfrm>
            </p:grpSpPr>
            <p:sp>
              <p:nvSpPr>
                <p:cNvPr id="87" name="Flowchart: Connector 86"/>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88" name="TextBox 87"/>
                    <p:cNvSpPr txBox="1"/>
                    <p:nvPr/>
                  </p:nvSpPr>
                  <p:spPr>
                    <a:xfrm>
                      <a:off x="1157287" y="4421752"/>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Sup>
                              <m:sSubSupPr>
                                <m:ctrlPr>
                                  <a:rPr lang="en-US" sz="2400" b="0" i="1" smtClean="0">
                                    <a:solidFill>
                                      <a:srgbClr val="7030A0"/>
                                    </a:solidFill>
                                    <a:latin typeface="Cambria Math" panose="02040503050406030204" pitchFamily="18" charset="0"/>
                                  </a:rPr>
                                </m:ctrlPr>
                              </m:sSubSup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1</m:t>
                                </m:r>
                              </m:sub>
                              <m:sup>
                                <m:r>
                                  <a:rPr lang="en-US" sz="2400" b="0" i="1" smtClean="0">
                                    <a:solidFill>
                                      <a:srgbClr val="7030A0"/>
                                    </a:solidFill>
                                    <a:latin typeface="Cambria Math" panose="02040503050406030204" pitchFamily="18" charset="0"/>
                                  </a:rPr>
                                  <m:t>′′</m:t>
                                </m:r>
                              </m:sup>
                            </m:sSubSup>
                          </m:oMath>
                        </m:oMathPara>
                      </a14:m>
                      <a:endParaRPr lang="en-US" sz="2400" dirty="0" err="1">
                        <a:solidFill>
                          <a:srgbClr val="7030A0"/>
                        </a:solidFill>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1157287" y="4421752"/>
                      <a:ext cx="733426" cy="704808"/>
                    </a:xfrm>
                    <a:prstGeom prst="rect">
                      <a:avLst/>
                    </a:prstGeom>
                    <a:blipFill>
                      <a:blip r:embed="rId10"/>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77" name="TextBox 76"/>
                  <p:cNvSpPr txBox="1"/>
                  <p:nvPr/>
                </p:nvSpPr>
                <p:spPr>
                  <a:xfrm>
                    <a:off x="3613539" y="4296136"/>
                    <a:ext cx="778675" cy="685800"/>
                  </a:xfrm>
                  <a:prstGeom prst="rect">
                    <a:avLst/>
                  </a:prstGeom>
                  <a:noFill/>
                </p:spPr>
                <p:txBody>
                  <a:bodyPr vert="eaVert" wrap="square" lIns="182880" tIns="146304" rIns="182880" bIns="146304" rtlCol="0">
                    <a:spAutoFit/>
                  </a:bodyPr>
                  <a:lstStyle/>
                  <a:p>
                    <a:pPr>
                      <a:lnSpc>
                        <a:spcPct val="90000"/>
                      </a:lnSpc>
                      <a:spcAft>
                        <a:spcPts val="600"/>
                      </a:spcAft>
                    </a:pPr>
                    <a14:m>
                      <m:oMathPara xmlns:m="http://schemas.openxmlformats.org/officeDocument/2006/math">
                        <m:oMathParaPr>
                          <m:jc m:val="centerGroup"/>
                        </m:oMathParaPr>
                        <m:oMath xmlns:m="http://schemas.openxmlformats.org/officeDocument/2006/math">
                          <m:r>
                            <a:rPr lang="en-US" sz="2400" b="0" i="1" smtClean="0">
                              <a:gradFill>
                                <a:gsLst>
                                  <a:gs pos="2917">
                                    <a:schemeClr val="tx1"/>
                                  </a:gs>
                                  <a:gs pos="30000">
                                    <a:schemeClr val="tx1"/>
                                  </a:gs>
                                </a:gsLst>
                                <a:lin ang="5400000" scaled="0"/>
                              </a:gradFill>
                              <a:latin typeface="Cambria Math" panose="02040503050406030204" pitchFamily="18" charset="0"/>
                            </a:rPr>
                            <m:t>⋯</m:t>
                          </m:r>
                        </m:oMath>
                      </m:oMathPara>
                    </a14:m>
                    <a:endParaRPr lang="en-US" sz="2400" dirty="0" err="1">
                      <a:gradFill>
                        <a:gsLst>
                          <a:gs pos="2917">
                            <a:schemeClr val="tx1"/>
                          </a:gs>
                          <a:gs pos="30000">
                            <a:schemeClr val="tx1"/>
                          </a:gs>
                        </a:gsLst>
                        <a:lin ang="5400000" scaled="0"/>
                      </a:gradFill>
                    </a:endParaRPr>
                  </a:p>
                </p:txBody>
              </p:sp>
            </mc:Choice>
            <mc:Fallback xmlns="">
              <p:sp>
                <p:nvSpPr>
                  <p:cNvPr id="49" name="TextBox 48"/>
                  <p:cNvSpPr txBox="1">
                    <a:spLocks noRot="1" noChangeAspect="1" noMove="1" noResize="1" noEditPoints="1" noAdjustHandles="1" noChangeArrowheads="1" noChangeShapeType="1" noTextEdit="1"/>
                  </p:cNvSpPr>
                  <p:nvPr/>
                </p:nvSpPr>
                <p:spPr>
                  <a:xfrm>
                    <a:off x="3613539" y="4296136"/>
                    <a:ext cx="778675" cy="685800"/>
                  </a:xfrm>
                  <a:prstGeom prst="rect">
                    <a:avLst/>
                  </a:prstGeom>
                  <a:blipFill>
                    <a:blip r:embed="rId11"/>
                    <a:stretch>
                      <a:fillRect/>
                    </a:stretch>
                  </a:blipFill>
                </p:spPr>
                <p:txBody>
                  <a:bodyPr/>
                  <a:lstStyle/>
                  <a:p>
                    <a:r>
                      <a:rPr lang="en-US">
                        <a:noFill/>
                      </a:rPr>
                      <a:t> </a:t>
                    </a:r>
                  </a:p>
                </p:txBody>
              </p:sp>
            </mc:Fallback>
          </mc:AlternateContent>
          <p:cxnSp>
            <p:nvCxnSpPr>
              <p:cNvPr id="78" name="Straight Arrow Connector 77"/>
              <p:cNvCxnSpPr/>
              <p:nvPr/>
            </p:nvCxnSpPr>
            <p:spPr>
              <a:xfrm>
                <a:off x="4861321" y="4413504"/>
                <a:ext cx="2511029" cy="113125"/>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79" name="Group 78"/>
              <p:cNvGrpSpPr/>
              <p:nvPr/>
            </p:nvGrpSpPr>
            <p:grpSpPr>
              <a:xfrm>
                <a:off x="7178279" y="4221554"/>
                <a:ext cx="733426" cy="704808"/>
                <a:chOff x="1157287" y="4400570"/>
                <a:chExt cx="733426" cy="704808"/>
              </a:xfrm>
            </p:grpSpPr>
            <p:sp>
              <p:nvSpPr>
                <p:cNvPr id="85" name="Flowchart: Connector 84"/>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86" name="TextBox 85"/>
                    <p:cNvSpPr txBox="1"/>
                    <p:nvPr/>
                  </p:nvSpPr>
                  <p:spPr>
                    <a:xfrm>
                      <a:off x="1157287" y="4400570"/>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Sup>
                              <m:sSubSupPr>
                                <m:ctrlPr>
                                  <a:rPr lang="en-US" sz="2400" b="0" i="1" smtClean="0">
                                    <a:solidFill>
                                      <a:srgbClr val="7030A0"/>
                                    </a:solidFill>
                                    <a:latin typeface="Cambria Math" panose="02040503050406030204" pitchFamily="18" charset="0"/>
                                  </a:rPr>
                                </m:ctrlPr>
                              </m:sSubSup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2</m:t>
                                </m:r>
                              </m:sub>
                              <m:sup>
                                <m:r>
                                  <a:rPr lang="en-US" sz="2400" b="0" i="1" smtClean="0">
                                    <a:solidFill>
                                      <a:srgbClr val="7030A0"/>
                                    </a:solidFill>
                                    <a:latin typeface="Cambria Math" panose="02040503050406030204" pitchFamily="18" charset="0"/>
                                  </a:rPr>
                                  <m:t>′</m:t>
                                </m:r>
                              </m:sup>
                            </m:sSubSup>
                          </m:oMath>
                        </m:oMathPara>
                      </a14:m>
                      <a:endParaRPr lang="en-US" sz="2400" dirty="0" err="1">
                        <a:solidFill>
                          <a:srgbClr val="7030A0"/>
                        </a:solidFill>
                      </a:endParaRPr>
                    </a:p>
                  </p:txBody>
                </p:sp>
              </mc:Choice>
              <mc:Fallback xmlns="">
                <p:sp>
                  <p:nvSpPr>
                    <p:cNvPr id="54" name="TextBox 53"/>
                    <p:cNvSpPr txBox="1">
                      <a:spLocks noRot="1" noChangeAspect="1" noMove="1" noResize="1" noEditPoints="1" noAdjustHandles="1" noChangeArrowheads="1" noChangeShapeType="1" noTextEdit="1"/>
                    </p:cNvSpPr>
                    <p:nvPr/>
                  </p:nvSpPr>
                  <p:spPr>
                    <a:xfrm>
                      <a:off x="1157287" y="4400570"/>
                      <a:ext cx="733426" cy="704808"/>
                    </a:xfrm>
                    <a:prstGeom prst="rect">
                      <a:avLst/>
                    </a:prstGeom>
                    <a:blipFill>
                      <a:blip r:embed="rId12"/>
                      <a:stretch>
                        <a:fillRect/>
                      </a:stretch>
                    </a:blipFill>
                  </p:spPr>
                  <p:txBody>
                    <a:bodyPr/>
                    <a:lstStyle/>
                    <a:p>
                      <a:r>
                        <a:rPr lang="en-US">
                          <a:noFill/>
                        </a:rPr>
                        <a:t> </a:t>
                      </a:r>
                    </a:p>
                  </p:txBody>
                </p:sp>
              </mc:Fallback>
            </mc:AlternateContent>
          </p:grpSp>
          <p:grpSp>
            <p:nvGrpSpPr>
              <p:cNvPr id="80" name="Group 79"/>
              <p:cNvGrpSpPr/>
              <p:nvPr/>
            </p:nvGrpSpPr>
            <p:grpSpPr>
              <a:xfrm>
                <a:off x="7172325" y="4750651"/>
                <a:ext cx="733426" cy="704808"/>
                <a:chOff x="1157287" y="4421752"/>
                <a:chExt cx="733426" cy="704808"/>
              </a:xfrm>
            </p:grpSpPr>
            <p:sp>
              <p:nvSpPr>
                <p:cNvPr id="83" name="Flowchart: Connector 82"/>
                <p:cNvSpPr/>
                <p:nvPr/>
              </p:nvSpPr>
              <p:spPr bwMode="auto">
                <a:xfrm>
                  <a:off x="1333500" y="4524375"/>
                  <a:ext cx="381000" cy="400049"/>
                </a:xfrm>
                <a:prstGeom prst="flowChartConnector">
                  <a:avLst/>
                </a:prstGeom>
                <a:noFill/>
                <a:ln>
                  <a:solidFill>
                    <a:srgbClr val="00206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solidFill>
                      <a:srgbClr val="7030A0"/>
                    </a:solidFill>
                  </a:endParaRPr>
                </a:p>
              </p:txBody>
            </p:sp>
            <mc:AlternateContent xmlns:mc="http://schemas.openxmlformats.org/markup-compatibility/2006" xmlns:a14="http://schemas.microsoft.com/office/drawing/2010/main">
              <mc:Choice Requires="a14">
                <p:sp>
                  <p:nvSpPr>
                    <p:cNvPr id="84" name="TextBox 83"/>
                    <p:cNvSpPr txBox="1"/>
                    <p:nvPr/>
                  </p:nvSpPr>
                  <p:spPr>
                    <a:xfrm>
                      <a:off x="1157287" y="4421752"/>
                      <a:ext cx="733426" cy="7048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
                          </m:oMathParaPr>
                          <m:oMath xmlns:m="http://schemas.openxmlformats.org/officeDocument/2006/math">
                            <m:sSubSup>
                              <m:sSubSupPr>
                                <m:ctrlPr>
                                  <a:rPr lang="en-US" sz="2400" b="0" i="1" smtClean="0">
                                    <a:solidFill>
                                      <a:srgbClr val="7030A0"/>
                                    </a:solidFill>
                                    <a:latin typeface="Cambria Math" panose="02040503050406030204" pitchFamily="18" charset="0"/>
                                  </a:rPr>
                                </m:ctrlPr>
                              </m:sSubSupPr>
                              <m:e>
                                <m:r>
                                  <a:rPr lang="en-US" sz="2400" b="0" i="1" smtClean="0">
                                    <a:solidFill>
                                      <a:srgbClr val="7030A0"/>
                                    </a:solidFill>
                                    <a:latin typeface="Cambria Math" panose="02040503050406030204" pitchFamily="18" charset="0"/>
                                  </a:rPr>
                                  <m:t>𝑠</m:t>
                                </m:r>
                              </m:e>
                              <m:sub>
                                <m:r>
                                  <a:rPr lang="en-US" sz="2400" b="0" i="1" smtClean="0">
                                    <a:solidFill>
                                      <a:srgbClr val="7030A0"/>
                                    </a:solidFill>
                                    <a:latin typeface="Cambria Math" panose="02040503050406030204" pitchFamily="18" charset="0"/>
                                  </a:rPr>
                                  <m:t>2</m:t>
                                </m:r>
                              </m:sub>
                              <m:sup>
                                <m:r>
                                  <a:rPr lang="en-US" sz="2400" b="0" i="1" smtClean="0">
                                    <a:solidFill>
                                      <a:srgbClr val="7030A0"/>
                                    </a:solidFill>
                                    <a:latin typeface="Cambria Math" panose="02040503050406030204" pitchFamily="18" charset="0"/>
                                  </a:rPr>
                                  <m:t>′′</m:t>
                                </m:r>
                              </m:sup>
                            </m:sSubSup>
                          </m:oMath>
                        </m:oMathPara>
                      </a14:m>
                      <a:endParaRPr lang="en-US" sz="2400" dirty="0" err="1">
                        <a:solidFill>
                          <a:srgbClr val="7030A0"/>
                        </a:solidFill>
                      </a:endParaRPr>
                    </a:p>
                  </p:txBody>
                </p:sp>
              </mc:Choice>
              <mc:Fallback xmlns="">
                <p:sp>
                  <p:nvSpPr>
                    <p:cNvPr id="57" name="TextBox 56"/>
                    <p:cNvSpPr txBox="1">
                      <a:spLocks noRot="1" noChangeAspect="1" noMove="1" noResize="1" noEditPoints="1" noAdjustHandles="1" noChangeArrowheads="1" noChangeShapeType="1" noTextEdit="1"/>
                    </p:cNvSpPr>
                    <p:nvPr/>
                  </p:nvSpPr>
                  <p:spPr>
                    <a:xfrm>
                      <a:off x="1157287" y="4421752"/>
                      <a:ext cx="733426" cy="704808"/>
                    </a:xfrm>
                    <a:prstGeom prst="rect">
                      <a:avLst/>
                    </a:prstGeom>
                    <a:blipFill>
                      <a:blip r:embed="rId13"/>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81" name="TextBox 80"/>
                  <p:cNvSpPr txBox="1"/>
                  <p:nvPr/>
                </p:nvSpPr>
                <p:spPr>
                  <a:xfrm>
                    <a:off x="6416481" y="4378390"/>
                    <a:ext cx="778675" cy="685800"/>
                  </a:xfrm>
                  <a:prstGeom prst="rect">
                    <a:avLst/>
                  </a:prstGeom>
                  <a:noFill/>
                </p:spPr>
                <p:txBody>
                  <a:bodyPr vert="eaVert" wrap="square" lIns="182880" tIns="146304" rIns="182880" bIns="146304" rtlCol="0">
                    <a:spAutoFit/>
                  </a:bodyPr>
                  <a:lstStyle/>
                  <a:p>
                    <a:pPr>
                      <a:lnSpc>
                        <a:spcPct val="90000"/>
                      </a:lnSpc>
                      <a:spcAft>
                        <a:spcPts val="600"/>
                      </a:spcAft>
                    </a:pPr>
                    <a14:m>
                      <m:oMathPara xmlns:m="http://schemas.openxmlformats.org/officeDocument/2006/math">
                        <m:oMathParaPr>
                          <m:jc m:val="centerGroup"/>
                        </m:oMathParaPr>
                        <m:oMath xmlns:m="http://schemas.openxmlformats.org/officeDocument/2006/math">
                          <m:r>
                            <a:rPr lang="en-US" sz="2400" b="0" i="1" smtClean="0">
                              <a:gradFill>
                                <a:gsLst>
                                  <a:gs pos="2917">
                                    <a:schemeClr val="tx1"/>
                                  </a:gs>
                                  <a:gs pos="30000">
                                    <a:schemeClr val="tx1"/>
                                  </a:gs>
                                </a:gsLst>
                                <a:lin ang="5400000" scaled="0"/>
                              </a:gradFill>
                              <a:latin typeface="Cambria Math" panose="02040503050406030204" pitchFamily="18" charset="0"/>
                            </a:rPr>
                            <m:t>⋯</m:t>
                          </m:r>
                        </m:oMath>
                      </m:oMathPara>
                    </a14:m>
                    <a:endParaRPr lang="en-US" sz="2400" dirty="0" err="1">
                      <a:gradFill>
                        <a:gsLst>
                          <a:gs pos="2917">
                            <a:schemeClr val="tx1"/>
                          </a:gs>
                          <a:gs pos="30000">
                            <a:schemeClr val="tx1"/>
                          </a:gs>
                        </a:gsLst>
                        <a:lin ang="5400000" scaled="0"/>
                      </a:gradFill>
                    </a:endParaRPr>
                  </a:p>
                </p:txBody>
              </p:sp>
            </mc:Choice>
            <mc:Fallback xmlns="">
              <p:sp>
                <p:nvSpPr>
                  <p:cNvPr id="58" name="TextBox 57"/>
                  <p:cNvSpPr txBox="1">
                    <a:spLocks noRot="1" noChangeAspect="1" noMove="1" noResize="1" noEditPoints="1" noAdjustHandles="1" noChangeArrowheads="1" noChangeShapeType="1" noTextEdit="1"/>
                  </p:cNvSpPr>
                  <p:nvPr/>
                </p:nvSpPr>
                <p:spPr>
                  <a:xfrm>
                    <a:off x="6416481" y="4378390"/>
                    <a:ext cx="778675" cy="685800"/>
                  </a:xfrm>
                  <a:prstGeom prst="rect">
                    <a:avLst/>
                  </a:prstGeom>
                  <a:blipFill>
                    <a:blip r:embed="rId14"/>
                    <a:stretch>
                      <a:fillRect/>
                    </a:stretch>
                  </a:blipFill>
                </p:spPr>
                <p:txBody>
                  <a:bodyPr/>
                  <a:lstStyle/>
                  <a:p>
                    <a:r>
                      <a:rPr lang="en-US">
                        <a:noFill/>
                      </a:rPr>
                      <a:t> </a:t>
                    </a:r>
                  </a:p>
                </p:txBody>
              </p:sp>
            </mc:Fallback>
          </mc:AlternateContent>
          <p:cxnSp>
            <p:nvCxnSpPr>
              <p:cNvPr id="82" name="Straight Arrow Connector 81"/>
              <p:cNvCxnSpPr/>
              <p:nvPr/>
            </p:nvCxnSpPr>
            <p:spPr>
              <a:xfrm>
                <a:off x="4861326" y="4408276"/>
                <a:ext cx="2511024" cy="66149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xmlns:a14="http://schemas.microsoft.com/office/drawing/2010/main">
        <mc:Choice Requires="a14">
          <p:sp>
            <p:nvSpPr>
              <p:cNvPr id="91" name="Rectangle 90"/>
              <p:cNvSpPr/>
              <p:nvPr/>
            </p:nvSpPr>
            <p:spPr>
              <a:xfrm>
                <a:off x="524485" y="3869171"/>
                <a:ext cx="11637353" cy="523220"/>
              </a:xfrm>
              <a:prstGeom prst="rect">
                <a:avLst/>
              </a:prstGeom>
            </p:spPr>
            <p:txBody>
              <a:bodyPr wrap="none">
                <a:spAutoFit/>
              </a:bodyPr>
              <a:lstStyle/>
              <a:p>
                <a14:m>
                  <m:oMath xmlns:m="http://schemas.openxmlformats.org/officeDocument/2006/math">
                    <m:r>
                      <a:rPr lang="en-US" sz="2800" i="1" dirty="0" smtClean="0">
                        <a:solidFill>
                          <a:schemeClr val="tx1"/>
                        </a:solidFill>
                        <a:latin typeface="Cambria Math" panose="02040503050406030204" pitchFamily="18" charset="0"/>
                        <a:cs typeface="Times New Roman" panose="02020603050405020304" pitchFamily="18" charset="0"/>
                      </a:rPr>
                      <m:t>𝑄</m:t>
                    </m:r>
                    <m:r>
                      <a:rPr lang="en-US" sz="2800" i="1" dirty="0" smtClean="0">
                        <a:solidFill>
                          <a:schemeClr val="tx1"/>
                        </a:solidFill>
                        <a:latin typeface="Cambria Math" panose="02040503050406030204" pitchFamily="18" charset="0"/>
                        <a:cs typeface="Times New Roman" panose="02020603050405020304" pitchFamily="18" charset="0"/>
                      </a:rPr>
                      <m:t>=</m:t>
                    </m:r>
                  </m:oMath>
                </a14:m>
                <a:r>
                  <a:rPr lang="en-US" sz="2800" i="1" dirty="0">
                    <a:solidFill>
                      <a:srgbClr val="C00000"/>
                    </a:solidFill>
                    <a:latin typeface="Times New Roman" panose="02020603050405020304" pitchFamily="18" charset="0"/>
                    <a:cs typeface="Times New Roman" panose="02020603050405020304" pitchFamily="18" charset="0"/>
                  </a:rPr>
                  <a:t> “Which super heroes came from Earth?”</a:t>
                </a:r>
                <a:r>
                  <a:rPr lang="en-US" sz="2800" i="1" dirty="0">
                    <a:latin typeface="Times New Roman" panose="02020603050405020304" pitchFamily="18" charset="0"/>
                    <a:cs typeface="Times New Roman" panose="02020603050405020304" pitchFamily="18" charset="0"/>
                  </a:rPr>
                  <a:t>,</a:t>
                </a:r>
                <a:r>
                  <a:rPr lang="en-US" sz="2800" i="1" dirty="0">
                    <a:solidFill>
                      <a:srgbClr val="C00000"/>
                    </a:solidFill>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2800" i="1" dirty="0" smtClean="0">
                            <a:latin typeface="Cambria Math" panose="02040503050406030204" pitchFamily="18" charset="0"/>
                          </a:rPr>
                        </m:ctrlPr>
                      </m:sSupPr>
                      <m:e>
                        <m:r>
                          <a:rPr lang="en-US" sz="2800" i="1" dirty="0" smtClean="0">
                            <a:latin typeface="Cambria Math" panose="02040503050406030204" pitchFamily="18" charset="0"/>
                          </a:rPr>
                          <m:t>𝐴</m:t>
                        </m:r>
                      </m:e>
                      <m:sup>
                        <m:r>
                          <a:rPr lang="en-US" sz="2800" i="1" dirty="0" smtClean="0">
                            <a:latin typeface="Cambria Math" panose="02040503050406030204" pitchFamily="18" charset="0"/>
                          </a:rPr>
                          <m:t>∗</m:t>
                        </m:r>
                      </m:sup>
                    </m:sSup>
                    <m:r>
                      <a:rPr lang="en-US" sz="2800" i="1" dirty="0" smtClean="0">
                        <a:latin typeface="Cambria Math" panose="02040503050406030204" pitchFamily="18" charset="0"/>
                        <a:cs typeface="Times New Roman" panose="02020603050405020304" pitchFamily="18" charset="0"/>
                      </a:rPr>
                      <m:t>=</m:t>
                    </m:r>
                  </m:oMath>
                </a14:m>
                <a:r>
                  <a:rPr 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sz="2800" i="1" dirty="0" err="1">
                    <a:solidFill>
                      <a:schemeClr val="accent2">
                        <a:lumMod val="75000"/>
                      </a:schemeClr>
                    </a:solidFill>
                    <a:latin typeface="Times New Roman" panose="02020603050405020304" pitchFamily="18" charset="0"/>
                    <a:cs typeface="Times New Roman" panose="02020603050405020304" pitchFamily="18" charset="0"/>
                  </a:rPr>
                  <a:t>Dragonwing</a:t>
                </a:r>
                <a:r>
                  <a:rPr lang="en-US" sz="2800" i="1" dirty="0">
                    <a:solidFill>
                      <a:schemeClr val="accent2">
                        <a:lumMod val="75000"/>
                      </a:schemeClr>
                    </a:solidFill>
                    <a:latin typeface="Times New Roman" panose="02020603050405020304" pitchFamily="18" charset="0"/>
                    <a:cs typeface="Times New Roman" panose="02020603050405020304" pitchFamily="18" charset="0"/>
                  </a:rPr>
                  <a:t>, Harmonia</a:t>
                </a:r>
                <a:r>
                  <a:rPr lang="en-US" sz="2800" dirty="0">
                    <a:solidFill>
                      <a:schemeClr val="accent2">
                        <a:lumMod val="75000"/>
                      </a:schemeClr>
                    </a:solidFill>
                    <a:latin typeface="Times New Roman" panose="02020603050405020304" pitchFamily="18" charset="0"/>
                    <a:cs typeface="Times New Roman" panose="02020603050405020304" pitchFamily="18" charset="0"/>
                  </a:rPr>
                  <a:t>}</a:t>
                </a:r>
              </a:p>
            </p:txBody>
          </p:sp>
        </mc:Choice>
        <mc:Fallback xmlns="">
          <p:sp>
            <p:nvSpPr>
              <p:cNvPr id="91" name="Rectangle 90"/>
              <p:cNvSpPr>
                <a:spLocks noRot="1" noChangeAspect="1" noMove="1" noResize="1" noEditPoints="1" noAdjustHandles="1" noChangeArrowheads="1" noChangeShapeType="1" noTextEdit="1"/>
              </p:cNvSpPr>
              <p:nvPr/>
            </p:nvSpPr>
            <p:spPr>
              <a:xfrm>
                <a:off x="524485" y="3869171"/>
                <a:ext cx="11637353" cy="523220"/>
              </a:xfrm>
              <a:prstGeom prst="rect">
                <a:avLst/>
              </a:prstGeom>
              <a:blipFill>
                <a:blip r:embed="rId15"/>
                <a:stretch>
                  <a:fillRect t="-12791" r="-105" b="-31395"/>
                </a:stretch>
              </a:blipFill>
            </p:spPr>
            <p:txBody>
              <a:bodyPr/>
              <a:lstStyle/>
              <a:p>
                <a:r>
                  <a:rPr lang="en-US">
                    <a:noFill/>
                  </a:rPr>
                  <a:t> </a:t>
                </a:r>
              </a:p>
            </p:txBody>
          </p:sp>
        </mc:Fallback>
      </mc:AlternateContent>
    </p:spTree>
    <p:extLst>
      <p:ext uri="{BB962C8B-B14F-4D97-AF65-F5344CB8AC3E}">
        <p14:creationId xmlns:p14="http://schemas.microsoft.com/office/powerpoint/2010/main" val="1645850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212850"/>
            <a:ext cx="11887200" cy="4949047"/>
          </a:xfrm>
        </p:spPr>
        <p:txBody>
          <a:bodyPr/>
          <a:lstStyle/>
          <a:p>
            <a:r>
              <a:rPr lang="en-US" dirty="0"/>
              <a:t>For questions that are not the first in a sequence, allow a special </a:t>
            </a:r>
            <a:r>
              <a:rPr lang="en-US" dirty="0">
                <a:solidFill>
                  <a:srgbClr val="0070C0"/>
                </a:solidFill>
                <a:latin typeface="Courier New" panose="02070309020205020404" pitchFamily="49" charset="0"/>
                <a:cs typeface="Courier New" panose="02070309020205020404" pitchFamily="49" charset="0"/>
              </a:rPr>
              <a:t>subsequent</a:t>
            </a:r>
            <a:r>
              <a:rPr lang="en-US" dirty="0"/>
              <a:t> statement</a:t>
            </a:r>
          </a:p>
          <a:p>
            <a:pPr lvl="1"/>
            <a:r>
              <a:rPr lang="en-US" dirty="0"/>
              <a:t>Modules of subsequent conditions consider both previous and current questions</a:t>
            </a:r>
          </a:p>
          <a:p>
            <a:pPr lvl="1"/>
            <a:r>
              <a:rPr lang="en-US" dirty="0"/>
              <a:t>Answers would be a subset of previous answers</a:t>
            </a:r>
          </a:p>
          <a:p>
            <a:pPr lvl="1"/>
            <a:endParaRPr lang="en-US" dirty="0"/>
          </a:p>
          <a:p>
            <a:pPr>
              <a:buFont typeface="Wingdings" panose="05000000000000000000" pitchFamily="2" charset="2"/>
              <a:buChar char="Ø"/>
            </a:pPr>
            <a:r>
              <a:rPr lang="en-US" i="1" dirty="0">
                <a:solidFill>
                  <a:srgbClr val="C00000"/>
                </a:solidFill>
                <a:latin typeface="Times New Roman" panose="02020603050405020304" pitchFamily="18" charset="0"/>
                <a:cs typeface="Times New Roman" panose="02020603050405020304" pitchFamily="18" charset="0"/>
              </a:rPr>
              <a:t>Which super heroes came from Earth?</a:t>
            </a:r>
          </a:p>
          <a:p>
            <a:pPr>
              <a:buFont typeface="Wingdings" panose="05000000000000000000" pitchFamily="2" charset="2"/>
              <a:buChar char="Ø"/>
            </a:pPr>
            <a:r>
              <a:rPr lang="en-US" i="1" dirty="0">
                <a:solidFill>
                  <a:srgbClr val="C00000"/>
                </a:solidFill>
                <a:latin typeface="Times New Roman" panose="02020603050405020304" pitchFamily="18" charset="0"/>
                <a:cs typeface="Times New Roman" panose="02020603050405020304" pitchFamily="18" charset="0"/>
              </a:rPr>
              <a:t>Which of them breathes fire?</a:t>
            </a:r>
          </a:p>
          <a:p>
            <a:pPr marL="0" indent="0">
              <a:buNone/>
            </a:pPr>
            <a:r>
              <a:rPr lang="en-US" dirty="0">
                <a:solidFill>
                  <a:srgbClr val="0070C0"/>
                </a:solidFill>
                <a:latin typeface="Courier New" panose="02070309020205020404" pitchFamily="49" charset="0"/>
                <a:cs typeface="Courier New" panose="02070309020205020404" pitchFamily="49" charset="0"/>
              </a:rPr>
              <a:t>	SUBSEQUENT</a:t>
            </a:r>
            <a:br>
              <a:rPr lang="en-US" dirty="0">
                <a:solidFill>
                  <a:srgbClr val="0070C0"/>
                </a:solidFill>
                <a:latin typeface="Courier New" panose="02070309020205020404" pitchFamily="49" charset="0"/>
                <a:cs typeface="Courier New" panose="02070309020205020404" pitchFamily="49" charset="0"/>
              </a:rPr>
            </a:br>
            <a:r>
              <a:rPr lang="en-US" dirty="0">
                <a:solidFill>
                  <a:srgbClr val="0070C0"/>
                </a:solidFill>
                <a:latin typeface="Courier New" panose="02070309020205020404" pitchFamily="49" charset="0"/>
                <a:cs typeface="Courier New" panose="02070309020205020404" pitchFamily="49" charset="0"/>
              </a:rPr>
              <a:t>	WHERE	{</a:t>
            </a:r>
            <a:r>
              <a:rPr lang="en-US" dirty="0">
                <a:solidFill>
                  <a:schemeClr val="accent2">
                    <a:lumMod val="75000"/>
                  </a:schemeClr>
                </a:solidFill>
                <a:latin typeface="Courier New" panose="02070309020205020404" pitchFamily="49" charset="0"/>
                <a:cs typeface="Courier New" panose="02070309020205020404" pitchFamily="49" charset="0"/>
              </a:rPr>
              <a:t>Powers </a:t>
            </a:r>
            <a:r>
              <a:rPr lang="en-US" dirty="0">
                <a:solidFill>
                  <a:srgbClr val="0070C0"/>
                </a:solidFill>
                <a:latin typeface="Courier New" panose="02070309020205020404" pitchFamily="49" charset="0"/>
                <a:cs typeface="Courier New" panose="02070309020205020404" pitchFamily="49" charset="0"/>
              </a:rPr>
              <a:t>= </a:t>
            </a:r>
            <a:r>
              <a:rPr lang="en-US" i="1" dirty="0">
                <a:solidFill>
                  <a:srgbClr val="C00000"/>
                </a:solidFill>
                <a:latin typeface="Times New Roman" panose="02020603050405020304" pitchFamily="18" charset="0"/>
                <a:cs typeface="Times New Roman" panose="02020603050405020304" pitchFamily="18" charset="0"/>
              </a:rPr>
              <a:t>Fire breath</a:t>
            </a:r>
            <a:r>
              <a:rPr lang="en-US" dirty="0">
                <a:solidFill>
                  <a:srgbClr val="0070C0"/>
                </a:solidFill>
                <a:latin typeface="Courier New" panose="02070309020205020404" pitchFamily="49" charset="0"/>
                <a:cs typeface="Courier New" panose="02070309020205020404" pitchFamily="49" charset="0"/>
              </a:rPr>
              <a:t>}</a:t>
            </a:r>
            <a:endParaRPr lang="en-US" dirty="0"/>
          </a:p>
        </p:txBody>
      </p:sp>
      <p:sp>
        <p:nvSpPr>
          <p:cNvPr id="3" name="Title 2"/>
          <p:cNvSpPr>
            <a:spLocks noGrp="1"/>
          </p:cNvSpPr>
          <p:nvPr>
            <p:ph type="title"/>
          </p:nvPr>
        </p:nvSpPr>
        <p:spPr/>
        <p:txBody>
          <a:bodyPr/>
          <a:lstStyle/>
          <a:p>
            <a:r>
              <a:rPr lang="en-US" dirty="0"/>
              <a:t>Extension to Question Sequence</a:t>
            </a:r>
          </a:p>
        </p:txBody>
      </p:sp>
    </p:spTree>
    <p:extLst>
      <p:ext uri="{BB962C8B-B14F-4D97-AF65-F5344CB8AC3E}">
        <p14:creationId xmlns:p14="http://schemas.microsoft.com/office/powerpoint/2010/main" val="261774631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212850"/>
            <a:ext cx="11887200" cy="4992136"/>
          </a:xfrm>
        </p:spPr>
        <p:txBody>
          <a:bodyPr/>
          <a:lstStyle/>
          <a:p>
            <a:r>
              <a:rPr lang="en-US" dirty="0"/>
              <a:t>Floating Parser (FP) </a:t>
            </a:r>
            <a:r>
              <a:rPr lang="en-US" sz="2800" dirty="0"/>
              <a:t>[Pasupat &amp; Liang. ACL-15]</a:t>
            </a:r>
            <a:endParaRPr lang="en-US" dirty="0"/>
          </a:p>
          <a:p>
            <a:pPr lvl="1"/>
            <a:r>
              <a:rPr lang="en-US" dirty="0"/>
              <a:t>Map questions to logical forms</a:t>
            </a:r>
          </a:p>
          <a:p>
            <a:pPr lvl="1"/>
            <a:r>
              <a:rPr lang="en-US" dirty="0"/>
              <a:t>Feature-rich system that aims to output the correct semantic parse</a:t>
            </a:r>
          </a:p>
          <a:p>
            <a:pPr lvl="8"/>
            <a:endParaRPr lang="en-US" dirty="0"/>
          </a:p>
          <a:p>
            <a:r>
              <a:rPr lang="en-US" dirty="0"/>
              <a:t>Neural Programmer (NP) </a:t>
            </a:r>
            <a:r>
              <a:rPr lang="en-US" sz="2800" dirty="0"/>
              <a:t>[Neelakantan et al. ICLR-17]</a:t>
            </a:r>
            <a:endParaRPr lang="en-US" dirty="0"/>
          </a:p>
          <a:p>
            <a:pPr lvl="1"/>
            <a:r>
              <a:rPr lang="en-US" dirty="0"/>
              <a:t>Neural modules that are not tied to a specific formal language</a:t>
            </a:r>
          </a:p>
          <a:p>
            <a:pPr lvl="1"/>
            <a:r>
              <a:rPr lang="en-US" dirty="0"/>
              <a:t>Output a probability distribution over table cells given a question</a:t>
            </a:r>
          </a:p>
          <a:p>
            <a:endParaRPr lang="en-US" dirty="0"/>
          </a:p>
          <a:p>
            <a:r>
              <a:rPr lang="en-US" dirty="0"/>
              <a:t>Both FP &amp; NP were designed for </a:t>
            </a:r>
            <a:r>
              <a:rPr lang="en-US" dirty="0" err="1"/>
              <a:t>WikiTableQuestions</a:t>
            </a:r>
            <a:endParaRPr lang="en-US" dirty="0"/>
          </a:p>
          <a:p>
            <a:pPr lvl="1"/>
            <a:r>
              <a:rPr lang="en-US" dirty="0"/>
              <a:t>Contains more long, complicated but independent questions</a:t>
            </a:r>
          </a:p>
        </p:txBody>
      </p:sp>
      <p:sp>
        <p:nvSpPr>
          <p:cNvPr id="3" name="Title 2"/>
          <p:cNvSpPr>
            <a:spLocks noGrp="1"/>
          </p:cNvSpPr>
          <p:nvPr>
            <p:ph type="title"/>
          </p:nvPr>
        </p:nvSpPr>
        <p:spPr/>
        <p:txBody>
          <a:bodyPr/>
          <a:lstStyle/>
          <a:p>
            <a:r>
              <a:rPr lang="en-US" dirty="0"/>
              <a:t>Related Work</a:t>
            </a:r>
          </a:p>
        </p:txBody>
      </p:sp>
    </p:spTree>
    <p:extLst>
      <p:ext uri="{BB962C8B-B14F-4D97-AF65-F5344CB8AC3E}">
        <p14:creationId xmlns:p14="http://schemas.microsoft.com/office/powerpoint/2010/main" val="3468656126"/>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Results: Answer Accuracy (%)</a:t>
            </a:r>
          </a:p>
        </p:txBody>
      </p:sp>
      <p:graphicFrame>
        <p:nvGraphicFramePr>
          <p:cNvPr id="6" name="Chart 5"/>
          <p:cNvGraphicFramePr/>
          <p:nvPr>
            <p:extLst>
              <p:ext uri="{D42A27DB-BD31-4B8C-83A1-F6EECF244321}">
                <p14:modId xmlns:p14="http://schemas.microsoft.com/office/powerpoint/2010/main" val="1053433205"/>
              </p:ext>
            </p:extLst>
          </p:nvPr>
        </p:nvGraphicFramePr>
        <p:xfrm>
          <a:off x="878775" y="1531916"/>
          <a:ext cx="10678926" cy="50470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63057289"/>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Results: Answer Accuracy (%)</a:t>
            </a:r>
          </a:p>
        </p:txBody>
      </p:sp>
      <p:graphicFrame>
        <p:nvGraphicFramePr>
          <p:cNvPr id="6" name="Chart 5"/>
          <p:cNvGraphicFramePr/>
          <p:nvPr>
            <p:extLst>
              <p:ext uri="{D42A27DB-BD31-4B8C-83A1-F6EECF244321}">
                <p14:modId xmlns:p14="http://schemas.microsoft.com/office/powerpoint/2010/main" val="1798694684"/>
              </p:ext>
            </p:extLst>
          </p:nvPr>
        </p:nvGraphicFramePr>
        <p:xfrm>
          <a:off x="878775" y="1531916"/>
          <a:ext cx="10678926" cy="50470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0633995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5743254" y="2877670"/>
            <a:ext cx="6570984" cy="3994940"/>
          </a:xfrm>
        </p:spPr>
        <p:txBody>
          <a:bodyPr/>
          <a:lstStyle/>
          <a:p>
            <a:r>
              <a:rPr lang="en-US" dirty="0"/>
              <a:t>Challenging research problem</a:t>
            </a:r>
          </a:p>
          <a:p>
            <a:r>
              <a:rPr lang="en-US" dirty="0"/>
              <a:t>Advocated in semantic parsing</a:t>
            </a:r>
            <a:br>
              <a:rPr lang="en-US" dirty="0"/>
            </a:br>
            <a:r>
              <a:rPr lang="en-US" sz="2800" dirty="0"/>
              <a:t>[Pasupat &amp; Liang 2015]</a:t>
            </a:r>
          </a:p>
          <a:p>
            <a:pPr lvl="8"/>
            <a:endParaRPr lang="en-US" dirty="0"/>
          </a:p>
          <a:p>
            <a:r>
              <a:rPr lang="en-US" dirty="0"/>
              <a:t>But, a </a:t>
            </a:r>
            <a:r>
              <a:rPr lang="en-US" i="1" dirty="0">
                <a:solidFill>
                  <a:srgbClr val="C00000"/>
                </a:solidFill>
              </a:rPr>
              <a:t>natural</a:t>
            </a:r>
            <a:r>
              <a:rPr lang="en-US" dirty="0"/>
              <a:t> way to interact with a question answering system?</a:t>
            </a:r>
          </a:p>
          <a:p>
            <a:endParaRPr lang="en-US" dirty="0"/>
          </a:p>
          <a:p>
            <a:endParaRPr lang="en-US" dirty="0"/>
          </a:p>
        </p:txBody>
      </p:sp>
      <p:sp>
        <p:nvSpPr>
          <p:cNvPr id="4" name="Title 3"/>
          <p:cNvSpPr>
            <a:spLocks noGrp="1"/>
          </p:cNvSpPr>
          <p:nvPr>
            <p:ph type="title"/>
          </p:nvPr>
        </p:nvSpPr>
        <p:spPr/>
        <p:txBody>
          <a:bodyPr/>
          <a:lstStyle/>
          <a:p>
            <a:r>
              <a:rPr lang="en-US" dirty="0"/>
              <a:t>Answer Highly Compositional Questions</a:t>
            </a:r>
          </a:p>
        </p:txBody>
      </p:sp>
      <p:pic>
        <p:nvPicPr>
          <p:cNvPr id="6" name="Picture 5"/>
          <p:cNvPicPr>
            <a:picLocks noChangeAspect="1"/>
          </p:cNvPicPr>
          <p:nvPr/>
        </p:nvPicPr>
        <p:blipFill>
          <a:blip r:embed="rId2"/>
          <a:stretch>
            <a:fillRect/>
          </a:stretch>
        </p:blipFill>
        <p:spPr>
          <a:xfrm>
            <a:off x="88092" y="2476653"/>
            <a:ext cx="5502364" cy="4445074"/>
          </a:xfrm>
          <a:prstGeom prst="rect">
            <a:avLst/>
          </a:prstGeom>
          <a:ln>
            <a:solidFill>
              <a:schemeClr val="accent2">
                <a:lumMod val="75000"/>
              </a:schemeClr>
            </a:solidFill>
          </a:ln>
        </p:spPr>
      </p:pic>
      <p:sp>
        <p:nvSpPr>
          <p:cNvPr id="7" name="Text Placeholder 4"/>
          <p:cNvSpPr txBox="1">
            <a:spLocks/>
          </p:cNvSpPr>
          <p:nvPr/>
        </p:nvSpPr>
        <p:spPr>
          <a:xfrm>
            <a:off x="427038" y="1298015"/>
            <a:ext cx="11887200" cy="1071062"/>
          </a:xfrm>
          <a:prstGeom prst="rect">
            <a:avLst/>
          </a:prstGeom>
        </p:spPr>
        <p:txBody>
          <a:bodyPr vert="horz" wrap="square" lIns="146304" tIns="91440" rIns="146304" bIns="91440" rtlCol="0">
            <a:spAutoFit/>
          </a:bodyPr>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3200" kern="1200" spc="0" baseline="0">
                <a:solidFill>
                  <a:srgbClr val="306CB2"/>
                </a:soli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i="1" dirty="0">
                <a:solidFill>
                  <a:srgbClr val="C00000"/>
                </a:solidFill>
                <a:latin typeface="Times New Roman" panose="02020603050405020304" pitchFamily="18" charset="0"/>
                <a:cs typeface="Times New Roman" panose="02020603050405020304" pitchFamily="18" charset="0"/>
              </a:rPr>
              <a:t>“What is the power of the super hero who is from the most common home world and appeared after 2010?”</a:t>
            </a:r>
            <a:endParaRPr lang="en-US" dirty="0"/>
          </a:p>
        </p:txBody>
      </p:sp>
    </p:spTree>
    <p:extLst>
      <p:ext uri="{BB962C8B-B14F-4D97-AF65-F5344CB8AC3E}">
        <p14:creationId xmlns:p14="http://schemas.microsoft.com/office/powerpoint/2010/main" val="34518140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Cherry</a:t>
            </a:r>
          </a:p>
        </p:txBody>
      </p:sp>
      <p:pic>
        <p:nvPicPr>
          <p:cNvPr id="6" name="Picture 5" descr="Screen Clipping"/>
          <p:cNvPicPr>
            <a:picLocks noChangeAspect="1"/>
          </p:cNvPicPr>
          <p:nvPr/>
        </p:nvPicPr>
        <p:blipFill>
          <a:blip r:embed="rId2"/>
          <a:stretch>
            <a:fillRect/>
          </a:stretch>
        </p:blipFill>
        <p:spPr>
          <a:xfrm>
            <a:off x="272591" y="1522339"/>
            <a:ext cx="11891294" cy="3949846"/>
          </a:xfrm>
          <a:prstGeom prst="rect">
            <a:avLst/>
          </a:prstGeom>
        </p:spPr>
      </p:pic>
    </p:spTree>
    <p:extLst>
      <p:ext uri="{BB962C8B-B14F-4D97-AF65-F5344CB8AC3E}">
        <p14:creationId xmlns:p14="http://schemas.microsoft.com/office/powerpoint/2010/main" val="1581769083"/>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Lemon: Semantic Matching Errors</a:t>
            </a:r>
          </a:p>
        </p:txBody>
      </p:sp>
      <p:pic>
        <p:nvPicPr>
          <p:cNvPr id="4" name="Picture 3" descr="Screen Clipping"/>
          <p:cNvPicPr>
            <a:picLocks noChangeAspect="1"/>
          </p:cNvPicPr>
          <p:nvPr/>
        </p:nvPicPr>
        <p:blipFill>
          <a:blip r:embed="rId2"/>
          <a:stretch>
            <a:fillRect/>
          </a:stretch>
        </p:blipFill>
        <p:spPr>
          <a:xfrm>
            <a:off x="144829" y="2130959"/>
            <a:ext cx="12146818" cy="2732606"/>
          </a:xfrm>
          <a:prstGeom prst="rect">
            <a:avLst/>
          </a:prstGeom>
        </p:spPr>
      </p:pic>
    </p:spTree>
    <p:extLst>
      <p:ext uri="{BB962C8B-B14F-4D97-AF65-F5344CB8AC3E}">
        <p14:creationId xmlns:p14="http://schemas.microsoft.com/office/powerpoint/2010/main" val="2433077981"/>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Lemon: Language Expressiveness</a:t>
            </a:r>
          </a:p>
        </p:txBody>
      </p:sp>
      <p:pic>
        <p:nvPicPr>
          <p:cNvPr id="4" name="Picture 3" descr="Screen Clipping"/>
          <p:cNvPicPr>
            <a:picLocks noChangeAspect="1"/>
          </p:cNvPicPr>
          <p:nvPr/>
        </p:nvPicPr>
        <p:blipFill>
          <a:blip r:embed="rId2"/>
          <a:stretch>
            <a:fillRect/>
          </a:stretch>
        </p:blipFill>
        <p:spPr>
          <a:xfrm>
            <a:off x="448408" y="1170241"/>
            <a:ext cx="11539660" cy="5357418"/>
          </a:xfrm>
          <a:prstGeom prst="rect">
            <a:avLst/>
          </a:prstGeom>
        </p:spPr>
      </p:pic>
    </p:spTree>
    <p:extLst>
      <p:ext uri="{BB962C8B-B14F-4D97-AF65-F5344CB8AC3E}">
        <p14:creationId xmlns:p14="http://schemas.microsoft.com/office/powerpoint/2010/main" val="2422985639"/>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489578"/>
            <a:ext cx="11887200" cy="4364272"/>
          </a:xfrm>
        </p:spPr>
        <p:txBody>
          <a:bodyPr/>
          <a:lstStyle/>
          <a:p>
            <a:r>
              <a:rPr lang="en-US" dirty="0"/>
              <a:t>An end-to-end joint learning framework</a:t>
            </a:r>
          </a:p>
          <a:p>
            <a:pPr lvl="1"/>
            <a:r>
              <a:rPr lang="en-US" dirty="0"/>
              <a:t>Formulated as a state/action search problem</a:t>
            </a:r>
          </a:p>
          <a:p>
            <a:pPr lvl="1"/>
            <a:r>
              <a:rPr lang="en-US" dirty="0"/>
              <a:t>Neural networks constructed dynamically as search progresses</a:t>
            </a:r>
          </a:p>
          <a:p>
            <a:r>
              <a:rPr lang="en-US" dirty="0"/>
              <a:t>A first step towards “Conversational QA”</a:t>
            </a:r>
          </a:p>
          <a:p>
            <a:pPr lvl="8"/>
            <a:endParaRPr lang="en-US" dirty="0"/>
          </a:p>
          <a:p>
            <a:r>
              <a:rPr lang="en-US" dirty="0"/>
              <a:t>Next steps</a:t>
            </a:r>
          </a:p>
          <a:p>
            <a:pPr lvl="1"/>
            <a:r>
              <a:rPr lang="en-US" dirty="0"/>
              <a:t>Efficient training to test more expressive formal languages and neural network modules</a:t>
            </a:r>
          </a:p>
          <a:p>
            <a:pPr lvl="1"/>
            <a:r>
              <a:rPr lang="en-US" dirty="0"/>
              <a:t>External data or interactive learning for better semantic matching</a:t>
            </a:r>
          </a:p>
        </p:txBody>
      </p:sp>
      <p:sp>
        <p:nvSpPr>
          <p:cNvPr id="3" name="Title 2"/>
          <p:cNvSpPr>
            <a:spLocks noGrp="1"/>
          </p:cNvSpPr>
          <p:nvPr>
            <p:ph type="title"/>
          </p:nvPr>
        </p:nvSpPr>
        <p:spPr/>
        <p:txBody>
          <a:bodyPr/>
          <a:lstStyle/>
          <a:p>
            <a:r>
              <a:rPr lang="en-US" dirty="0"/>
              <a:t>Reflections on </a:t>
            </a:r>
            <a:r>
              <a:rPr lang="en-US" dirty="0" err="1"/>
              <a:t>DynSP</a:t>
            </a:r>
            <a:endParaRPr lang="en-US" dirty="0"/>
          </a:p>
        </p:txBody>
      </p:sp>
    </p:spTree>
    <p:extLst>
      <p:ext uri="{BB962C8B-B14F-4D97-AF65-F5344CB8AC3E}">
        <p14:creationId xmlns:p14="http://schemas.microsoft.com/office/powerpoint/2010/main" val="58307827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Answer Sequences of Simple Questions</a:t>
            </a:r>
          </a:p>
        </p:txBody>
      </p:sp>
      <p:sp>
        <p:nvSpPr>
          <p:cNvPr id="4" name="Speech Bubble: Rectangle with Corners Rounded 3"/>
          <p:cNvSpPr/>
          <p:nvPr/>
        </p:nvSpPr>
        <p:spPr bwMode="auto">
          <a:xfrm>
            <a:off x="467468" y="1751623"/>
            <a:ext cx="4957148" cy="802887"/>
          </a:xfrm>
          <a:prstGeom prst="wedgeRoundRectCallout">
            <a:avLst>
              <a:gd name="adj1" fmla="val -35278"/>
              <a:gd name="adj2" fmla="val 123050"/>
              <a:gd name="adj3" fmla="val 16667"/>
            </a:avLst>
          </a:prstGeom>
          <a:noFill/>
          <a:ln>
            <a:solidFill>
              <a:srgbClr val="0070C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lang="en-US" sz="2400" i="1" dirty="0">
                <a:solidFill>
                  <a:schemeClr val="tx1"/>
                </a:solidFill>
                <a:latin typeface="Times New Roman" panose="02020603050405020304" pitchFamily="18" charset="0"/>
                <a:cs typeface="Times New Roman" panose="02020603050405020304" pitchFamily="18" charset="0"/>
              </a:rPr>
              <a:t>Who are the super heroes from Earth?</a:t>
            </a:r>
          </a:p>
        </p:txBody>
      </p:sp>
      <p:sp>
        <p:nvSpPr>
          <p:cNvPr id="5" name="Speech Bubble: Rectangle with Corners Rounded 4"/>
          <p:cNvSpPr/>
          <p:nvPr/>
        </p:nvSpPr>
        <p:spPr bwMode="auto">
          <a:xfrm>
            <a:off x="1786585" y="3756757"/>
            <a:ext cx="3760169" cy="630731"/>
          </a:xfrm>
          <a:prstGeom prst="wedgeRoundRectCallout">
            <a:avLst>
              <a:gd name="adj1" fmla="val -62324"/>
              <a:gd name="adj2" fmla="val -27488"/>
              <a:gd name="adj3" fmla="val 16667"/>
            </a:avLst>
          </a:prstGeom>
          <a:noFill/>
          <a:ln>
            <a:solidFill>
              <a:srgbClr val="0070C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lang="en-US" sz="2400" i="1" dirty="0">
                <a:solidFill>
                  <a:schemeClr val="tx1"/>
                </a:solidFill>
                <a:latin typeface="Times New Roman" panose="02020603050405020304" pitchFamily="18" charset="0"/>
                <a:cs typeface="Times New Roman" panose="02020603050405020304" pitchFamily="18" charset="0"/>
              </a:rPr>
              <a:t>Who appeared after 2010?</a:t>
            </a:r>
          </a:p>
        </p:txBody>
      </p:sp>
      <p:pic>
        <p:nvPicPr>
          <p:cNvPr id="6" name="Picture 5" descr="male &lt;strong&gt;user&lt;/strong&gt; icon making thumbs up with his hand - vector Clip Art"/>
          <p:cNvPicPr>
            <a:picLocks noChangeAspect="1"/>
          </p:cNvPicPr>
          <p:nvPr/>
        </p:nvPicPr>
        <p:blipFill>
          <a:blip r:embed="rId2"/>
          <a:stretch>
            <a:fillRect/>
          </a:stretch>
        </p:blipFill>
        <p:spPr>
          <a:xfrm>
            <a:off x="187804" y="3294531"/>
            <a:ext cx="1224264" cy="1595624"/>
          </a:xfrm>
          <a:prstGeom prst="rect">
            <a:avLst/>
          </a:prstGeom>
        </p:spPr>
      </p:pic>
      <p:pic>
        <p:nvPicPr>
          <p:cNvPr id="7" name="Picture 6" descr="Pero esa es otra historia y debe ser contada en otra ocasión"/>
          <p:cNvPicPr>
            <a:picLocks noChangeAspect="1"/>
          </p:cNvPicPr>
          <p:nvPr/>
        </p:nvPicPr>
        <p:blipFill>
          <a:blip r:embed="rId3"/>
          <a:stretch>
            <a:fillRect/>
          </a:stretch>
        </p:blipFill>
        <p:spPr>
          <a:xfrm>
            <a:off x="7624167" y="3674680"/>
            <a:ext cx="1965326" cy="1798274"/>
          </a:xfrm>
          <a:prstGeom prst="rect">
            <a:avLst/>
          </a:prstGeom>
        </p:spPr>
      </p:pic>
      <p:sp>
        <p:nvSpPr>
          <p:cNvPr id="8" name="Speech Bubble: Rectangle with Corners Rounded 7"/>
          <p:cNvSpPr/>
          <p:nvPr/>
        </p:nvSpPr>
        <p:spPr bwMode="auto">
          <a:xfrm>
            <a:off x="3469341" y="2791957"/>
            <a:ext cx="4154826" cy="692648"/>
          </a:xfrm>
          <a:prstGeom prst="wedgeRoundRectCallout">
            <a:avLst>
              <a:gd name="adj1" fmla="val 51872"/>
              <a:gd name="adj2" fmla="val 147825"/>
              <a:gd name="adj3" fmla="val 16667"/>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lang="en-US" sz="2400" i="1" dirty="0" err="1">
                <a:gradFill>
                  <a:gsLst>
                    <a:gs pos="0">
                      <a:srgbClr val="FFFFFF"/>
                    </a:gs>
                    <a:gs pos="100000">
                      <a:srgbClr val="FFFFFF"/>
                    </a:gs>
                  </a:gsLst>
                  <a:lin ang="5400000" scaled="0"/>
                </a:gradFill>
                <a:latin typeface="Times New Roman" panose="02020603050405020304" pitchFamily="18" charset="0"/>
                <a:cs typeface="Times New Roman" panose="02020603050405020304" pitchFamily="18" charset="0"/>
              </a:rPr>
              <a:t>Dragonwing</a:t>
            </a:r>
            <a:r>
              <a:rPr lang="en-US" sz="2400" i="1" dirty="0">
                <a:gradFill>
                  <a:gsLst>
                    <a:gs pos="0">
                      <a:srgbClr val="FFFFFF"/>
                    </a:gs>
                    <a:gs pos="100000">
                      <a:srgbClr val="FFFFFF"/>
                    </a:gs>
                  </a:gsLst>
                  <a:lin ang="5400000" scaled="0"/>
                </a:gradFill>
                <a:latin typeface="Times New Roman" panose="02020603050405020304" pitchFamily="18" charset="0"/>
                <a:cs typeface="Times New Roman" panose="02020603050405020304" pitchFamily="18" charset="0"/>
              </a:rPr>
              <a:t> and Harmonia</a:t>
            </a:r>
          </a:p>
        </p:txBody>
      </p:sp>
      <p:pic>
        <p:nvPicPr>
          <p:cNvPr id="9" name="Picture 8" descr="pivot &lt;strong&gt;table&lt;/strong&gt; data to size abbott katz confronts &lt;strong&gt;excel&lt;/strong&gt; s pivot &lt;strong&gt;tables&lt;/strong&gt; ..."/>
          <p:cNvPicPr>
            <a:picLocks noChangeAspect="1"/>
          </p:cNvPicPr>
          <p:nvPr/>
        </p:nvPicPr>
        <p:blipFill>
          <a:blip r:embed="rId4"/>
          <a:stretch>
            <a:fillRect/>
          </a:stretch>
        </p:blipFill>
        <p:spPr>
          <a:xfrm>
            <a:off x="10282201" y="3674680"/>
            <a:ext cx="1948918" cy="1507366"/>
          </a:xfrm>
          <a:prstGeom prst="rect">
            <a:avLst/>
          </a:prstGeom>
        </p:spPr>
      </p:pic>
      <p:sp>
        <p:nvSpPr>
          <p:cNvPr id="10" name="Speech Bubble: Rectangle with Corners Rounded 9"/>
          <p:cNvSpPr/>
          <p:nvPr/>
        </p:nvSpPr>
        <p:spPr bwMode="auto">
          <a:xfrm>
            <a:off x="4824238" y="4573817"/>
            <a:ext cx="1866619" cy="692648"/>
          </a:xfrm>
          <a:prstGeom prst="wedgeRoundRectCallout">
            <a:avLst>
              <a:gd name="adj1" fmla="val 88758"/>
              <a:gd name="adj2" fmla="val -81260"/>
              <a:gd name="adj3" fmla="val 16667"/>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lang="en-US" sz="2400" i="1" dirty="0">
                <a:gradFill>
                  <a:gsLst>
                    <a:gs pos="0">
                      <a:srgbClr val="FFFFFF"/>
                    </a:gs>
                    <a:gs pos="100000">
                      <a:srgbClr val="FFFFFF"/>
                    </a:gs>
                  </a:gsLst>
                  <a:lin ang="5400000" scaled="0"/>
                </a:gradFill>
                <a:latin typeface="Times New Roman" panose="02020603050405020304" pitchFamily="18" charset="0"/>
                <a:cs typeface="Times New Roman" panose="02020603050405020304" pitchFamily="18" charset="0"/>
              </a:rPr>
              <a:t>Harmonia</a:t>
            </a:r>
          </a:p>
        </p:txBody>
      </p:sp>
      <p:sp>
        <p:nvSpPr>
          <p:cNvPr id="11" name="Speech Bubble: Rectangle with Corners Rounded 10"/>
          <p:cNvSpPr/>
          <p:nvPr/>
        </p:nvSpPr>
        <p:spPr bwMode="auto">
          <a:xfrm>
            <a:off x="1424246" y="5157588"/>
            <a:ext cx="3093872" cy="630731"/>
          </a:xfrm>
          <a:prstGeom prst="wedgeRoundRectCallout">
            <a:avLst>
              <a:gd name="adj1" fmla="val -48366"/>
              <a:gd name="adj2" fmla="val -131955"/>
              <a:gd name="adj3" fmla="val 16667"/>
            </a:avLst>
          </a:prstGeom>
          <a:noFill/>
          <a:ln>
            <a:solidFill>
              <a:srgbClr val="0070C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lang="en-US" sz="2400" i="1" dirty="0">
                <a:solidFill>
                  <a:schemeClr val="tx1"/>
                </a:solidFill>
                <a:latin typeface="Times New Roman" panose="02020603050405020304" pitchFamily="18" charset="0"/>
                <a:cs typeface="Times New Roman" panose="02020603050405020304" pitchFamily="18" charset="0"/>
              </a:rPr>
              <a:t>What is her power?</a:t>
            </a:r>
          </a:p>
        </p:txBody>
      </p:sp>
      <p:sp>
        <p:nvSpPr>
          <p:cNvPr id="12" name="Speech Bubble: Rectangle with Corners Rounded 11"/>
          <p:cNvSpPr/>
          <p:nvPr/>
        </p:nvSpPr>
        <p:spPr bwMode="auto">
          <a:xfrm>
            <a:off x="4356847" y="5900055"/>
            <a:ext cx="2151529" cy="692648"/>
          </a:xfrm>
          <a:prstGeom prst="wedgeRoundRectCallout">
            <a:avLst>
              <a:gd name="adj1" fmla="val 92360"/>
              <a:gd name="adj2" fmla="val -147268"/>
              <a:gd name="adj3" fmla="val 16667"/>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lang="en-US" sz="2400" i="1" dirty="0">
                <a:gradFill>
                  <a:gsLst>
                    <a:gs pos="0">
                      <a:srgbClr val="FFFFFF"/>
                    </a:gs>
                    <a:gs pos="100000">
                      <a:srgbClr val="FFFFFF"/>
                    </a:gs>
                  </a:gsLst>
                  <a:lin ang="5400000" scaled="0"/>
                </a:gradFill>
                <a:latin typeface="Times New Roman" panose="02020603050405020304" pitchFamily="18" charset="0"/>
                <a:cs typeface="Times New Roman" panose="02020603050405020304" pitchFamily="18" charset="0"/>
              </a:rPr>
              <a:t>Elemental</a:t>
            </a:r>
          </a:p>
        </p:txBody>
      </p:sp>
      <p:sp>
        <p:nvSpPr>
          <p:cNvPr id="13" name="Arrow: Left-Right 12"/>
          <p:cNvSpPr/>
          <p:nvPr/>
        </p:nvSpPr>
        <p:spPr bwMode="auto">
          <a:xfrm>
            <a:off x="9514121" y="4195000"/>
            <a:ext cx="933450" cy="466725"/>
          </a:xfrm>
          <a:prstGeom prst="leftRightArrow">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Tree>
    <p:extLst>
      <p:ext uri="{BB962C8B-B14F-4D97-AF65-F5344CB8AC3E}">
        <p14:creationId xmlns:p14="http://schemas.microsoft.com/office/powerpoint/2010/main" val="11450196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5552215"/>
            <a:ext cx="11887200" cy="1169551"/>
          </a:xfrm>
        </p:spPr>
        <p:txBody>
          <a:bodyPr/>
          <a:lstStyle/>
          <a:p>
            <a:r>
              <a:rPr lang="en-US" dirty="0">
                <a:hlinkClick r:id="rId3"/>
              </a:rPr>
              <a:t>MSR SQA Dataset</a:t>
            </a:r>
            <a:r>
              <a:rPr lang="en-US" dirty="0"/>
              <a:t> (aka.ms/</a:t>
            </a:r>
            <a:r>
              <a:rPr lang="en-US" dirty="0" err="1"/>
              <a:t>sqa</a:t>
            </a:r>
            <a:r>
              <a:rPr lang="en-US" dirty="0"/>
              <a:t>)</a:t>
            </a:r>
          </a:p>
          <a:p>
            <a:r>
              <a:rPr lang="en-US" dirty="0"/>
              <a:t>Sequences of questions, with annotated answers (coordinates)</a:t>
            </a:r>
          </a:p>
        </p:txBody>
      </p:sp>
      <p:sp>
        <p:nvSpPr>
          <p:cNvPr id="3" name="Title 2"/>
          <p:cNvSpPr>
            <a:spLocks noGrp="1"/>
          </p:cNvSpPr>
          <p:nvPr>
            <p:ph type="title"/>
          </p:nvPr>
        </p:nvSpPr>
        <p:spPr/>
        <p:txBody>
          <a:bodyPr/>
          <a:lstStyle/>
          <a:p>
            <a:r>
              <a:rPr lang="en-US" dirty="0"/>
              <a:t>Our Task: Sequential Question Answering (SQA)</a:t>
            </a:r>
          </a:p>
        </p:txBody>
      </p:sp>
      <p:pic>
        <p:nvPicPr>
          <p:cNvPr id="5" name="Picture 4" descr="Screen Clipping"/>
          <p:cNvPicPr>
            <a:picLocks noChangeAspect="1"/>
          </p:cNvPicPr>
          <p:nvPr/>
        </p:nvPicPr>
        <p:blipFill>
          <a:blip r:embed="rId4"/>
          <a:stretch>
            <a:fillRect/>
          </a:stretch>
        </p:blipFill>
        <p:spPr>
          <a:xfrm>
            <a:off x="2720976" y="1327956"/>
            <a:ext cx="6994524" cy="4025116"/>
          </a:xfrm>
          <a:prstGeom prst="rect">
            <a:avLst/>
          </a:prstGeom>
        </p:spPr>
      </p:pic>
    </p:spTree>
    <p:extLst>
      <p:ext uri="{BB962C8B-B14F-4D97-AF65-F5344CB8AC3E}">
        <p14:creationId xmlns:p14="http://schemas.microsoft.com/office/powerpoint/2010/main" val="7286928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74638" y="1212850"/>
                <a:ext cx="11887200" cy="4505849"/>
              </a:xfrm>
            </p:spPr>
            <p:txBody>
              <a:bodyPr/>
              <a:lstStyle/>
              <a:p>
                <a:r>
                  <a:rPr lang="en-US" dirty="0"/>
                  <a:t>Start from </a:t>
                </a:r>
                <a:r>
                  <a:rPr lang="en-US" dirty="0" err="1"/>
                  <a:t>WikiTableQuestions</a:t>
                </a:r>
                <a:r>
                  <a:rPr lang="en-US" dirty="0"/>
                  <a:t> </a:t>
                </a:r>
                <a:r>
                  <a:rPr lang="en-US" sz="2800" dirty="0"/>
                  <a:t>[Pasupat &amp; Liang 2015]</a:t>
                </a:r>
                <a:endParaRPr lang="en-US" dirty="0"/>
              </a:p>
              <a:p>
                <a:pPr lvl="1"/>
                <a:r>
                  <a:rPr lang="en-US" dirty="0"/>
                  <a:t>Use the same tables and same training/testing splits</a:t>
                </a:r>
              </a:p>
              <a:p>
                <a:pPr lvl="1"/>
                <a:r>
                  <a:rPr lang="en-US" dirty="0"/>
                  <a:t>Find complicated questions in </a:t>
                </a:r>
                <a:r>
                  <a:rPr lang="en-US" dirty="0" err="1"/>
                  <a:t>WikiTableQuestions</a:t>
                </a:r>
                <a:r>
                  <a:rPr lang="en-US" dirty="0"/>
                  <a:t> as </a:t>
                </a:r>
                <a:r>
                  <a:rPr lang="en-US" i="1" dirty="0">
                    <a:solidFill>
                      <a:srgbClr val="C00000"/>
                    </a:solidFill>
                  </a:rPr>
                  <a:t>intents</a:t>
                </a:r>
              </a:p>
              <a:p>
                <a:pPr lvl="8"/>
                <a:endParaRPr lang="en-US" dirty="0"/>
              </a:p>
              <a:p>
                <a:r>
                  <a:rPr lang="en-US" dirty="0"/>
                  <a:t>Intent </a:t>
                </a:r>
                <a14:m>
                  <m:oMath xmlns:m="http://schemas.openxmlformats.org/officeDocument/2006/math">
                    <m:r>
                      <a:rPr lang="en-US" b="0" i="1" smtClean="0">
                        <a:latin typeface="Cambria Math" panose="02040503050406030204" pitchFamily="18" charset="0"/>
                      </a:rPr>
                      <m:t>→</m:t>
                    </m:r>
                  </m:oMath>
                </a14:m>
                <a:r>
                  <a:rPr lang="en-US" dirty="0"/>
                  <a:t> Sequence of simple questions</a:t>
                </a:r>
              </a:p>
              <a:p>
                <a:pPr lvl="1"/>
                <a:r>
                  <a:rPr lang="en-US" dirty="0"/>
                  <a:t>All answers to questions must be cells in the table</a:t>
                </a:r>
              </a:p>
              <a:p>
                <a:pPr lvl="1"/>
                <a:r>
                  <a:rPr lang="en-US" dirty="0"/>
                  <a:t>Final answer must be same as that of the original intent</a:t>
                </a:r>
              </a:p>
              <a:p>
                <a:pPr lvl="1"/>
                <a:r>
                  <a:rPr lang="en-US" dirty="0"/>
                  <a:t>Encourage simple questions and use of references</a:t>
                </a:r>
              </a:p>
              <a:p>
                <a:pPr lvl="1"/>
                <a:endParaRPr lang="en-US" dirty="0">
                  <a:solidFill>
                    <a:srgbClr val="C00000"/>
                  </a:solidFill>
                </a:endParaRPr>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74638" y="1212850"/>
                <a:ext cx="11887200" cy="4505849"/>
              </a:xfrm>
              <a:blipFill>
                <a:blip r:embed="rId2"/>
                <a:stretch>
                  <a:fillRect l="-513" t="-1894"/>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a:t>SQA Dataset Creation (1/2)</a:t>
            </a:r>
          </a:p>
        </p:txBody>
      </p:sp>
    </p:spTree>
    <p:extLst>
      <p:ext uri="{BB962C8B-B14F-4D97-AF65-F5344CB8AC3E}">
        <p14:creationId xmlns:p14="http://schemas.microsoft.com/office/powerpoint/2010/main" val="2618348459"/>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212850"/>
            <a:ext cx="11887200" cy="5503045"/>
          </a:xfrm>
        </p:spPr>
        <p:txBody>
          <a:bodyPr/>
          <a:lstStyle/>
          <a:p>
            <a:r>
              <a:rPr lang="en-US" dirty="0"/>
              <a:t>Original Intent</a:t>
            </a:r>
          </a:p>
          <a:p>
            <a:pPr lvl="1"/>
            <a:r>
              <a:rPr lang="en-US" i="1" dirty="0">
                <a:latin typeface="Times New Roman" panose="02020603050405020304" pitchFamily="18" charset="0"/>
                <a:cs typeface="Times New Roman" panose="02020603050405020304" pitchFamily="18" charset="0"/>
              </a:rPr>
              <a:t>What super hero from Earth appeared most recently?</a:t>
            </a:r>
          </a:p>
          <a:p>
            <a:r>
              <a:rPr lang="en-US" dirty="0"/>
              <a:t>Sequence of simple questions</a:t>
            </a:r>
          </a:p>
          <a:p>
            <a:pPr marL="857250" lvl="1" indent="-514350">
              <a:buFont typeface="+mj-lt"/>
              <a:buAutoNum type="arabicPeriod"/>
            </a:pPr>
            <a:r>
              <a:rPr lang="en-US" i="1" dirty="0">
                <a:latin typeface="Times New Roman" panose="02020603050405020304" pitchFamily="18" charset="0"/>
                <a:cs typeface="Times New Roman" panose="02020603050405020304" pitchFamily="18" charset="0"/>
              </a:rPr>
              <a:t>Who are all of the super heroes?</a:t>
            </a:r>
          </a:p>
          <a:p>
            <a:pPr marL="857250" lvl="1" indent="-514350">
              <a:buFont typeface="+mj-lt"/>
              <a:buAutoNum type="arabicPeriod"/>
            </a:pPr>
            <a:r>
              <a:rPr lang="en-US" i="1" dirty="0">
                <a:latin typeface="Times New Roman" panose="02020603050405020304" pitchFamily="18" charset="0"/>
                <a:cs typeface="Times New Roman" panose="02020603050405020304" pitchFamily="18" charset="0"/>
              </a:rPr>
              <a:t>Which of them came from Earth?</a:t>
            </a:r>
          </a:p>
          <a:p>
            <a:pPr marL="857250" lvl="1" indent="-514350">
              <a:buFont typeface="+mj-lt"/>
              <a:buAutoNum type="arabicPeriod"/>
            </a:pPr>
            <a:r>
              <a:rPr lang="en-US" i="1" dirty="0">
                <a:latin typeface="Times New Roman" panose="02020603050405020304" pitchFamily="18" charset="0"/>
                <a:cs typeface="Times New Roman" panose="02020603050405020304" pitchFamily="18" charset="0"/>
              </a:rPr>
              <a:t>Of those, who appeared most recently?</a:t>
            </a:r>
          </a:p>
          <a:p>
            <a:pPr marL="4237205" lvl="8" indent="-514350">
              <a:buFont typeface="+mj-lt"/>
              <a:buAutoNum type="arabicPeriod"/>
            </a:pPr>
            <a:endParaRPr lang="en-US" i="1" dirty="0">
              <a:latin typeface="Times New Roman" panose="02020603050405020304" pitchFamily="18" charset="0"/>
              <a:cs typeface="Times New Roman" panose="02020603050405020304" pitchFamily="18" charset="0"/>
            </a:endParaRPr>
          </a:p>
          <a:p>
            <a:r>
              <a:rPr lang="en-US" dirty="0"/>
              <a:t>Data statistics</a:t>
            </a:r>
          </a:p>
          <a:p>
            <a:pPr marL="914400" lvl="1" indent="-571500"/>
            <a:r>
              <a:rPr lang="en-US" dirty="0"/>
              <a:t>2,022 intents</a:t>
            </a:r>
          </a:p>
          <a:p>
            <a:pPr marL="914400" lvl="1" indent="-571500"/>
            <a:r>
              <a:rPr lang="en-US" dirty="0"/>
              <a:t>6,066 question sequences (3 annotators per intent)</a:t>
            </a:r>
          </a:p>
          <a:p>
            <a:pPr marL="914400" lvl="1" indent="-571500"/>
            <a:r>
              <a:rPr lang="en-US" dirty="0"/>
              <a:t>17,533 total questions (~2.9 questions per sequence)</a:t>
            </a:r>
          </a:p>
        </p:txBody>
      </p:sp>
      <p:sp>
        <p:nvSpPr>
          <p:cNvPr id="3" name="Title 2"/>
          <p:cNvSpPr>
            <a:spLocks noGrp="1"/>
          </p:cNvSpPr>
          <p:nvPr>
            <p:ph type="title"/>
          </p:nvPr>
        </p:nvSpPr>
        <p:spPr/>
        <p:txBody>
          <a:bodyPr/>
          <a:lstStyle/>
          <a:p>
            <a:r>
              <a:rPr lang="en-US" dirty="0"/>
              <a:t>SQA Dataset Creation (2/2)</a:t>
            </a:r>
          </a:p>
        </p:txBody>
      </p:sp>
    </p:spTree>
    <p:extLst>
      <p:ext uri="{BB962C8B-B14F-4D97-AF65-F5344CB8AC3E}">
        <p14:creationId xmlns:p14="http://schemas.microsoft.com/office/powerpoint/2010/main" val="864874081"/>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74638" y="1212850"/>
                <a:ext cx="11887200" cy="4622804"/>
              </a:xfrm>
            </p:spPr>
            <p:txBody>
              <a:bodyPr/>
              <a:lstStyle/>
              <a:p>
                <a:r>
                  <a:rPr lang="en-US" dirty="0"/>
                  <a:t>Semantic parsing</a:t>
                </a:r>
              </a:p>
              <a:p>
                <a:pPr lvl="1"/>
                <a:r>
                  <a:rPr lang="en-US" dirty="0"/>
                  <a:t>Tables as independent single-table database</a:t>
                </a:r>
              </a:p>
              <a:p>
                <a:pPr lvl="1"/>
                <a:r>
                  <a:rPr lang="en-US" dirty="0"/>
                  <a:t>Goal: Question </a:t>
                </a:r>
                <a14:m>
                  <m:oMath xmlns:m="http://schemas.openxmlformats.org/officeDocument/2006/math">
                    <m:r>
                      <a:rPr lang="en-US" i="1">
                        <a:latin typeface="Cambria Math" panose="02040503050406030204" pitchFamily="18" charset="0"/>
                      </a:rPr>
                      <m:t>→</m:t>
                    </m:r>
                  </m:oMath>
                </a14:m>
                <a:r>
                  <a:rPr lang="en-US" dirty="0"/>
                  <a:t> Structured Query (semantic parse)</a:t>
                </a:r>
              </a:p>
              <a:p>
                <a:endParaRPr lang="en-US" dirty="0"/>
              </a:p>
              <a:p>
                <a:r>
                  <a:rPr lang="en-US" dirty="0"/>
                  <a:t>Solution recipe</a:t>
                </a:r>
              </a:p>
              <a:p>
                <a:pPr lvl="1"/>
                <a:r>
                  <a:rPr lang="en-US" dirty="0"/>
                  <a:t>Define the formal query (semantic parse) language</a:t>
                </a:r>
              </a:p>
              <a:p>
                <a:pPr lvl="1"/>
                <a:r>
                  <a:rPr lang="en-US" dirty="0"/>
                  <a:t>Define the states/actions &amp; action transition</a:t>
                </a:r>
              </a:p>
              <a:p>
                <a:pPr lvl="1"/>
                <a:r>
                  <a:rPr lang="en-US" dirty="0"/>
                  <a:t>Run-time: search for the </a:t>
                </a:r>
                <a:r>
                  <a:rPr lang="en-US" i="1" dirty="0">
                    <a:solidFill>
                      <a:srgbClr val="C00000"/>
                    </a:solidFill>
                  </a:rPr>
                  <a:t>best</a:t>
                </a:r>
                <a:r>
                  <a:rPr lang="en-US" dirty="0"/>
                  <a:t> end state</a:t>
                </a:r>
              </a:p>
              <a:p>
                <a:pPr lvl="1"/>
                <a:r>
                  <a:rPr lang="en-US" dirty="0"/>
                  <a:t>Learning: reward-guided structured-output learning</a:t>
                </a:r>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74638" y="1212850"/>
                <a:ext cx="11887200" cy="4622804"/>
              </a:xfrm>
              <a:blipFill>
                <a:blip r:embed="rId2"/>
                <a:stretch>
                  <a:fillRect l="-513" t="-1847"/>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a:t>Approach: Dynamic Semantic Parser (</a:t>
            </a:r>
            <a:r>
              <a:rPr lang="en-US" dirty="0" err="1"/>
              <a:t>DynSP</a:t>
            </a:r>
            <a:r>
              <a:rPr lang="en-US" dirty="0"/>
              <a:t>)</a:t>
            </a:r>
          </a:p>
        </p:txBody>
      </p:sp>
    </p:spTree>
    <p:extLst>
      <p:ext uri="{BB962C8B-B14F-4D97-AF65-F5344CB8AC3E}">
        <p14:creationId xmlns:p14="http://schemas.microsoft.com/office/powerpoint/2010/main" val="1309976093"/>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74638" y="1438878"/>
                <a:ext cx="11887200" cy="4370427"/>
              </a:xfrm>
            </p:spPr>
            <p:txBody>
              <a:bodyPr/>
              <a:lstStyle/>
              <a:p>
                <a:r>
                  <a:rPr lang="en-US" dirty="0"/>
                  <a:t>The formal query language is independent of data</a:t>
                </a:r>
              </a:p>
              <a:p>
                <a:r>
                  <a:rPr lang="en-US" dirty="0"/>
                  <a:t>Preferably language used by external system (e.g., DBMS, APIs)</a:t>
                </a:r>
              </a:p>
              <a:p>
                <a:endParaRPr lang="en-US" dirty="0"/>
              </a:p>
              <a:p>
                <a:r>
                  <a:rPr lang="en-US" dirty="0"/>
                  <a:t>A SQL-like language (select &amp; conjunctions of conditions)</a:t>
                </a:r>
              </a:p>
              <a:p>
                <a:pPr lvl="8"/>
                <a:endParaRPr lang="en-US" sz="800" dirty="0"/>
              </a:p>
              <a:p>
                <a:pPr>
                  <a:buFont typeface="Wingdings" panose="05000000000000000000" pitchFamily="2" charset="2"/>
                  <a:buChar char="Ø"/>
                </a:pPr>
                <a:r>
                  <a:rPr lang="en-US" sz="3200" i="1" dirty="0">
                    <a:solidFill>
                      <a:srgbClr val="C00000"/>
                    </a:solidFill>
                    <a:latin typeface="Times New Roman" panose="02020603050405020304" pitchFamily="18" charset="0"/>
                    <a:cs typeface="Times New Roman" panose="02020603050405020304" pitchFamily="18" charset="0"/>
                  </a:rPr>
                  <a:t>Which super heroes came from Earth and first appeared after 2009?</a:t>
                </a:r>
              </a:p>
              <a:p>
                <a:pPr marL="0" indent="0">
                  <a:buNone/>
                </a:pPr>
                <a:r>
                  <a:rPr lang="en-US" sz="3200" dirty="0">
                    <a:solidFill>
                      <a:srgbClr val="0070C0"/>
                    </a:solidFill>
                    <a:latin typeface="Courier New" panose="02070309020205020404" pitchFamily="49" charset="0"/>
                    <a:cs typeface="Courier New" panose="02070309020205020404" pitchFamily="49" charset="0"/>
                  </a:rPr>
                  <a:t>	SELECT 	</a:t>
                </a:r>
                <a:r>
                  <a:rPr lang="en-US" sz="3200" dirty="0">
                    <a:solidFill>
                      <a:schemeClr val="accent2">
                        <a:lumMod val="75000"/>
                      </a:schemeClr>
                    </a:solidFill>
                    <a:latin typeface="Courier New" panose="02070309020205020404" pitchFamily="49" charset="0"/>
                    <a:cs typeface="Courier New" panose="02070309020205020404" pitchFamily="49" charset="0"/>
                  </a:rPr>
                  <a:t>Character</a:t>
                </a:r>
                <a:br>
                  <a:rPr lang="en-US" sz="3200" dirty="0">
                    <a:solidFill>
                      <a:srgbClr val="0070C0"/>
                    </a:solidFill>
                    <a:latin typeface="Courier New" panose="02070309020205020404" pitchFamily="49" charset="0"/>
                    <a:cs typeface="Courier New" panose="02070309020205020404" pitchFamily="49" charset="0"/>
                  </a:rPr>
                </a:br>
                <a:r>
                  <a:rPr lang="en-US" sz="3200" dirty="0">
                    <a:solidFill>
                      <a:srgbClr val="0070C0"/>
                    </a:solidFill>
                    <a:latin typeface="Courier New" panose="02070309020205020404" pitchFamily="49" charset="0"/>
                    <a:cs typeface="Courier New" panose="02070309020205020404" pitchFamily="49" charset="0"/>
                  </a:rPr>
                  <a:t>	WHERE	{</a:t>
                </a:r>
                <a:r>
                  <a:rPr lang="en-US" sz="3200" dirty="0">
                    <a:solidFill>
                      <a:schemeClr val="accent2">
                        <a:lumMod val="75000"/>
                      </a:schemeClr>
                    </a:solidFill>
                    <a:latin typeface="Courier New" panose="02070309020205020404" pitchFamily="49" charset="0"/>
                    <a:cs typeface="Courier New" panose="02070309020205020404" pitchFamily="49" charset="0"/>
                  </a:rPr>
                  <a:t>Home World </a:t>
                </a:r>
                <a:r>
                  <a:rPr lang="en-US" sz="3200" dirty="0">
                    <a:solidFill>
                      <a:srgbClr val="0070C0"/>
                    </a:solidFill>
                    <a:latin typeface="Courier New" panose="02070309020205020404" pitchFamily="49" charset="0"/>
                    <a:cs typeface="Courier New" panose="02070309020205020404" pitchFamily="49" charset="0"/>
                  </a:rPr>
                  <a:t>= </a:t>
                </a:r>
                <a:r>
                  <a:rPr lang="en-US" sz="3200" i="1" dirty="0">
                    <a:solidFill>
                      <a:srgbClr val="C00000"/>
                    </a:solidFill>
                    <a:latin typeface="Times New Roman" panose="02020603050405020304" pitchFamily="18" charset="0"/>
                    <a:cs typeface="Times New Roman" panose="02020603050405020304" pitchFamily="18" charset="0"/>
                  </a:rPr>
                  <a:t>Earth</a:t>
                </a:r>
                <a:r>
                  <a:rPr lang="en-US" sz="3200" dirty="0">
                    <a:solidFill>
                      <a:srgbClr val="0070C0"/>
                    </a:solidFill>
                    <a:latin typeface="Courier New" panose="02070309020205020404" pitchFamily="49" charset="0"/>
                    <a:cs typeface="Courier New" panose="02070309020205020404" pitchFamily="49" charset="0"/>
                  </a:rPr>
                  <a:t>} </a:t>
                </a:r>
                <a14:m>
                  <m:oMath xmlns:m="http://schemas.openxmlformats.org/officeDocument/2006/math">
                    <m:r>
                      <a:rPr lang="en-US" sz="3200" b="0" i="1" smtClean="0">
                        <a:solidFill>
                          <a:srgbClr val="0070C0"/>
                        </a:solidFill>
                        <a:latin typeface="Cambria Math" panose="02040503050406030204" pitchFamily="18" charset="0"/>
                        <a:cs typeface="Courier New" panose="02070309020205020404" pitchFamily="49" charset="0"/>
                      </a:rPr>
                      <m:t>∧</m:t>
                    </m:r>
                  </m:oMath>
                </a14:m>
                <a:br>
                  <a:rPr lang="en-US" sz="3200" dirty="0">
                    <a:solidFill>
                      <a:srgbClr val="0070C0"/>
                    </a:solidFill>
                    <a:latin typeface="Courier New" panose="02070309020205020404" pitchFamily="49" charset="0"/>
                    <a:cs typeface="Courier New" panose="02070309020205020404" pitchFamily="49" charset="0"/>
                  </a:rPr>
                </a:br>
                <a:r>
                  <a:rPr lang="en-US" sz="3200" dirty="0">
                    <a:solidFill>
                      <a:srgbClr val="0070C0"/>
                    </a:solidFill>
                    <a:latin typeface="Courier New" panose="02070309020205020404" pitchFamily="49" charset="0"/>
                    <a:cs typeface="Courier New" panose="02070309020205020404" pitchFamily="49" charset="0"/>
                  </a:rPr>
                  <a:t>			{</a:t>
                </a:r>
                <a:r>
                  <a:rPr lang="en-US" sz="3200" dirty="0">
                    <a:solidFill>
                      <a:schemeClr val="accent2">
                        <a:lumMod val="75000"/>
                      </a:schemeClr>
                    </a:solidFill>
                    <a:latin typeface="Courier New" panose="02070309020205020404" pitchFamily="49" charset="0"/>
                    <a:cs typeface="Courier New" panose="02070309020205020404" pitchFamily="49" charset="0"/>
                  </a:rPr>
                  <a:t>First Appeared </a:t>
                </a:r>
                <a:r>
                  <a:rPr lang="en-US" sz="3200" dirty="0">
                    <a:solidFill>
                      <a:srgbClr val="0070C0"/>
                    </a:solidFill>
                    <a:latin typeface="Courier New" panose="02070309020205020404" pitchFamily="49" charset="0"/>
                    <a:cs typeface="Courier New" panose="02070309020205020404" pitchFamily="49" charset="0"/>
                  </a:rPr>
                  <a:t>&gt; </a:t>
                </a:r>
                <a:r>
                  <a:rPr lang="en-US" sz="3200" i="1" dirty="0">
                    <a:solidFill>
                      <a:srgbClr val="C00000"/>
                    </a:solidFill>
                    <a:latin typeface="Times New Roman" panose="02020603050405020304" pitchFamily="18" charset="0"/>
                    <a:cs typeface="Times New Roman" panose="02020603050405020304" pitchFamily="18" charset="0"/>
                  </a:rPr>
                  <a:t>2009</a:t>
                </a:r>
                <a:r>
                  <a:rPr lang="en-US" sz="3200" dirty="0">
                    <a:solidFill>
                      <a:srgbClr val="0070C0"/>
                    </a:solidFill>
                    <a:latin typeface="Courier New" panose="02070309020205020404" pitchFamily="49" charset="0"/>
                    <a:cs typeface="Courier New" panose="02070309020205020404" pitchFamily="49" charset="0"/>
                  </a:rPr>
                  <a:t>}</a:t>
                </a:r>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74638" y="1438878"/>
                <a:ext cx="11887200" cy="4370427"/>
              </a:xfrm>
              <a:blipFill>
                <a:blip r:embed="rId2"/>
                <a:stretch>
                  <a:fillRect l="-513" t="-1813" r="-51" b="-3068"/>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a:t>Formal Query Language</a:t>
            </a:r>
          </a:p>
        </p:txBody>
      </p:sp>
    </p:spTree>
    <p:extLst>
      <p:ext uri="{BB962C8B-B14F-4D97-AF65-F5344CB8AC3E}">
        <p14:creationId xmlns:p14="http://schemas.microsoft.com/office/powerpoint/2010/main" val="3795177711"/>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74638" y="1327892"/>
                <a:ext cx="11887200" cy="5552289"/>
              </a:xfrm>
            </p:spPr>
            <p:txBody>
              <a:bodyPr/>
              <a:lstStyle/>
              <a:p>
                <a:r>
                  <a:rPr lang="en-US" dirty="0"/>
                  <a:t>State: a (partial) semantic parse</a:t>
                </a:r>
              </a:p>
              <a:p>
                <a:r>
                  <a:rPr lang="en-US" dirty="0"/>
                  <a:t>Action: add a primitive statement to a (partial) semantic parse</a:t>
                </a:r>
              </a:p>
              <a:p>
                <a:pPr lvl="8"/>
                <a:endParaRPr lang="en-US" sz="1000" dirty="0"/>
              </a:p>
              <a:p>
                <a:pPr>
                  <a:buFont typeface="Wingdings" panose="05000000000000000000" pitchFamily="2" charset="2"/>
                  <a:buChar char="Ø"/>
                </a:pPr>
                <a:r>
                  <a:rPr lang="en-US" sz="3200" i="1" dirty="0">
                    <a:solidFill>
                      <a:srgbClr val="C00000"/>
                    </a:solidFill>
                    <a:latin typeface="Times New Roman" panose="02020603050405020304" pitchFamily="18" charset="0"/>
                    <a:cs typeface="Times New Roman" panose="02020603050405020304" pitchFamily="18" charset="0"/>
                  </a:rPr>
                  <a:t>Which super heroes came from Earth and first appeared after 2009?</a:t>
                </a:r>
              </a:p>
              <a:p>
                <a:pPr marL="0" indent="0">
                  <a:buNone/>
                </a:pPr>
                <a:r>
                  <a:rPr lang="en-US" sz="3200" dirty="0">
                    <a:solidFill>
                      <a:srgbClr val="0070C0"/>
                    </a:solidFill>
                    <a:latin typeface="Courier New" panose="02070309020205020404" pitchFamily="49" charset="0"/>
                    <a:cs typeface="Courier New" panose="02070309020205020404" pitchFamily="49" charset="0"/>
                  </a:rPr>
                  <a:t>	(1)select-column	</a:t>
                </a:r>
                <a:r>
                  <a:rPr lang="en-US" sz="3200" dirty="0">
                    <a:solidFill>
                      <a:schemeClr val="accent2">
                        <a:lumMod val="75000"/>
                      </a:schemeClr>
                    </a:solidFill>
                    <a:latin typeface="Courier New" panose="02070309020205020404" pitchFamily="49" charset="0"/>
                    <a:cs typeface="Courier New" panose="02070309020205020404" pitchFamily="49" charset="0"/>
                  </a:rPr>
                  <a:t>Character</a:t>
                </a:r>
                <a:br>
                  <a:rPr lang="en-US" sz="3200" dirty="0">
                    <a:solidFill>
                      <a:srgbClr val="0070C0"/>
                    </a:solidFill>
                    <a:latin typeface="Courier New" panose="02070309020205020404" pitchFamily="49" charset="0"/>
                    <a:cs typeface="Courier New" panose="02070309020205020404" pitchFamily="49" charset="0"/>
                  </a:rPr>
                </a:br>
                <a:r>
                  <a:rPr lang="en-US" sz="3200" dirty="0">
                    <a:solidFill>
                      <a:srgbClr val="0070C0"/>
                    </a:solidFill>
                    <a:latin typeface="Courier New" panose="02070309020205020404" pitchFamily="49" charset="0"/>
                    <a:cs typeface="Courier New" panose="02070309020205020404" pitchFamily="49" charset="0"/>
                  </a:rPr>
                  <a:t>	(2)</a:t>
                </a:r>
                <a:r>
                  <a:rPr lang="en-US" sz="3200" dirty="0" err="1">
                    <a:solidFill>
                      <a:srgbClr val="0070C0"/>
                    </a:solidFill>
                    <a:latin typeface="Courier New" panose="02070309020205020404" pitchFamily="49" charset="0"/>
                    <a:cs typeface="Courier New" panose="02070309020205020404" pitchFamily="49" charset="0"/>
                  </a:rPr>
                  <a:t>cond</a:t>
                </a:r>
                <a:r>
                  <a:rPr lang="en-US" sz="3200" dirty="0">
                    <a:solidFill>
                      <a:srgbClr val="0070C0"/>
                    </a:solidFill>
                    <a:latin typeface="Courier New" panose="02070309020205020404" pitchFamily="49" charset="0"/>
                    <a:cs typeface="Courier New" panose="02070309020205020404" pitchFamily="49" charset="0"/>
                  </a:rPr>
                  <a:t>-column		</a:t>
                </a:r>
                <a:r>
                  <a:rPr lang="en-US" sz="3200" dirty="0">
                    <a:solidFill>
                      <a:schemeClr val="accent2">
                        <a:lumMod val="75000"/>
                      </a:schemeClr>
                    </a:solidFill>
                    <a:latin typeface="Courier New" panose="02070309020205020404" pitchFamily="49" charset="0"/>
                    <a:cs typeface="Courier New" panose="02070309020205020404" pitchFamily="49" charset="0"/>
                  </a:rPr>
                  <a:t>Home World</a:t>
                </a:r>
                <a:br>
                  <a:rPr lang="en-US" sz="3200" dirty="0">
                    <a:solidFill>
                      <a:schemeClr val="accent2">
                        <a:lumMod val="75000"/>
                      </a:schemeClr>
                    </a:solidFill>
                    <a:latin typeface="Courier New" panose="02070309020205020404" pitchFamily="49" charset="0"/>
                    <a:cs typeface="Courier New" panose="02070309020205020404" pitchFamily="49" charset="0"/>
                  </a:rPr>
                </a:br>
                <a:r>
                  <a:rPr lang="en-US" sz="3200" dirty="0">
                    <a:solidFill>
                      <a:schemeClr val="accent2">
                        <a:lumMod val="75000"/>
                      </a:schemeClr>
                    </a:solidFill>
                    <a:latin typeface="Courier New" panose="02070309020205020404" pitchFamily="49" charset="0"/>
                    <a:cs typeface="Courier New" panose="02070309020205020404" pitchFamily="49" charset="0"/>
                  </a:rPr>
                  <a:t>	</a:t>
                </a:r>
                <a:r>
                  <a:rPr lang="en-US" sz="3200" dirty="0">
                    <a:solidFill>
                      <a:srgbClr val="0070C0"/>
                    </a:solidFill>
                    <a:latin typeface="Courier New" panose="02070309020205020404" pitchFamily="49" charset="0"/>
                    <a:cs typeface="Courier New" panose="02070309020205020404" pitchFamily="49" charset="0"/>
                  </a:rPr>
                  <a:t>(3)op-equal			</a:t>
                </a:r>
                <a:r>
                  <a:rPr lang="en-US" sz="3200" i="1" dirty="0">
                    <a:solidFill>
                      <a:srgbClr val="C00000"/>
                    </a:solidFill>
                    <a:latin typeface="Times New Roman" panose="02020603050405020304" pitchFamily="18" charset="0"/>
                    <a:cs typeface="Times New Roman" panose="02020603050405020304" pitchFamily="18" charset="0"/>
                  </a:rPr>
                  <a:t>Earth</a:t>
                </a:r>
                <a:br>
                  <a:rPr lang="en-US" sz="3200" i="1" dirty="0">
                    <a:solidFill>
                      <a:srgbClr val="C00000"/>
                    </a:solidFill>
                    <a:latin typeface="Times New Roman" panose="02020603050405020304" pitchFamily="18" charset="0"/>
                    <a:cs typeface="Times New Roman" panose="02020603050405020304" pitchFamily="18" charset="0"/>
                  </a:rPr>
                </a:br>
                <a:r>
                  <a:rPr lang="en-US" sz="3200" dirty="0">
                    <a:solidFill>
                      <a:schemeClr val="accent2">
                        <a:lumMod val="75000"/>
                      </a:schemeClr>
                    </a:solidFill>
                    <a:latin typeface="Courier New" panose="02070309020205020404" pitchFamily="49" charset="0"/>
                    <a:cs typeface="Courier New" panose="02070309020205020404" pitchFamily="49" charset="0"/>
                  </a:rPr>
                  <a:t>	</a:t>
                </a:r>
                <a:r>
                  <a:rPr lang="en-US" sz="3200" dirty="0">
                    <a:solidFill>
                      <a:srgbClr val="0070C0"/>
                    </a:solidFill>
                    <a:latin typeface="Courier New" panose="02070309020205020404" pitchFamily="49" charset="0"/>
                    <a:cs typeface="Courier New" panose="02070309020205020404" pitchFamily="49" charset="0"/>
                  </a:rPr>
                  <a:t>(4)</a:t>
                </a:r>
                <a:r>
                  <a:rPr lang="en-US" sz="3200" dirty="0" err="1">
                    <a:solidFill>
                      <a:srgbClr val="0070C0"/>
                    </a:solidFill>
                    <a:latin typeface="Courier New" panose="02070309020205020404" pitchFamily="49" charset="0"/>
                    <a:cs typeface="Courier New" panose="02070309020205020404" pitchFamily="49" charset="0"/>
                  </a:rPr>
                  <a:t>cond</a:t>
                </a:r>
                <a:r>
                  <a:rPr lang="en-US" sz="3200" dirty="0">
                    <a:solidFill>
                      <a:srgbClr val="0070C0"/>
                    </a:solidFill>
                    <a:latin typeface="Courier New" panose="02070309020205020404" pitchFamily="49" charset="0"/>
                    <a:cs typeface="Courier New" panose="02070309020205020404" pitchFamily="49" charset="0"/>
                  </a:rPr>
                  <a:t>-column		</a:t>
                </a:r>
                <a:r>
                  <a:rPr lang="en-US" sz="3200" dirty="0">
                    <a:solidFill>
                      <a:schemeClr val="accent2">
                        <a:lumMod val="75000"/>
                      </a:schemeClr>
                    </a:solidFill>
                    <a:latin typeface="Courier New" panose="02070309020205020404" pitchFamily="49" charset="0"/>
                    <a:cs typeface="Courier New" panose="02070309020205020404" pitchFamily="49" charset="0"/>
                  </a:rPr>
                  <a:t>First Appeared</a:t>
                </a:r>
                <a:br>
                  <a:rPr lang="en-US" sz="3200" dirty="0">
                    <a:solidFill>
                      <a:schemeClr val="accent2">
                        <a:lumMod val="75000"/>
                      </a:schemeClr>
                    </a:solidFill>
                    <a:latin typeface="Courier New" panose="02070309020205020404" pitchFamily="49" charset="0"/>
                    <a:cs typeface="Courier New" panose="02070309020205020404" pitchFamily="49" charset="0"/>
                  </a:rPr>
                </a:br>
                <a:r>
                  <a:rPr lang="en-US" sz="3200" dirty="0">
                    <a:solidFill>
                      <a:schemeClr val="accent2">
                        <a:lumMod val="75000"/>
                      </a:schemeClr>
                    </a:solidFill>
                    <a:latin typeface="Courier New" panose="02070309020205020404" pitchFamily="49" charset="0"/>
                    <a:cs typeface="Courier New" panose="02070309020205020404" pitchFamily="49" charset="0"/>
                  </a:rPr>
                  <a:t>	</a:t>
                </a:r>
                <a:r>
                  <a:rPr lang="en-US" sz="3200" dirty="0">
                    <a:solidFill>
                      <a:srgbClr val="0070C0"/>
                    </a:solidFill>
                    <a:latin typeface="Courier New" panose="02070309020205020404" pitchFamily="49" charset="0"/>
                    <a:cs typeface="Courier New" panose="02070309020205020404" pitchFamily="49" charset="0"/>
                  </a:rPr>
                  <a:t>(5)op-</a:t>
                </a:r>
                <a:r>
                  <a:rPr lang="en-US" sz="3200" dirty="0" err="1">
                    <a:solidFill>
                      <a:srgbClr val="0070C0"/>
                    </a:solidFill>
                    <a:latin typeface="Courier New" panose="02070309020205020404" pitchFamily="49" charset="0"/>
                    <a:cs typeface="Courier New" panose="02070309020205020404" pitchFamily="49" charset="0"/>
                  </a:rPr>
                  <a:t>gt</a:t>
                </a:r>
                <a:r>
                  <a:rPr lang="en-US" sz="3200" dirty="0">
                    <a:solidFill>
                      <a:srgbClr val="0070C0"/>
                    </a:solidFill>
                    <a:latin typeface="Courier New" panose="02070309020205020404" pitchFamily="49" charset="0"/>
                    <a:cs typeface="Courier New" panose="02070309020205020404" pitchFamily="49" charset="0"/>
                  </a:rPr>
                  <a:t>			</a:t>
                </a:r>
                <a:r>
                  <a:rPr lang="en-US" sz="3200" i="1" dirty="0">
                    <a:solidFill>
                      <a:srgbClr val="C00000"/>
                    </a:solidFill>
                    <a:latin typeface="Times New Roman" panose="02020603050405020304" pitchFamily="18" charset="0"/>
                    <a:cs typeface="Times New Roman" panose="02020603050405020304" pitchFamily="18" charset="0"/>
                  </a:rPr>
                  <a:t>2009</a:t>
                </a:r>
                <a:endParaRPr lang="en-US" sz="3200" dirty="0">
                  <a:solidFill>
                    <a:srgbClr val="0070C0"/>
                  </a:solidFill>
                  <a:latin typeface="Courier New" panose="02070309020205020404" pitchFamily="49" charset="0"/>
                  <a:cs typeface="Courier New" panose="02070309020205020404" pitchFamily="49" charset="0"/>
                </a:endParaRPr>
              </a:p>
              <a:p>
                <a:pPr lvl="8"/>
                <a:endParaRPr lang="en-US" sz="1400" i="1" dirty="0">
                  <a:latin typeface="Cambria Math" panose="02040503050406030204" pitchFamily="18" charset="0"/>
                </a:endParaRPr>
              </a:p>
              <a:p>
                <a14:m>
                  <m:oMath xmlns:m="http://schemas.openxmlformats.org/officeDocument/2006/math">
                    <m:r>
                      <a:rPr lang="en-US" i="1" dirty="0">
                        <a:latin typeface="Cambria Math" panose="02040503050406030204" pitchFamily="18" charset="0"/>
                      </a:rPr>
                      <m:t>𝐴𝑐𝑡</m:t>
                    </m:r>
                    <m:r>
                      <a:rPr lang="en-US" i="1" dirty="0">
                        <a:latin typeface="Cambria Math" panose="02040503050406030204" pitchFamily="18" charset="0"/>
                      </a:rPr>
                      <m:t>(</m:t>
                    </m:r>
                    <m:r>
                      <a:rPr lang="en-US" i="1" dirty="0">
                        <a:latin typeface="Cambria Math" panose="02040503050406030204" pitchFamily="18" charset="0"/>
                      </a:rPr>
                      <m:t>𝑠</m:t>
                    </m:r>
                    <m:r>
                      <a:rPr lang="en-US" i="1" dirty="0">
                        <a:latin typeface="Cambria Math" panose="02040503050406030204" pitchFamily="18" charset="0"/>
                      </a:rPr>
                      <m:t>)</m:t>
                    </m:r>
                  </m:oMath>
                </a14:m>
                <a:r>
                  <a:rPr lang="en-US" dirty="0"/>
                  <a:t>: legitimate set of actions given a state</a:t>
                </a:r>
              </a:p>
              <a:p>
                <a:pPr lvl="1"/>
                <a:r>
                  <a:rPr lang="en-US" dirty="0"/>
                  <a:t>For example, no “select-column” after “select-column”</a:t>
                </a:r>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74638" y="1327892"/>
                <a:ext cx="11887200" cy="5552289"/>
              </a:xfrm>
              <a:blipFill>
                <a:blip r:embed="rId3"/>
                <a:stretch>
                  <a:fillRect l="-513" t="-1537" r="-51"/>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a:t>States &amp; Actions</a:t>
            </a:r>
          </a:p>
        </p:txBody>
      </p:sp>
    </p:spTree>
    <p:extLst>
      <p:ext uri="{BB962C8B-B14F-4D97-AF65-F5344CB8AC3E}">
        <p14:creationId xmlns:p14="http://schemas.microsoft.com/office/powerpoint/2010/main" val="5618020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theme/theme1.xml><?xml version="1.0" encoding="utf-8"?>
<a:theme xmlns:a="http://schemas.openxmlformats.org/drawingml/2006/main" name="3-30367_MSR White Template 16x9">
  <a:themeElements>
    <a:clrScheme name="Custom 1">
      <a:dk1>
        <a:srgbClr val="525051"/>
      </a:dk1>
      <a:lt1>
        <a:srgbClr val="FFFFFF"/>
      </a:lt1>
      <a:dk2>
        <a:srgbClr val="00BCF2"/>
      </a:dk2>
      <a:lt2>
        <a:srgbClr val="A1A1A1"/>
      </a:lt2>
      <a:accent1>
        <a:srgbClr val="00B294"/>
      </a:accent1>
      <a:accent2>
        <a:srgbClr val="009E49"/>
      </a:accent2>
      <a:accent3>
        <a:srgbClr val="BAD80A"/>
      </a:accent3>
      <a:accent4>
        <a:srgbClr val="FFF100"/>
      </a:accent4>
      <a:accent5>
        <a:srgbClr val="FF8C00"/>
      </a:accent5>
      <a:accent6>
        <a:srgbClr val="EC008C"/>
      </a:accent6>
      <a:hlink>
        <a:srgbClr val="00188F"/>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0" tIns="46637" rIns="0" bIns="46637" numCol="1" rtlCol="0" anchor="ctr" anchorCtr="0" compatLnSpc="1">
        <a:prstTxWarp prst="textNoShape">
          <a:avLst/>
        </a:prstTxWarp>
      </a:bodyPr>
      <a:lstStyle>
        <a:defPPr algn="ctr" defTabSz="932472" fontAlgn="base">
          <a:spcBef>
            <a:spcPct val="0"/>
          </a:spcBef>
          <a:spcAft>
            <a:spcPct val="0"/>
          </a:spcAft>
          <a:defRPr sz="2000" dirty="0">
            <a:gradFill>
              <a:gsLst>
                <a:gs pos="0">
                  <a:srgbClr val="FFFFFF"/>
                </a:gs>
                <a:gs pos="100000">
                  <a:srgbClr val="FFFFFF"/>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16x9" id="{09D7E618-0FA4-493D-B290-7A2E6215D746}" vid="{074D2BD1-8FEF-4AE1-A019-47AFC44A1372}"/>
    </a:ext>
  </a:extLst>
</a:theme>
</file>

<file path=ppt/theme/theme2.xml><?xml version="1.0" encoding="utf-8"?>
<a:theme xmlns:a="http://schemas.openxmlformats.org/drawingml/2006/main" name="3-30367_MSR Dark Blue Template 16x9">
  <a:themeElements>
    <a:clrScheme name="Custom 129">
      <a:dk1>
        <a:srgbClr val="002050"/>
      </a:dk1>
      <a:lt1>
        <a:srgbClr val="FFFFFF"/>
      </a:lt1>
      <a:dk2>
        <a:srgbClr val="525051"/>
      </a:dk2>
      <a:lt2>
        <a:srgbClr val="00BCF2"/>
      </a:lt2>
      <a:accent1>
        <a:srgbClr val="00B294"/>
      </a:accent1>
      <a:accent2>
        <a:srgbClr val="009E49"/>
      </a:accent2>
      <a:accent3>
        <a:srgbClr val="BAD80A"/>
      </a:accent3>
      <a:accent4>
        <a:srgbClr val="FFF100"/>
      </a:accent4>
      <a:accent5>
        <a:srgbClr val="FF8C00"/>
      </a:accent5>
      <a:accent6>
        <a:srgbClr val="EC008C"/>
      </a:accent6>
      <a:hlink>
        <a:srgbClr val="00BCF2"/>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16x9" id="{09D7E618-0FA4-493D-B290-7A2E6215D746}" vid="{25CC0F95-AC32-45F4-82DE-46A3C8B3870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2B0BB5962AB3C45A9A1CE1EC4C4F647" ma:contentTypeVersion="0" ma:contentTypeDescription="Create a new document." ma:contentTypeScope="" ma:versionID="16b75628e77f02951c453071cf8a016e">
  <xsd:schema xmlns:xsd="http://www.w3.org/2001/XMLSchema" xmlns:xs="http://www.w3.org/2001/XMLSchema" xmlns:p="http://schemas.microsoft.com/office/2006/metadata/properties" targetNamespace="http://schemas.microsoft.com/office/2006/metadata/properties" ma:root="true" ma:fieldsID="3bf1d1d65b83a35312c7df0375d09d6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90F116-B58F-4255-B05B-DA3808E0E5C6}">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3A54C81-9AB5-446A-878C-797D859B38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758FDAC0-319D-4A54-8D8E-1D42CB1F80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MSR_Template_16x9_v02</Template>
  <TotalTime>4937</TotalTime>
  <Words>2547</Words>
  <Application>Microsoft Macintosh PowerPoint</Application>
  <PresentationFormat>Custom</PresentationFormat>
  <Paragraphs>247</Paragraphs>
  <Slides>23</Slides>
  <Notes>12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23</vt:i4>
      </vt:variant>
    </vt:vector>
  </HeadingPairs>
  <TitlesOfParts>
    <vt:vector size="33" baseType="lpstr">
      <vt:lpstr>Segoe UI</vt:lpstr>
      <vt:lpstr>Segoe UI Light</vt:lpstr>
      <vt:lpstr>Arial</vt:lpstr>
      <vt:lpstr>Cambria Math</vt:lpstr>
      <vt:lpstr>Consolas</vt:lpstr>
      <vt:lpstr>Courier New</vt:lpstr>
      <vt:lpstr>Times New Roman</vt:lpstr>
      <vt:lpstr>Wingdings</vt:lpstr>
      <vt:lpstr>3-30367_MSR White Template 16x9</vt:lpstr>
      <vt:lpstr>3-30367_MSR Dark Blue Template 16x9</vt:lpstr>
      <vt:lpstr>Search-based Neural Structured Learning for Sequential Question Answering</vt:lpstr>
      <vt:lpstr>Answer Highly Compositional Questions</vt:lpstr>
      <vt:lpstr>Answer Sequences of Simple Questions</vt:lpstr>
      <vt:lpstr>Our Task: Sequential Question Answering (SQA)</vt:lpstr>
      <vt:lpstr>SQA Dataset Creation (1/2)</vt:lpstr>
      <vt:lpstr>SQA Dataset Creation (2/2)</vt:lpstr>
      <vt:lpstr>Approach: Dynamic Semantic Parser (DynSP)</vt:lpstr>
      <vt:lpstr>Formal Query Language</vt:lpstr>
      <vt:lpstr>States &amp; Actions</vt:lpstr>
      <vt:lpstr>Search</vt:lpstr>
      <vt:lpstr>Neural Network Modules (1/2)</vt:lpstr>
      <vt:lpstr>Neural Network Modules (2/2)</vt:lpstr>
      <vt:lpstr>Reward-guided Structured Learning</vt:lpstr>
      <vt:lpstr>Find the Reference Semantic Parse</vt:lpstr>
      <vt:lpstr>Find the Predicted Semantic Parse</vt:lpstr>
      <vt:lpstr>Extension to Question Sequence</vt:lpstr>
      <vt:lpstr>Related Work</vt:lpstr>
      <vt:lpstr>Results: Answer Accuracy (%)</vt:lpstr>
      <vt:lpstr>Results: Answer Accuracy (%)</vt:lpstr>
      <vt:lpstr>Cherry</vt:lpstr>
      <vt:lpstr>Lemon: Semantic Matching Errors</vt:lpstr>
      <vt:lpstr>Lemon: Language Expressiveness</vt:lpstr>
      <vt:lpstr>Reflections on DynSP</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Search-based Neural Structured Learning for Sequential Question Answering</dc:title>
  <dc:subject/>
  <dc:creator>Scott Yih</dc:creator>
  <cp:keywords/>
  <dc:description/>
  <cp:lastModifiedBy>Scott Wen-tau Yih</cp:lastModifiedBy>
  <cp:revision>365</cp:revision>
  <dcterms:created xsi:type="dcterms:W3CDTF">2015-07-26T14:25:31Z</dcterms:created>
  <dcterms:modified xsi:type="dcterms:W3CDTF">2018-08-17T01:36:00Z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0x010100A2B0BB5962AB3C45A9A1CE1EC4C4F647</vt:lpwstr>
  </property>
  <property fmtid="{D5CDD505-2E9C-101B-9397-08002B2CF9AE}" pid="3" name="Product">
    <vt:lpwstr/>
  </property>
  <property fmtid="{D5CDD505-2E9C-101B-9397-08002B2CF9AE}" pid="4" name="Event1">
    <vt:lpwstr>217;#Unassigned|e51362f4-782c-41a8-bb7b-e0cfc8669933</vt:lpwstr>
  </property>
  <property fmtid="{D5CDD505-2E9C-101B-9397-08002B2CF9AE}" pid="5" name="Audience">
    <vt:lpwstr/>
  </property>
</Properties>
</file>