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y="5143500" cx="9144000"/>
  <p:notesSz cx="6858000" cy="9144000"/>
  <p:embeddedFontLst>
    <p:embeddedFont>
      <p:font typeface="Raleway"/>
      <p:regular r:id="rId25"/>
      <p:bold r:id="rId26"/>
      <p:italic r:id="rId27"/>
      <p:boldItalic r:id="rId28"/>
    </p:embeddedFont>
    <p:embeddedFont>
      <p:font typeface="Lato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Raleway-bold.fntdata"/><Relationship Id="rId25" Type="http://schemas.openxmlformats.org/officeDocument/2006/relationships/font" Target="fonts/Raleway-regular.fntdata"/><Relationship Id="rId28" Type="http://schemas.openxmlformats.org/officeDocument/2006/relationships/font" Target="fonts/Raleway-boldItalic.fntdata"/><Relationship Id="rId27" Type="http://schemas.openxmlformats.org/officeDocument/2006/relationships/font" Target="fonts/Raleway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Lato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Lato-italic.fntdata"/><Relationship Id="rId30" Type="http://schemas.openxmlformats.org/officeDocument/2006/relationships/font" Target="fonts/Lato-bold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32" Type="http://schemas.openxmlformats.org/officeDocument/2006/relationships/font" Target="fonts/Lato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5af78bb835_0_6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g5af78bb835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2" name="Google Shape;19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5aaa5b5aea_0_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4" name="Google Shape;204;g5aaa5b5ae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5" name="Google Shape;21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5a937c832b_0_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5" name="Google Shape;225;g5a937c832b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5af78bb835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5af78bb835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5aaa5b5aea_0_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7" name="Google Shape;247;g5aaa5b5aea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5af78bb835_0_10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8" name="Google Shape;258;g5af78bb835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5a937c832b_0_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2" name="Google Shape;282;g5a937c832b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3" name="Google Shape;29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58a5dde87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58a5dde87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5af78bb835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5af78bb835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" name="Google Shape;15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5af78bb835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5af78bb835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" name="Google Shape;77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" name="Google Shape;19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0" name="Google Shape;20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" name="Google Shape;22;p3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oogle Shape;26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7" name="Google Shape;27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" name="Google Shape;29;p4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" name="Google Shape;45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" name="Google Shape;66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b="0" i="0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Relationship Id="rId5" Type="http://schemas.openxmlformats.org/officeDocument/2006/relationships/image" Target="../media/image2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Relationship Id="rId4" Type="http://schemas.openxmlformats.org/officeDocument/2006/relationships/image" Target="../media/image2.png"/><Relationship Id="rId5" Type="http://schemas.openxmlformats.org/officeDocument/2006/relationships/image" Target="../media/image27.png"/><Relationship Id="rId6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png"/><Relationship Id="rId4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png"/><Relationship Id="rId4" Type="http://schemas.openxmlformats.org/officeDocument/2006/relationships/image" Target="../media/image2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github.com/kingofspace0wzz/wae-rnf-lm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github.com/kingofspace0wzz/wae-rnf-lm" TargetMode="External"/><Relationship Id="rId4" Type="http://schemas.openxmlformats.org/officeDocument/2006/relationships/hyperlink" Target="https://arxiv.org/abs/1904.02399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Relationship Id="rId4" Type="http://schemas.openxmlformats.org/officeDocument/2006/relationships/image" Target="../media/image6.gif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7.pn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10.png"/><Relationship Id="rId5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ctrTitle"/>
          </p:nvPr>
        </p:nvSpPr>
        <p:spPr>
          <a:xfrm>
            <a:off x="729625" y="988650"/>
            <a:ext cx="7688100" cy="16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Riemannian Normalizing Flow on Variational Wasserstein Autoencoder for Text Modeling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4200"/>
              <a:buNone/>
            </a:pPr>
            <a:r>
              <a:t/>
            </a:r>
            <a:endParaRPr sz="4800"/>
          </a:p>
        </p:txBody>
      </p:sp>
      <p:sp>
        <p:nvSpPr>
          <p:cNvPr id="87" name="Google Shape;87;p13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en-US" sz="3000"/>
              <a:t>Prince Wang, William Wang</a:t>
            </a:r>
            <a:endParaRPr b="1" sz="30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en-US" sz="3000"/>
              <a:t>UC Santa Barbara</a:t>
            </a:r>
            <a:endParaRPr b="1" sz="3000"/>
          </a:p>
        </p:txBody>
      </p:sp>
      <p:sp>
        <p:nvSpPr>
          <p:cNvPr id="88" name="Google Shape;88;p1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2"/>
          <p:cNvSpPr txBox="1"/>
          <p:nvPr>
            <p:ph type="title"/>
          </p:nvPr>
        </p:nvSpPr>
        <p:spPr>
          <a:xfrm>
            <a:off x="727650" y="665071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Match latent manifold with input manifold</a:t>
            </a:r>
            <a:endParaRPr/>
          </a:p>
        </p:txBody>
      </p:sp>
      <p:pic>
        <p:nvPicPr>
          <p:cNvPr descr="A screenshot of a cell phone&#10;&#10;Description automatically generated" id="180" name="Google Shape;18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36150" y="1580975"/>
            <a:ext cx="4469350" cy="33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2"/>
          <p:cNvSpPr/>
          <p:nvPr/>
        </p:nvSpPr>
        <p:spPr>
          <a:xfrm>
            <a:off x="1448000" y="2882100"/>
            <a:ext cx="121500" cy="909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2"/>
          <p:cNvSpPr/>
          <p:nvPr/>
        </p:nvSpPr>
        <p:spPr>
          <a:xfrm>
            <a:off x="2100000" y="3542175"/>
            <a:ext cx="121500" cy="909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84" name="Google Shape;18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6163" y="1512788"/>
            <a:ext cx="5153025" cy="96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17541" y="2474825"/>
            <a:ext cx="3627698" cy="23638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6" name="Google Shape;186;p22"/>
          <p:cNvCxnSpPr>
            <a:endCxn id="182" idx="6"/>
          </p:cNvCxnSpPr>
          <p:nvPr/>
        </p:nvCxnSpPr>
        <p:spPr>
          <a:xfrm>
            <a:off x="1508700" y="2972925"/>
            <a:ext cx="712800" cy="6147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87" name="Google Shape;187;p22"/>
          <p:cNvSpPr txBox="1"/>
          <p:nvPr/>
        </p:nvSpPr>
        <p:spPr>
          <a:xfrm>
            <a:off x="4160175" y="3116350"/>
            <a:ext cx="1361400" cy="11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Lato"/>
                <a:ea typeface="Lato"/>
                <a:cs typeface="Lato"/>
                <a:sym typeface="Lato"/>
              </a:rPr>
              <a:t>Curve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Lato"/>
                <a:ea typeface="Lato"/>
                <a:cs typeface="Lato"/>
                <a:sym typeface="Lato"/>
              </a:rPr>
              <a:t>Length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8" name="Google Shape;188;p22"/>
          <p:cNvSpPr/>
          <p:nvPr/>
        </p:nvSpPr>
        <p:spPr>
          <a:xfrm>
            <a:off x="2432450" y="2626050"/>
            <a:ext cx="121500" cy="909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89" name="Google Shape;189;p22"/>
          <p:cNvCxnSpPr>
            <a:endCxn id="188" idx="3"/>
          </p:cNvCxnSpPr>
          <p:nvPr/>
        </p:nvCxnSpPr>
        <p:spPr>
          <a:xfrm flipH="1" rot="10800000">
            <a:off x="1551743" y="2703638"/>
            <a:ext cx="898500" cy="1917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3"/>
          <p:cNvSpPr txBox="1"/>
          <p:nvPr>
            <p:ph type="title"/>
          </p:nvPr>
        </p:nvSpPr>
        <p:spPr>
          <a:xfrm>
            <a:off x="571700" y="607625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Modeling curvature by NF</a:t>
            </a:r>
            <a:endParaRPr/>
          </a:p>
        </p:txBody>
      </p:sp>
      <p:sp>
        <p:nvSpPr>
          <p:cNvPr id="195" name="Google Shape;195;p23"/>
          <p:cNvSpPr txBox="1"/>
          <p:nvPr>
            <p:ph idx="1" type="body"/>
          </p:nvPr>
        </p:nvSpPr>
        <p:spPr>
          <a:xfrm>
            <a:off x="729450" y="2078875"/>
            <a:ext cx="7688700" cy="6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2857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>
                <a:solidFill>
                  <a:schemeClr val="dk2"/>
                </a:solidFill>
              </a:rPr>
              <a:t>Planar Flow</a:t>
            </a:r>
            <a:endParaRPr sz="2400"/>
          </a:p>
          <a:p>
            <a:pPr indent="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2"/>
              </a:solidFill>
            </a:endParaRPr>
          </a:p>
          <a:p>
            <a:pPr indent="0" lvl="0" marL="8255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4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</a:pPr>
            <a:r>
              <a:t/>
            </a:r>
            <a:endParaRPr sz="1400">
              <a:solidFill>
                <a:schemeClr val="dk2"/>
              </a:solidFill>
            </a:endParaRPr>
          </a:p>
        </p:txBody>
      </p:sp>
      <p:pic>
        <p:nvPicPr>
          <p:cNvPr id="196" name="Google Shape;19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68280" y="2009775"/>
            <a:ext cx="2495550" cy="56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77781" y="2932993"/>
            <a:ext cx="2876550" cy="1019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map&#10;&#10;Description automatically generated" id="198" name="Google Shape;198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93481" y="519778"/>
            <a:ext cx="4026722" cy="12858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825375" y="4177194"/>
            <a:ext cx="3181350" cy="60007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3"/>
          <p:cNvSpPr txBox="1"/>
          <p:nvPr/>
        </p:nvSpPr>
        <p:spPr>
          <a:xfrm>
            <a:off x="1325000" y="3555050"/>
            <a:ext cx="2009700" cy="8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             </a:t>
            </a:r>
            <a:r>
              <a:rPr lang="en-US" sz="2400">
                <a:latin typeface="Lato"/>
                <a:ea typeface="Lato"/>
                <a:cs typeface="Lato"/>
                <a:sym typeface="Lato"/>
              </a:rPr>
              <a:t> Curvature: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1" name="Google Shape;201;p2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4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4"/>
          <p:cNvSpPr txBox="1"/>
          <p:nvPr>
            <p:ph type="title"/>
          </p:nvPr>
        </p:nvSpPr>
        <p:spPr>
          <a:xfrm>
            <a:off x="727650" y="53200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Modeling curvature by NF</a:t>
            </a:r>
            <a:endParaRPr/>
          </a:p>
        </p:txBody>
      </p:sp>
      <p:sp>
        <p:nvSpPr>
          <p:cNvPr id="207" name="Google Shape;207;p24"/>
          <p:cNvSpPr txBox="1"/>
          <p:nvPr/>
        </p:nvSpPr>
        <p:spPr>
          <a:xfrm>
            <a:off x="727650" y="1241600"/>
            <a:ext cx="8357400" cy="89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28575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Lato"/>
              <a:buChar char="●"/>
            </a:pPr>
            <a:r>
              <a:rPr lang="en-US" sz="24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To match geometry of latent space with input space, we need this determinant to be large when input manifold has high curvature</a:t>
            </a:r>
            <a:endParaRPr sz="24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8" name="Google Shape;20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00481" y="531993"/>
            <a:ext cx="2876550" cy="10191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9" name="Google Shape;209;p24"/>
          <p:cNvCxnSpPr/>
          <p:nvPr/>
        </p:nvCxnSpPr>
        <p:spPr>
          <a:xfrm>
            <a:off x="3734575" y="3948375"/>
            <a:ext cx="16338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0" name="Google Shape;210;p24"/>
          <p:cNvSpPr txBox="1"/>
          <p:nvPr/>
        </p:nvSpPr>
        <p:spPr>
          <a:xfrm>
            <a:off x="3666475" y="3948375"/>
            <a:ext cx="17700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Jacobian</a:t>
            </a:r>
            <a:endParaRPr sz="1800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1" name="Google Shape;211;p2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2" name="Google Shape;21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36259" y="2966325"/>
            <a:ext cx="5018691" cy="89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5"/>
          <p:cNvSpPr txBox="1"/>
          <p:nvPr>
            <p:ph type="title"/>
          </p:nvPr>
        </p:nvSpPr>
        <p:spPr>
          <a:xfrm>
            <a:off x="727650" y="66815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Wasserstein Distance</a:t>
            </a:r>
            <a:endParaRPr/>
          </a:p>
        </p:txBody>
      </p:sp>
      <p:sp>
        <p:nvSpPr>
          <p:cNvPr id="218" name="Google Shape;218;p25"/>
          <p:cNvSpPr txBox="1"/>
          <p:nvPr>
            <p:ph idx="1" type="body"/>
          </p:nvPr>
        </p:nvSpPr>
        <p:spPr>
          <a:xfrm>
            <a:off x="727650" y="1618300"/>
            <a:ext cx="7688700" cy="13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2857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>
                <a:solidFill>
                  <a:schemeClr val="dk2"/>
                </a:solidFill>
              </a:rPr>
              <a:t>Replace KL with Maximum Mean Discrepancy (MMD)</a:t>
            </a:r>
            <a:endParaRPr sz="2400"/>
          </a:p>
          <a:p>
            <a:pPr indent="-203200" lvl="0" marL="28575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400">
              <a:solidFill>
                <a:schemeClr val="dk2"/>
              </a:solidFill>
            </a:endParaRPr>
          </a:p>
          <a:p>
            <a:pPr indent="-203200" lvl="0" marL="28575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400">
              <a:solidFill>
                <a:schemeClr val="dk2"/>
              </a:solidFill>
            </a:endParaRPr>
          </a:p>
          <a:p>
            <a:pPr indent="-203200" lvl="0" marL="28575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400">
              <a:solidFill>
                <a:schemeClr val="dk2"/>
              </a:solidFill>
            </a:endParaRPr>
          </a:p>
          <a:p>
            <a:pPr indent="-203200" lvl="0" marL="28575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</a:pPr>
            <a:r>
              <a:t/>
            </a:r>
            <a:endParaRPr sz="1400">
              <a:solidFill>
                <a:schemeClr val="dk2"/>
              </a:solidFill>
            </a:endParaRPr>
          </a:p>
        </p:txBody>
      </p:sp>
      <p:sp>
        <p:nvSpPr>
          <p:cNvPr id="219" name="Google Shape;219;p25"/>
          <p:cNvSpPr txBox="1"/>
          <p:nvPr/>
        </p:nvSpPr>
        <p:spPr>
          <a:xfrm>
            <a:off x="4493000" y="910350"/>
            <a:ext cx="51435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Wasserstein Autoencoder, (ICLR 2018, </a:t>
            </a:r>
            <a:r>
              <a:rPr lang="en-US" sz="1250"/>
              <a:t>Ilya Tolstikhin)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20" name="Google Shape;22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4071" y="2928100"/>
            <a:ext cx="5410229" cy="22154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22" name="Google Shape;22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17925" y="2256224"/>
            <a:ext cx="5490276" cy="63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6"/>
          <p:cNvSpPr txBox="1"/>
          <p:nvPr>
            <p:ph type="title"/>
          </p:nvPr>
        </p:nvSpPr>
        <p:spPr>
          <a:xfrm>
            <a:off x="623575" y="56225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Wasserstein RNF</a:t>
            </a:r>
            <a:endParaRPr/>
          </a:p>
        </p:txBody>
      </p:sp>
      <p:sp>
        <p:nvSpPr>
          <p:cNvPr id="228" name="Google Shape;228;p26"/>
          <p:cNvSpPr txBox="1"/>
          <p:nvPr/>
        </p:nvSpPr>
        <p:spPr>
          <a:xfrm>
            <a:off x="6338600" y="1769975"/>
            <a:ext cx="25416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Lato"/>
                <a:ea typeface="Lato"/>
                <a:cs typeface="Lato"/>
                <a:sym typeface="Lato"/>
              </a:rPr>
              <a:t>Reconstruction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9" name="Google Shape;229;p26"/>
          <p:cNvSpPr txBox="1"/>
          <p:nvPr/>
        </p:nvSpPr>
        <p:spPr>
          <a:xfrm>
            <a:off x="6338600" y="2208575"/>
            <a:ext cx="25416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Lato"/>
                <a:ea typeface="Lato"/>
                <a:cs typeface="Lato"/>
                <a:sym typeface="Lato"/>
              </a:rPr>
              <a:t>MMD loss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0" name="Google Shape;230;p26"/>
          <p:cNvSpPr txBox="1"/>
          <p:nvPr/>
        </p:nvSpPr>
        <p:spPr>
          <a:xfrm>
            <a:off x="6338600" y="2769425"/>
            <a:ext cx="25416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Lato"/>
                <a:ea typeface="Lato"/>
                <a:cs typeface="Lato"/>
                <a:sym typeface="Lato"/>
              </a:rPr>
              <a:t>KLD</a:t>
            </a:r>
            <a:r>
              <a:rPr lang="en-US" sz="1800">
                <a:latin typeface="Lato"/>
                <a:ea typeface="Lato"/>
                <a:cs typeface="Lato"/>
                <a:sym typeface="Lato"/>
              </a:rPr>
              <a:t> loss with NF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1" name="Google Shape;231;p2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32" name="Google Shape;23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3425" y="1756413"/>
            <a:ext cx="6002681" cy="163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24484" y="3858550"/>
            <a:ext cx="5018691" cy="891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4" name="Google Shape;234;p26"/>
          <p:cNvCxnSpPr/>
          <p:nvPr/>
        </p:nvCxnSpPr>
        <p:spPr>
          <a:xfrm flipH="1">
            <a:off x="2904425" y="3418925"/>
            <a:ext cx="2466000" cy="6201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5" name="Google Shape;235;p26"/>
          <p:cNvCxnSpPr/>
          <p:nvPr/>
        </p:nvCxnSpPr>
        <p:spPr>
          <a:xfrm>
            <a:off x="4281200" y="3449175"/>
            <a:ext cx="20574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41" name="Google Shape;24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861850"/>
            <a:ext cx="8839200" cy="2148808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7"/>
          <p:cNvSpPr txBox="1"/>
          <p:nvPr>
            <p:ph type="title"/>
          </p:nvPr>
        </p:nvSpPr>
        <p:spPr>
          <a:xfrm>
            <a:off x="727650" y="535925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Results</a:t>
            </a:r>
            <a:endParaRPr/>
          </a:p>
        </p:txBody>
      </p:sp>
      <p:pic>
        <p:nvPicPr>
          <p:cNvPr id="243" name="Google Shape;243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62600" y="638725"/>
            <a:ext cx="6981401" cy="757675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27"/>
          <p:cNvSpPr txBox="1"/>
          <p:nvPr/>
        </p:nvSpPr>
        <p:spPr>
          <a:xfrm>
            <a:off x="484100" y="4114800"/>
            <a:ext cx="8052300" cy="8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Lato"/>
                <a:ea typeface="Lato"/>
                <a:cs typeface="Lato"/>
                <a:sym typeface="Lato"/>
              </a:rPr>
              <a:t>Language Models: Negative Log-likelihood/KL/Perplexity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8"/>
          <p:cNvSpPr txBox="1"/>
          <p:nvPr>
            <p:ph type="title"/>
          </p:nvPr>
        </p:nvSpPr>
        <p:spPr>
          <a:xfrm>
            <a:off x="727650" y="535925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Results: KL divergence</a:t>
            </a:r>
            <a:endParaRPr/>
          </a:p>
        </p:txBody>
      </p:sp>
      <p:sp>
        <p:nvSpPr>
          <p:cNvPr id="250" name="Google Shape;250;p28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03200" lvl="0" marL="28575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300"/>
              <a:buNone/>
            </a:pPr>
            <a:r>
              <a:t/>
            </a:r>
            <a:endParaRPr sz="1400">
              <a:solidFill>
                <a:schemeClr val="dk2"/>
              </a:solidFill>
            </a:endParaRPr>
          </a:p>
        </p:txBody>
      </p:sp>
      <p:pic>
        <p:nvPicPr>
          <p:cNvPr id="251" name="Google Shape;25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78875"/>
            <a:ext cx="4596939" cy="3064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57625" y="2078875"/>
            <a:ext cx="4596924" cy="3064626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4" name="Google Shape;254;p28"/>
          <p:cNvSpPr txBox="1"/>
          <p:nvPr/>
        </p:nvSpPr>
        <p:spPr>
          <a:xfrm>
            <a:off x="1089200" y="1361525"/>
            <a:ext cx="25113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Lato"/>
                <a:ea typeface="Lato"/>
                <a:cs typeface="Lato"/>
                <a:sym typeface="Lato"/>
              </a:rPr>
              <a:t>PTB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5" name="Google Shape;255;p28"/>
          <p:cNvSpPr txBox="1"/>
          <p:nvPr/>
        </p:nvSpPr>
        <p:spPr>
          <a:xfrm>
            <a:off x="5556950" y="1345713"/>
            <a:ext cx="25113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Lato"/>
                <a:ea typeface="Lato"/>
                <a:cs typeface="Lato"/>
                <a:sym typeface="Lato"/>
              </a:rPr>
              <a:t>Yelp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9"/>
          <p:cNvSpPr txBox="1"/>
          <p:nvPr>
            <p:ph type="title"/>
          </p:nvPr>
        </p:nvSpPr>
        <p:spPr>
          <a:xfrm>
            <a:off x="727650" y="535925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Results: Negative log-likelihood</a:t>
            </a:r>
            <a:endParaRPr/>
          </a:p>
        </p:txBody>
      </p:sp>
      <p:sp>
        <p:nvSpPr>
          <p:cNvPr id="261" name="Google Shape;261;p2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2" name="Google Shape;262;p29"/>
          <p:cNvSpPr txBox="1"/>
          <p:nvPr/>
        </p:nvSpPr>
        <p:spPr>
          <a:xfrm>
            <a:off x="1082475" y="921750"/>
            <a:ext cx="25113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Lato"/>
                <a:ea typeface="Lato"/>
                <a:cs typeface="Lato"/>
                <a:sym typeface="Lato"/>
              </a:rPr>
              <a:t>PTB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3" name="Google Shape;263;p29"/>
          <p:cNvSpPr txBox="1"/>
          <p:nvPr/>
        </p:nvSpPr>
        <p:spPr>
          <a:xfrm>
            <a:off x="5581125" y="921738"/>
            <a:ext cx="25113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Lato"/>
                <a:ea typeface="Lato"/>
                <a:cs typeface="Lato"/>
                <a:sym typeface="Lato"/>
              </a:rPr>
              <a:t>Yelp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64" name="Google Shape;26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800" y="1375863"/>
            <a:ext cx="4498650" cy="3373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87450" y="1375875"/>
            <a:ext cx="4498626" cy="337397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29"/>
          <p:cNvSpPr txBox="1"/>
          <p:nvPr/>
        </p:nvSpPr>
        <p:spPr>
          <a:xfrm>
            <a:off x="605125" y="4614025"/>
            <a:ext cx="8319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  WAE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7" name="Google Shape;267;p29"/>
          <p:cNvSpPr txBox="1"/>
          <p:nvPr/>
        </p:nvSpPr>
        <p:spPr>
          <a:xfrm>
            <a:off x="1845625" y="4614025"/>
            <a:ext cx="1210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  WAE-NF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8" name="Google Shape;268;p29"/>
          <p:cNvSpPr txBox="1"/>
          <p:nvPr/>
        </p:nvSpPr>
        <p:spPr>
          <a:xfrm>
            <a:off x="3171163" y="4614025"/>
            <a:ext cx="1210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  WAE-RNF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9" name="Google Shape;269;p29"/>
          <p:cNvSpPr txBox="1"/>
          <p:nvPr/>
        </p:nvSpPr>
        <p:spPr>
          <a:xfrm>
            <a:off x="5144625" y="4614025"/>
            <a:ext cx="8319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  WAE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0" name="Google Shape;270;p29"/>
          <p:cNvSpPr txBox="1"/>
          <p:nvPr/>
        </p:nvSpPr>
        <p:spPr>
          <a:xfrm>
            <a:off x="6385125" y="4614025"/>
            <a:ext cx="1210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  WAE-NF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1" name="Google Shape;271;p29"/>
          <p:cNvSpPr txBox="1"/>
          <p:nvPr/>
        </p:nvSpPr>
        <p:spPr>
          <a:xfrm>
            <a:off x="7710663" y="4614025"/>
            <a:ext cx="1210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  WAE-RNF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2" name="Google Shape;272;p29"/>
          <p:cNvSpPr txBox="1"/>
          <p:nvPr/>
        </p:nvSpPr>
        <p:spPr>
          <a:xfrm>
            <a:off x="816900" y="1936375"/>
            <a:ext cx="548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Lato"/>
                <a:ea typeface="Lato"/>
                <a:cs typeface="Lato"/>
                <a:sym typeface="Lato"/>
              </a:rPr>
              <a:t>104</a:t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3" name="Google Shape;273;p29"/>
          <p:cNvSpPr txBox="1"/>
          <p:nvPr/>
        </p:nvSpPr>
        <p:spPr>
          <a:xfrm>
            <a:off x="2063775" y="3162875"/>
            <a:ext cx="548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Lato"/>
                <a:ea typeface="Lato"/>
                <a:cs typeface="Lato"/>
                <a:sym typeface="Lato"/>
              </a:rPr>
              <a:t>   92</a:t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4" name="Google Shape;274;p29"/>
          <p:cNvSpPr txBox="1"/>
          <p:nvPr/>
        </p:nvSpPr>
        <p:spPr>
          <a:xfrm>
            <a:off x="3501925" y="3224500"/>
            <a:ext cx="548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Lato"/>
                <a:ea typeface="Lato"/>
                <a:cs typeface="Lato"/>
                <a:sym typeface="Lato"/>
              </a:rPr>
              <a:t> 91</a:t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5" name="Google Shape;275;p29"/>
          <p:cNvSpPr txBox="1"/>
          <p:nvPr/>
        </p:nvSpPr>
        <p:spPr>
          <a:xfrm>
            <a:off x="5286225" y="2300550"/>
            <a:ext cx="548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Lato"/>
                <a:ea typeface="Lato"/>
                <a:cs typeface="Lato"/>
                <a:sym typeface="Lato"/>
              </a:rPr>
              <a:t>198</a:t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6" name="Google Shape;276;p29"/>
          <p:cNvSpPr txBox="1"/>
          <p:nvPr/>
        </p:nvSpPr>
        <p:spPr>
          <a:xfrm>
            <a:off x="6633725" y="3526900"/>
            <a:ext cx="548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Lato"/>
                <a:ea typeface="Lato"/>
                <a:cs typeface="Lato"/>
                <a:sym typeface="Lato"/>
              </a:rPr>
              <a:t>184</a:t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7" name="Google Shape;277;p29"/>
          <p:cNvSpPr txBox="1"/>
          <p:nvPr/>
        </p:nvSpPr>
        <p:spPr>
          <a:xfrm>
            <a:off x="7987600" y="3618925"/>
            <a:ext cx="548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Lato"/>
                <a:ea typeface="Lato"/>
                <a:cs typeface="Lato"/>
                <a:sym typeface="Lato"/>
              </a:rPr>
              <a:t>183</a:t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8" name="Google Shape;278;p29"/>
          <p:cNvSpPr/>
          <p:nvPr/>
        </p:nvSpPr>
        <p:spPr>
          <a:xfrm>
            <a:off x="1967475" y="3224500"/>
            <a:ext cx="741300" cy="1149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29"/>
          <p:cNvSpPr/>
          <p:nvPr/>
        </p:nvSpPr>
        <p:spPr>
          <a:xfrm>
            <a:off x="3309325" y="3224500"/>
            <a:ext cx="741300" cy="1149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0"/>
          <p:cNvSpPr txBox="1"/>
          <p:nvPr>
            <p:ph type="title"/>
          </p:nvPr>
        </p:nvSpPr>
        <p:spPr>
          <a:xfrm>
            <a:off x="727650" y="535925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Mutual Information</a:t>
            </a:r>
            <a:endParaRPr/>
          </a:p>
        </p:txBody>
      </p:sp>
      <p:sp>
        <p:nvSpPr>
          <p:cNvPr id="285" name="Google Shape;285;p30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03200" lvl="0" marL="28575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300"/>
              <a:buNone/>
            </a:pPr>
            <a:r>
              <a:t/>
            </a:r>
            <a:endParaRPr sz="1400">
              <a:solidFill>
                <a:schemeClr val="dk2"/>
              </a:solidFill>
            </a:endParaRPr>
          </a:p>
        </p:txBody>
      </p:sp>
      <p:sp>
        <p:nvSpPr>
          <p:cNvPr id="286" name="Google Shape;286;p30"/>
          <p:cNvSpPr txBox="1"/>
          <p:nvPr/>
        </p:nvSpPr>
        <p:spPr>
          <a:xfrm>
            <a:off x="3129150" y="4442050"/>
            <a:ext cx="2889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Lato"/>
                <a:ea typeface="Lato"/>
                <a:cs typeface="Lato"/>
                <a:sym typeface="Lato"/>
              </a:rPr>
              <a:t>Mutual information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87" name="Google Shape;28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79813" y="1071125"/>
            <a:ext cx="4663325" cy="3059324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3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9" name="Google Shape;289;p30"/>
          <p:cNvSpPr/>
          <p:nvPr/>
        </p:nvSpPr>
        <p:spPr>
          <a:xfrm>
            <a:off x="4024025" y="1860725"/>
            <a:ext cx="1074000" cy="1921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30"/>
          <p:cNvSpPr/>
          <p:nvPr/>
        </p:nvSpPr>
        <p:spPr>
          <a:xfrm>
            <a:off x="5174850" y="1521125"/>
            <a:ext cx="1074000" cy="2261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1"/>
          <p:cNvSpPr txBox="1"/>
          <p:nvPr>
            <p:ph type="title"/>
          </p:nvPr>
        </p:nvSpPr>
        <p:spPr>
          <a:xfrm>
            <a:off x="727650" y="607625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Conclusion                        </a:t>
            </a:r>
            <a:endParaRPr/>
          </a:p>
        </p:txBody>
      </p:sp>
      <p:sp>
        <p:nvSpPr>
          <p:cNvPr id="296" name="Google Shape;296;p31"/>
          <p:cNvSpPr txBox="1"/>
          <p:nvPr>
            <p:ph idx="1" type="body"/>
          </p:nvPr>
        </p:nvSpPr>
        <p:spPr>
          <a:xfrm>
            <a:off x="727650" y="1277075"/>
            <a:ext cx="83574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2857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>
                <a:solidFill>
                  <a:schemeClr val="dk2"/>
                </a:solidFill>
              </a:rPr>
              <a:t>Propose to use Normalizing Flow and Wasserstein Distance for variational language model</a:t>
            </a:r>
            <a:endParaRPr sz="2400"/>
          </a:p>
          <a:p>
            <a:pPr indent="-355600" lvl="0" marL="28575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400"/>
              <a:buChar char="●"/>
            </a:pPr>
            <a:r>
              <a:rPr lang="en-US" sz="2400">
                <a:solidFill>
                  <a:schemeClr val="dk2"/>
                </a:solidFill>
              </a:rPr>
              <a:t>Design Riemannian Normalizing Flow to learn a smooth latent space</a:t>
            </a:r>
            <a:endParaRPr sz="2400"/>
          </a:p>
          <a:p>
            <a:pPr indent="-355600" lvl="0" marL="28575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400"/>
              <a:buChar char="●"/>
            </a:pPr>
            <a:r>
              <a:rPr lang="en-US" sz="2400">
                <a:solidFill>
                  <a:schemeClr val="dk2"/>
                </a:solidFill>
              </a:rPr>
              <a:t>Empirical results indicate that Riemannian Normalizing Flow with Wasserstein Distance help avert KL vanishing</a:t>
            </a:r>
            <a:endParaRPr sz="2400"/>
          </a:p>
          <a:p>
            <a:pPr indent="-355600" lvl="0" marL="28575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400"/>
              <a:buChar char="●"/>
            </a:pPr>
            <a:r>
              <a:rPr lang="en-US" sz="2400">
                <a:solidFill>
                  <a:schemeClr val="dk2"/>
                </a:solidFill>
              </a:rPr>
              <a:t>Code: </a:t>
            </a:r>
            <a:r>
              <a:rPr lang="en-US" sz="2400" u="sng">
                <a:solidFill>
                  <a:schemeClr val="hlink"/>
                </a:solidFill>
                <a:hlinkClick r:id="rId3"/>
              </a:rPr>
              <a:t>https://github.com/kingofspace0wzz/wae-rnf-lm</a:t>
            </a:r>
            <a:endParaRPr sz="2400">
              <a:solidFill>
                <a:schemeClr val="dk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2"/>
              </a:solidFill>
            </a:endParaRPr>
          </a:p>
        </p:txBody>
      </p:sp>
      <p:sp>
        <p:nvSpPr>
          <p:cNvPr id="297" name="Google Shape;297;p3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/>
          <p:nvPr>
            <p:ph type="title"/>
          </p:nvPr>
        </p:nvSpPr>
        <p:spPr>
          <a:xfrm>
            <a:off x="729450" y="622775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Outline</a:t>
            </a:r>
            <a:endParaRPr/>
          </a:p>
        </p:txBody>
      </p:sp>
      <p:sp>
        <p:nvSpPr>
          <p:cNvPr id="94" name="Google Shape;94;p14"/>
          <p:cNvSpPr txBox="1"/>
          <p:nvPr>
            <p:ph idx="1" type="body"/>
          </p:nvPr>
        </p:nvSpPr>
        <p:spPr>
          <a:xfrm>
            <a:off x="729450" y="1655300"/>
            <a:ext cx="76887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25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-US" sz="2400">
                <a:solidFill>
                  <a:schemeClr val="dk2"/>
                </a:solidFill>
              </a:rPr>
              <a:t>VAE and the KL vanishing problem</a:t>
            </a:r>
            <a:endParaRPr sz="2400">
              <a:solidFill>
                <a:schemeClr val="dk2"/>
              </a:solidFill>
            </a:endParaRPr>
          </a:p>
          <a:p>
            <a:pPr indent="-349250" lvl="0" marL="425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</a:pPr>
            <a:r>
              <a:rPr lang="en-US" sz="2400">
                <a:solidFill>
                  <a:schemeClr val="dk2"/>
                </a:solidFill>
              </a:rPr>
              <a:t>Motivation: why Riemannian Normalizing flow/WAE</a:t>
            </a:r>
            <a:endParaRPr sz="2400">
              <a:solidFill>
                <a:schemeClr val="dk2"/>
              </a:solidFill>
            </a:endParaRPr>
          </a:p>
          <a:p>
            <a:pPr indent="-349250" lvl="0" marL="425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</a:pPr>
            <a:r>
              <a:rPr lang="en-US" sz="2400">
                <a:solidFill>
                  <a:schemeClr val="dk2"/>
                </a:solidFill>
              </a:rPr>
              <a:t>Details</a:t>
            </a:r>
            <a:endParaRPr sz="2400">
              <a:solidFill>
                <a:schemeClr val="dk2"/>
              </a:solidFill>
            </a:endParaRPr>
          </a:p>
          <a:p>
            <a:pPr indent="-349250" lvl="0" marL="425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</a:pPr>
            <a:r>
              <a:rPr lang="en-US" sz="2400">
                <a:solidFill>
                  <a:schemeClr val="dk2"/>
                </a:solidFill>
              </a:rPr>
              <a:t>Experimental Results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95" name="Google Shape;95;p14"/>
          <p:cNvSpPr/>
          <p:nvPr/>
        </p:nvSpPr>
        <p:spPr>
          <a:xfrm>
            <a:off x="2143125" y="3514781"/>
            <a:ext cx="4572000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96" name="Google Shape;96;p1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2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3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4" name="Google Shape;304;p32"/>
          <p:cNvSpPr txBox="1"/>
          <p:nvPr/>
        </p:nvSpPr>
        <p:spPr>
          <a:xfrm>
            <a:off x="499125" y="1853850"/>
            <a:ext cx="8992800" cy="3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lang="en-US" sz="26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b="1" lang="en-US" sz="6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Thank you!     Q &amp; A   :)</a:t>
            </a:r>
            <a:endParaRPr b="1" sz="60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55600" lvl="0" marL="28575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Lato"/>
              <a:buChar char="●"/>
            </a:pPr>
            <a:r>
              <a:rPr lang="en-US" sz="24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Code: </a:t>
            </a:r>
            <a:r>
              <a:rPr lang="en-US" sz="2400" u="sng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https://github.com/kingofspace0wzz/wae-rnf-lm</a:t>
            </a:r>
            <a:endParaRPr/>
          </a:p>
          <a:p>
            <a:pPr indent="-355600" lvl="0" marL="28575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Lato"/>
              <a:buChar char="●"/>
            </a:pPr>
            <a:r>
              <a:rPr lang="en-US" sz="24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Paper: </a:t>
            </a:r>
            <a:r>
              <a:rPr lang="en-US" sz="24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4"/>
              </a:rPr>
              <a:t>https://arxiv.org/abs/1904.02399</a:t>
            </a:r>
            <a:endParaRPr sz="24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60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/>
          <p:nvPr>
            <p:ph type="title"/>
          </p:nvPr>
        </p:nvSpPr>
        <p:spPr>
          <a:xfrm>
            <a:off x="729450" y="57740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VAE: KL vanishing</a:t>
            </a:r>
            <a:endParaRPr/>
          </a:p>
        </p:txBody>
      </p:sp>
      <p:pic>
        <p:nvPicPr>
          <p:cNvPr id="102" name="Google Shape;10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20604" y="3814439"/>
            <a:ext cx="6706384" cy="53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5"/>
          <p:cNvSpPr txBox="1"/>
          <p:nvPr/>
        </p:nvSpPr>
        <p:spPr>
          <a:xfrm>
            <a:off x="2806925" y="4511550"/>
            <a:ext cx="5947800" cy="3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4" name="Google Shape;104;p15"/>
          <p:cNvSpPr txBox="1"/>
          <p:nvPr/>
        </p:nvSpPr>
        <p:spPr>
          <a:xfrm>
            <a:off x="2133025" y="4370638"/>
            <a:ext cx="3540000" cy="3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KL term, gap between posterior and prior</a:t>
            </a:r>
            <a:endParaRPr b="1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05" name="Google Shape;105;p15"/>
          <p:cNvCxnSpPr/>
          <p:nvPr/>
        </p:nvCxnSpPr>
        <p:spPr>
          <a:xfrm>
            <a:off x="2798650" y="4385763"/>
            <a:ext cx="20574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6" name="Google Shape;106;p1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7" name="Google Shape;107;p15"/>
          <p:cNvSpPr txBox="1"/>
          <p:nvPr/>
        </p:nvSpPr>
        <p:spPr>
          <a:xfrm>
            <a:off x="910375" y="1249188"/>
            <a:ext cx="54924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25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Lato"/>
              <a:buChar char="●"/>
            </a:pPr>
            <a:r>
              <a:rPr lang="en-US" sz="24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Can generate sentences given latent codes z</a:t>
            </a:r>
            <a:endParaRPr sz="24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8" name="Google Shape;108;p15"/>
          <p:cNvSpPr/>
          <p:nvPr/>
        </p:nvSpPr>
        <p:spPr>
          <a:xfrm>
            <a:off x="1816900" y="2211438"/>
            <a:ext cx="6719400" cy="10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were to buy any groceries . 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horses are to buy any groceries .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horses are to buy any animal .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horses the favorite any animal .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6"/>
          <p:cNvSpPr txBox="1"/>
          <p:nvPr>
            <p:ph type="title"/>
          </p:nvPr>
        </p:nvSpPr>
        <p:spPr>
          <a:xfrm>
            <a:off x="729450" y="622775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Previous works</a:t>
            </a:r>
            <a:endParaRPr/>
          </a:p>
        </p:txBody>
      </p:sp>
      <p:sp>
        <p:nvSpPr>
          <p:cNvPr id="114" name="Google Shape;114;p16"/>
          <p:cNvSpPr txBox="1"/>
          <p:nvPr>
            <p:ph idx="1" type="body"/>
          </p:nvPr>
        </p:nvSpPr>
        <p:spPr>
          <a:xfrm>
            <a:off x="729450" y="1259675"/>
            <a:ext cx="8414700" cy="323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-US" sz="2400">
                <a:solidFill>
                  <a:srgbClr val="000000"/>
                </a:solidFill>
              </a:rPr>
              <a:t>Generating sentences from Continuous Space, (2015, </a:t>
            </a:r>
            <a:r>
              <a:rPr lang="en-US" sz="2400">
                <a:solidFill>
                  <a:schemeClr val="dk2"/>
                </a:solidFill>
              </a:rPr>
              <a:t>Bowman)</a:t>
            </a:r>
            <a:endParaRPr sz="2400">
              <a:solidFill>
                <a:srgbClr val="000000"/>
              </a:solidFill>
            </a:endParaRPr>
          </a:p>
          <a:p>
            <a:pPr indent="-349250" lvl="0" marL="425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-US" sz="2400">
                <a:solidFill>
                  <a:srgbClr val="000000"/>
                </a:solidFill>
              </a:rPr>
              <a:t>Improved Variational Autoencoder for text Modeling using Dilated Convolution, (2017, Yang)</a:t>
            </a:r>
            <a:endParaRPr sz="2400"/>
          </a:p>
          <a:p>
            <a:pPr indent="-349250" lvl="0" marL="425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-US" sz="2400">
                <a:solidFill>
                  <a:srgbClr val="000000"/>
                </a:solidFill>
              </a:rPr>
              <a:t>Spherical Latent Spaces for Stable Variational Autoencoder, (2018, Xu)</a:t>
            </a:r>
            <a:endParaRPr sz="2400">
              <a:solidFill>
                <a:srgbClr val="000000"/>
              </a:solidFill>
            </a:endParaRPr>
          </a:p>
          <a:p>
            <a:pPr indent="-349250" lvl="0" marL="425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-US" sz="2400">
                <a:solidFill>
                  <a:srgbClr val="000000"/>
                </a:solidFill>
              </a:rPr>
              <a:t>Semi-Amortized VAE, (2018, Kim)</a:t>
            </a:r>
            <a:endParaRPr sz="2400">
              <a:solidFill>
                <a:srgbClr val="000000"/>
              </a:solidFill>
            </a:endParaRPr>
          </a:p>
          <a:p>
            <a:pPr indent="-349250" lvl="0" marL="42545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-US" sz="2400">
                <a:solidFill>
                  <a:srgbClr val="000000"/>
                </a:solidFill>
              </a:rPr>
              <a:t>Cyclical Annealing Schedule: A Simple Approach to Mitigating KL Vanishing, (2019, Fu)</a:t>
            </a:r>
            <a:endParaRPr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"/>
          <p:cNvSpPr txBox="1"/>
          <p:nvPr>
            <p:ph type="title"/>
          </p:nvPr>
        </p:nvSpPr>
        <p:spPr>
          <a:xfrm>
            <a:off x="363075" y="516875"/>
            <a:ext cx="87219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Riemannian Normalizing Flow/Wasserstein Distance</a:t>
            </a:r>
            <a:endParaRPr/>
          </a:p>
        </p:txBody>
      </p:sp>
      <p:sp>
        <p:nvSpPr>
          <p:cNvPr id="121" name="Google Shape;121;p17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300"/>
              <a:buNone/>
            </a:pPr>
            <a:r>
              <a:t/>
            </a:r>
            <a:endParaRPr/>
          </a:p>
        </p:txBody>
      </p:sp>
      <p:pic>
        <p:nvPicPr>
          <p:cNvPr id="122" name="Google Shape;12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78233" y="1519125"/>
            <a:ext cx="1827360" cy="2526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69904" y="1781432"/>
            <a:ext cx="2056231" cy="200168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 txBox="1"/>
          <p:nvPr>
            <p:ph type="title"/>
          </p:nvPr>
        </p:nvSpPr>
        <p:spPr>
          <a:xfrm>
            <a:off x="581200" y="577375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Normalizing Flow</a:t>
            </a:r>
            <a:endParaRPr/>
          </a:p>
        </p:txBody>
      </p:sp>
      <p:pic>
        <p:nvPicPr>
          <p:cNvPr descr="A close up of a map&#10;&#10;Description automatically generated" id="130" name="Google Shape;13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7286" y="2026641"/>
            <a:ext cx="6536531" cy="1968083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8"/>
          <p:cNvSpPr/>
          <p:nvPr/>
        </p:nvSpPr>
        <p:spPr>
          <a:xfrm>
            <a:off x="2286000" y="4310390"/>
            <a:ext cx="45720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https://lilianweng.github.io/lil-log/2018/10/13/flow-based-deep-generative-models.html</a:t>
            </a:r>
            <a:endParaRPr/>
          </a:p>
        </p:txBody>
      </p:sp>
      <p:sp>
        <p:nvSpPr>
          <p:cNvPr id="132" name="Google Shape;132;p18"/>
          <p:cNvSpPr/>
          <p:nvPr/>
        </p:nvSpPr>
        <p:spPr>
          <a:xfrm>
            <a:off x="3570200" y="2027150"/>
            <a:ext cx="2647500" cy="2178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8"/>
          <p:cNvSpPr/>
          <p:nvPr/>
        </p:nvSpPr>
        <p:spPr>
          <a:xfrm>
            <a:off x="6129725" y="2193550"/>
            <a:ext cx="1978800" cy="1801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4" name="Google Shape;13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56327" y="693705"/>
            <a:ext cx="3237503" cy="823647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6" name="Google Shape;136;p18"/>
          <p:cNvSpPr txBox="1"/>
          <p:nvPr/>
        </p:nvSpPr>
        <p:spPr>
          <a:xfrm>
            <a:off x="0" y="1374675"/>
            <a:ext cx="9315900" cy="9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28575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Lato"/>
              <a:buChar char="●"/>
            </a:pPr>
            <a:r>
              <a:rPr lang="en-US" sz="24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Making posterior harder to collapse to a standard Gaussian prior</a:t>
            </a:r>
            <a:endParaRPr sz="24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9"/>
          <p:cNvSpPr txBox="1"/>
          <p:nvPr>
            <p:ph type="title"/>
          </p:nvPr>
        </p:nvSpPr>
        <p:spPr>
          <a:xfrm>
            <a:off x="729450" y="59250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Normalizing Flow</a:t>
            </a:r>
            <a:endParaRPr/>
          </a:p>
        </p:txBody>
      </p:sp>
      <p:sp>
        <p:nvSpPr>
          <p:cNvPr id="142" name="Google Shape;142;p19"/>
          <p:cNvSpPr txBox="1"/>
          <p:nvPr>
            <p:ph idx="1" type="body"/>
          </p:nvPr>
        </p:nvSpPr>
        <p:spPr>
          <a:xfrm>
            <a:off x="653825" y="787725"/>
            <a:ext cx="7688700" cy="4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03200" lvl="0" marL="28575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400">
              <a:solidFill>
                <a:schemeClr val="dk2"/>
              </a:solidFill>
            </a:endParaRPr>
          </a:p>
          <a:p>
            <a:pPr indent="0" lvl="0" marL="8255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400">
              <a:solidFill>
                <a:schemeClr val="dk2"/>
              </a:solidFill>
            </a:endParaRPr>
          </a:p>
          <a:p>
            <a:pPr indent="-355600" lvl="0" marL="28575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400"/>
              <a:buChar char="●"/>
            </a:pPr>
            <a:r>
              <a:rPr lang="en-US" sz="2400">
                <a:solidFill>
                  <a:schemeClr val="dk2"/>
                </a:solidFill>
              </a:rPr>
              <a:t>Tighter likelihood approximation</a:t>
            </a:r>
            <a:endParaRPr sz="2400"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</a:pPr>
            <a:r>
              <a:t/>
            </a:r>
            <a:endParaRPr sz="1400">
              <a:solidFill>
                <a:schemeClr val="dk2"/>
              </a:solidFill>
            </a:endParaRPr>
          </a:p>
        </p:txBody>
      </p:sp>
      <p:pic>
        <p:nvPicPr>
          <p:cNvPr id="143" name="Google Shape;14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0927" y="691355"/>
            <a:ext cx="3237503" cy="823647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5" name="Google Shape;14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4200" y="2802002"/>
            <a:ext cx="8839201" cy="95929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6" name="Google Shape;146;p19"/>
          <p:cNvCxnSpPr/>
          <p:nvPr/>
        </p:nvCxnSpPr>
        <p:spPr>
          <a:xfrm>
            <a:off x="1783075" y="3660975"/>
            <a:ext cx="16338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7" name="Google Shape;147;p19"/>
          <p:cNvSpPr txBox="1"/>
          <p:nvPr/>
        </p:nvSpPr>
        <p:spPr>
          <a:xfrm>
            <a:off x="1255625" y="3660975"/>
            <a:ext cx="22293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Reconstruction</a:t>
            </a:r>
            <a:endParaRPr sz="1800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48" name="Google Shape;148;p19"/>
          <p:cNvCxnSpPr/>
          <p:nvPr/>
        </p:nvCxnSpPr>
        <p:spPr>
          <a:xfrm>
            <a:off x="7166525" y="3660975"/>
            <a:ext cx="16338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9" name="Google Shape;149;p19"/>
          <p:cNvSpPr txBox="1"/>
          <p:nvPr/>
        </p:nvSpPr>
        <p:spPr>
          <a:xfrm>
            <a:off x="7098425" y="3660975"/>
            <a:ext cx="17700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    KL</a:t>
            </a:r>
            <a:endParaRPr sz="1800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50" name="Google Shape;150;p19"/>
          <p:cNvCxnSpPr/>
          <p:nvPr/>
        </p:nvCxnSpPr>
        <p:spPr>
          <a:xfrm>
            <a:off x="4474800" y="3660975"/>
            <a:ext cx="16338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1" name="Google Shape;151;p19"/>
          <p:cNvSpPr txBox="1"/>
          <p:nvPr/>
        </p:nvSpPr>
        <p:spPr>
          <a:xfrm>
            <a:off x="4406700" y="3660975"/>
            <a:ext cx="21135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Jacobian</a:t>
            </a:r>
            <a:endParaRPr sz="1800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0"/>
          <p:cNvSpPr txBox="1"/>
          <p:nvPr>
            <p:ph type="title"/>
          </p:nvPr>
        </p:nvSpPr>
        <p:spPr>
          <a:xfrm>
            <a:off x="744575" y="624625"/>
            <a:ext cx="42324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Why Riemannian VAE?</a:t>
            </a:r>
            <a:endParaRPr/>
          </a:p>
        </p:txBody>
      </p:sp>
      <p:sp>
        <p:nvSpPr>
          <p:cNvPr id="157" name="Google Shape;157;p20"/>
          <p:cNvSpPr txBox="1"/>
          <p:nvPr>
            <p:ph idx="1" type="body"/>
          </p:nvPr>
        </p:nvSpPr>
        <p:spPr>
          <a:xfrm>
            <a:off x="623550" y="2140900"/>
            <a:ext cx="7688700" cy="11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</a:pPr>
            <a:r>
              <a:rPr lang="en-US" sz="2400">
                <a:solidFill>
                  <a:schemeClr val="dk2"/>
                </a:solidFill>
              </a:rPr>
              <a:t>The Latent space is not flat Euclidean. It should be curved.</a:t>
            </a:r>
            <a:endParaRPr sz="2400"/>
          </a:p>
          <a:p>
            <a:pPr indent="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-203200" lvl="0" marL="28575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400">
              <a:solidFill>
                <a:schemeClr val="dk2"/>
              </a:solidFill>
            </a:endParaRPr>
          </a:p>
          <a:p>
            <a:pPr indent="-203200" lvl="0" marL="28575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</a:pPr>
            <a:r>
              <a:t/>
            </a:r>
            <a:endParaRPr sz="1400">
              <a:solidFill>
                <a:schemeClr val="dk2"/>
              </a:solidFill>
            </a:endParaRPr>
          </a:p>
        </p:txBody>
      </p:sp>
      <p:pic>
        <p:nvPicPr>
          <p:cNvPr id="158" name="Google Shape;15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161" y="3394888"/>
            <a:ext cx="8777840" cy="159117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0" name="Google Shape;160;p20"/>
          <p:cNvSpPr/>
          <p:nvPr/>
        </p:nvSpPr>
        <p:spPr>
          <a:xfrm>
            <a:off x="3765675" y="3184875"/>
            <a:ext cx="1978800" cy="1801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0"/>
          <p:cNvSpPr/>
          <p:nvPr/>
        </p:nvSpPr>
        <p:spPr>
          <a:xfrm>
            <a:off x="6978000" y="3026700"/>
            <a:ext cx="1978800" cy="1801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2" name="Google Shape;16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41600" y="1356500"/>
            <a:ext cx="2438400" cy="98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96500" y="501475"/>
            <a:ext cx="3839811" cy="183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1"/>
          <p:cNvSpPr txBox="1"/>
          <p:nvPr>
            <p:ph idx="1" type="body"/>
          </p:nvPr>
        </p:nvSpPr>
        <p:spPr>
          <a:xfrm>
            <a:off x="744575" y="1746050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2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0" name="Google Shape;170;p21"/>
          <p:cNvSpPr txBox="1"/>
          <p:nvPr>
            <p:ph type="title"/>
          </p:nvPr>
        </p:nvSpPr>
        <p:spPr>
          <a:xfrm>
            <a:off x="744575" y="624625"/>
            <a:ext cx="42324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Riemannian Metric</a:t>
            </a:r>
            <a:endParaRPr/>
          </a:p>
        </p:txBody>
      </p:sp>
      <p:pic>
        <p:nvPicPr>
          <p:cNvPr id="171" name="Google Shape;17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9962" y="2033475"/>
            <a:ext cx="3417913" cy="118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87600" y="3359525"/>
            <a:ext cx="3505200" cy="809625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1"/>
          <p:cNvSpPr txBox="1"/>
          <p:nvPr/>
        </p:nvSpPr>
        <p:spPr>
          <a:xfrm>
            <a:off x="907675" y="2424463"/>
            <a:ext cx="2314500" cy="58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Lato"/>
                <a:ea typeface="Lato"/>
                <a:cs typeface="Lato"/>
                <a:sym typeface="Lato"/>
              </a:rPr>
              <a:t>Jacobian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4" name="Google Shape;174;p21"/>
          <p:cNvSpPr txBox="1"/>
          <p:nvPr/>
        </p:nvSpPr>
        <p:spPr>
          <a:xfrm>
            <a:off x="907675" y="3472725"/>
            <a:ext cx="2314500" cy="58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Lato"/>
                <a:ea typeface="Lato"/>
                <a:cs typeface="Lato"/>
                <a:sym typeface="Lato"/>
              </a:rPr>
              <a:t>Rie. Metric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