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av" ContentType="audio/x-wav"/>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60" r:id="rId1"/>
    <p:sldMasterId id="2147483670" r:id="rId2"/>
  </p:sldMasterIdLst>
  <p:notesMasterIdLst>
    <p:notesMasterId r:id="rId26"/>
  </p:notesMasterIdLst>
  <p:handoutMasterIdLst>
    <p:handoutMasterId r:id="rId27"/>
  </p:handoutMasterIdLst>
  <p:sldIdLst>
    <p:sldId id="302" r:id="rId3"/>
    <p:sldId id="294" r:id="rId4"/>
    <p:sldId id="393" r:id="rId5"/>
    <p:sldId id="394" r:id="rId6"/>
    <p:sldId id="403" r:id="rId7"/>
    <p:sldId id="414" r:id="rId8"/>
    <p:sldId id="415" r:id="rId9"/>
    <p:sldId id="416" r:id="rId10"/>
    <p:sldId id="405" r:id="rId11"/>
    <p:sldId id="407" r:id="rId12"/>
    <p:sldId id="396" r:id="rId13"/>
    <p:sldId id="421" r:id="rId14"/>
    <p:sldId id="424" r:id="rId15"/>
    <p:sldId id="420" r:id="rId16"/>
    <p:sldId id="398" r:id="rId17"/>
    <p:sldId id="425" r:id="rId18"/>
    <p:sldId id="427" r:id="rId19"/>
    <p:sldId id="391" r:id="rId20"/>
    <p:sldId id="266" r:id="rId21"/>
    <p:sldId id="419" r:id="rId22"/>
    <p:sldId id="406" r:id="rId23"/>
    <p:sldId id="417" r:id="rId24"/>
    <p:sldId id="418" r:id="rId2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676"/>
    <p:restoredTop sz="91416"/>
  </p:normalViewPr>
  <p:slideViewPr>
    <p:cSldViewPr snapToGrid="0">
      <p:cViewPr>
        <p:scale>
          <a:sx n="120" d="100"/>
          <a:sy n="120" d="100"/>
        </p:scale>
        <p:origin x="864" y="-40"/>
      </p:cViewPr>
      <p:guideLst/>
    </p:cSldViewPr>
  </p:slideViewPr>
  <p:notesTextViewPr>
    <p:cViewPr>
      <p:scale>
        <a:sx n="1" d="1"/>
        <a:sy n="1" d="1"/>
      </p:scale>
      <p:origin x="0" y="0"/>
    </p:cViewPr>
  </p:notesTextViewPr>
  <p:notesViewPr>
    <p:cSldViewPr snapToGrid="0">
      <p:cViewPr varScale="1">
        <p:scale>
          <a:sx n="87" d="100"/>
          <a:sy n="87" d="100"/>
        </p:scale>
        <p:origin x="3904" y="192"/>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notesMaster" Target="notesMasters/notesMaster1.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handoutMaster" Target="handoutMasters/handoutMaster1.xml"/><Relationship Id="rId30"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274E0A94-0516-5C42-B626-7744766F5EFE}"/>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BCEE8F27-0C8F-8348-AF5D-23CEA223A462}"/>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361DC240-6548-5B45-A488-C6DD077BB153}" type="datetimeFigureOut">
              <a:rPr lang="en-US" smtClean="0"/>
              <a:t>6/4/19</a:t>
            </a:fld>
            <a:endParaRPr lang="en-US"/>
          </a:p>
        </p:txBody>
      </p:sp>
      <p:sp>
        <p:nvSpPr>
          <p:cNvPr id="4" name="Footer Placeholder 3">
            <a:extLst>
              <a:ext uri="{FF2B5EF4-FFF2-40B4-BE49-F238E27FC236}">
                <a16:creationId xmlns:a16="http://schemas.microsoft.com/office/drawing/2014/main" id="{BB8FA539-8C84-3048-8A50-43196B698BBF}"/>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28CAA6EE-D820-A048-99E5-B421BE04349C}"/>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BF7DB65A-827E-554D-91E4-85AB2AC632B8}" type="slidenum">
              <a:rPr lang="en-US" smtClean="0"/>
              <a:t>‹#›</a:t>
            </a:fld>
            <a:endParaRPr lang="en-US"/>
          </a:p>
        </p:txBody>
      </p:sp>
    </p:spTree>
    <p:extLst>
      <p:ext uri="{BB962C8B-B14F-4D97-AF65-F5344CB8AC3E}">
        <p14:creationId xmlns:p14="http://schemas.microsoft.com/office/powerpoint/2010/main" val="497048717"/>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97AA8E1-F841-497A-98A5-5C1B28E33AC3}" type="datetimeFigureOut">
              <a:rPr lang="en-US" smtClean="0"/>
              <a:t>6/4/19</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9" name="Slide Number Placeholder 8">
            <a:extLst>
              <a:ext uri="{FF2B5EF4-FFF2-40B4-BE49-F238E27FC236}">
                <a16:creationId xmlns:a16="http://schemas.microsoft.com/office/drawing/2014/main" id="{51E65968-4563-0942-A03B-B4A1F48900B9}"/>
              </a:ext>
            </a:extLst>
          </p:cNvPr>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74B3AF3-5110-B44E-9652-7A25A80CC9AE}" type="slidenum">
              <a:rPr lang="en-US" smtClean="0"/>
              <a:t>‹#›</a:t>
            </a:fld>
            <a:endParaRPr lang="en-US" dirty="0"/>
          </a:p>
        </p:txBody>
      </p:sp>
    </p:spTree>
    <p:extLst>
      <p:ext uri="{BB962C8B-B14F-4D97-AF65-F5344CB8AC3E}">
        <p14:creationId xmlns:p14="http://schemas.microsoft.com/office/powerpoint/2010/main" val="2346005354"/>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a:p>
        </p:txBody>
      </p:sp>
      <p:sp>
        <p:nvSpPr>
          <p:cNvPr id="4" name="Slide Number Placeholder 3"/>
          <p:cNvSpPr>
            <a:spLocks noGrp="1"/>
          </p:cNvSpPr>
          <p:nvPr>
            <p:ph type="sldNum" sz="quarter" idx="10"/>
          </p:nvPr>
        </p:nvSpPr>
        <p:spPr>
          <a:xfrm>
            <a:off x="3884613" y="8685213"/>
            <a:ext cx="2971800" cy="458787"/>
          </a:xfrm>
          <a:prstGeom prst="rect">
            <a:avLst/>
          </a:prstGeom>
        </p:spPr>
        <p:txBody>
          <a:bodyPr/>
          <a:lstStyle/>
          <a:p>
            <a:fld id="{2EE91DA2-CB34-40B1-AE99-287AD6587E94}" type="slidenum">
              <a:rPr lang="en-US" smtClean="0"/>
              <a:t>1</a:t>
            </a:fld>
            <a:endParaRPr lang="en-US"/>
          </a:p>
        </p:txBody>
      </p:sp>
    </p:spTree>
    <p:extLst>
      <p:ext uri="{BB962C8B-B14F-4D97-AF65-F5344CB8AC3E}">
        <p14:creationId xmlns:p14="http://schemas.microsoft.com/office/powerpoint/2010/main" val="31759666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open-source parser from Heilman and </a:t>
            </a:r>
            <a:r>
              <a:rPr lang="en-US" sz="1200" kern="1200" dirty="0" err="1">
                <a:solidFill>
                  <a:schemeClr val="tx1"/>
                </a:solidFill>
                <a:effectLst/>
                <a:latin typeface="+mn-lt"/>
                <a:ea typeface="+mn-ea"/>
                <a:cs typeface="+mn-cs"/>
              </a:rPr>
              <a:t>Sagae</a:t>
            </a:r>
            <a:r>
              <a:rPr lang="en-US" sz="1200" kern="1200" dirty="0">
                <a:solidFill>
                  <a:schemeClr val="tx1"/>
                </a:solidFill>
                <a:effectLst/>
                <a:latin typeface="+mn-lt"/>
                <a:ea typeface="+mn-ea"/>
                <a:cs typeface="+mn-cs"/>
              </a:rPr>
              <a:t> (2015)4, which was implemented following the work of </a:t>
            </a:r>
            <a:r>
              <a:rPr lang="en-US" sz="1200" kern="1200" dirty="0" err="1">
                <a:solidFill>
                  <a:schemeClr val="tx1"/>
                </a:solidFill>
                <a:effectLst/>
                <a:latin typeface="+mn-lt"/>
                <a:ea typeface="+mn-ea"/>
                <a:cs typeface="+mn-cs"/>
              </a:rPr>
              <a:t>Sagae</a:t>
            </a:r>
            <a:r>
              <a:rPr lang="en-US" sz="1200" kern="1200" dirty="0">
                <a:solidFill>
                  <a:schemeClr val="tx1"/>
                </a:solidFill>
                <a:effectLst/>
                <a:latin typeface="+mn-lt"/>
                <a:ea typeface="+mn-ea"/>
                <a:cs typeface="+mn-cs"/>
              </a:rPr>
              <a:t> (2009) and Ji and Eisenstein (2014). </a:t>
            </a:r>
            <a:endParaRPr lang="en-US" dirty="0"/>
          </a:p>
          <a:p>
            <a:endParaRPr lang="en-US" dirty="0"/>
          </a:p>
        </p:txBody>
      </p:sp>
      <p:sp>
        <p:nvSpPr>
          <p:cNvPr id="4" name="Slide Number Placeholder 3"/>
          <p:cNvSpPr>
            <a:spLocks noGrp="1"/>
          </p:cNvSpPr>
          <p:nvPr>
            <p:ph type="sldNum" sz="quarter" idx="5"/>
          </p:nvPr>
        </p:nvSpPr>
        <p:spPr/>
        <p:txBody>
          <a:bodyPr/>
          <a:lstStyle/>
          <a:p>
            <a:fld id="{574B3AF3-5110-B44E-9652-7A25A80CC9AE}" type="slidenum">
              <a:rPr lang="en-US" smtClean="0"/>
              <a:t>10</a:t>
            </a:fld>
            <a:endParaRPr lang="en-US" dirty="0"/>
          </a:p>
        </p:txBody>
      </p:sp>
    </p:spTree>
    <p:extLst>
      <p:ext uri="{BB962C8B-B14F-4D97-AF65-F5344CB8AC3E}">
        <p14:creationId xmlns:p14="http://schemas.microsoft.com/office/powerpoint/2010/main" val="85517824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 </a:t>
            </a:r>
            <a:endParaRPr lang="en-US" dirty="0"/>
          </a:p>
          <a:p>
            <a:endParaRPr lang="en-US" dirty="0"/>
          </a:p>
        </p:txBody>
      </p:sp>
      <p:sp>
        <p:nvSpPr>
          <p:cNvPr id="4" name="Slide Number Placeholder 3"/>
          <p:cNvSpPr>
            <a:spLocks noGrp="1"/>
          </p:cNvSpPr>
          <p:nvPr>
            <p:ph type="sldNum" sz="quarter" idx="5"/>
          </p:nvPr>
        </p:nvSpPr>
        <p:spPr/>
        <p:txBody>
          <a:bodyPr/>
          <a:lstStyle/>
          <a:p>
            <a:fld id="{574B3AF3-5110-B44E-9652-7A25A80CC9AE}" type="slidenum">
              <a:rPr lang="en-US" smtClean="0"/>
              <a:t>11</a:t>
            </a:fld>
            <a:endParaRPr lang="en-US" dirty="0"/>
          </a:p>
        </p:txBody>
      </p:sp>
    </p:spTree>
    <p:extLst>
      <p:ext uri="{BB962C8B-B14F-4D97-AF65-F5344CB8AC3E}">
        <p14:creationId xmlns:p14="http://schemas.microsoft.com/office/powerpoint/2010/main" val="49612548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74B3AF3-5110-B44E-9652-7A25A80CC9AE}" type="slidenum">
              <a:rPr lang="en-US" smtClean="0"/>
              <a:t>12</a:t>
            </a:fld>
            <a:endParaRPr lang="en-US" dirty="0"/>
          </a:p>
        </p:txBody>
      </p:sp>
    </p:spTree>
    <p:extLst>
      <p:ext uri="{BB962C8B-B14F-4D97-AF65-F5344CB8AC3E}">
        <p14:creationId xmlns:p14="http://schemas.microsoft.com/office/powerpoint/2010/main" val="289520128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 rhetorical-relations</a:t>
            </a:r>
            <a:br>
              <a:rPr lang="en-US" sz="1200" kern="1200" dirty="0">
                <a:solidFill>
                  <a:schemeClr val="tx1"/>
                </a:solidFill>
                <a:effectLst/>
                <a:latin typeface="+mn-lt"/>
                <a:ea typeface="+mn-ea"/>
                <a:cs typeface="+mn-cs"/>
              </a:rPr>
            </a:br>
            <a:r>
              <a:rPr lang="en-US" sz="1200" kern="1200" dirty="0">
                <a:solidFill>
                  <a:schemeClr val="tx1"/>
                </a:solidFill>
                <a:effectLst/>
                <a:latin typeface="+mn-lt"/>
                <a:ea typeface="+mn-ea"/>
                <a:cs typeface="+mn-cs"/>
              </a:rPr>
              <a:t>(not awkward, not disfluency) </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Pearson correlation coefficients (</a:t>
            </a:r>
            <a:r>
              <a:rPr lang="en-US" sz="1200" i="1" kern="1200" dirty="0">
                <a:solidFill>
                  <a:schemeClr val="tx1"/>
                </a:solidFill>
                <a:effectLst/>
                <a:latin typeface="+mn-lt"/>
                <a:ea typeface="+mn-ea"/>
                <a:cs typeface="+mn-cs"/>
              </a:rPr>
              <a:t>r</a:t>
            </a:r>
            <a:r>
              <a:rPr lang="en-US" sz="1200" kern="1200" dirty="0">
                <a:solidFill>
                  <a:schemeClr val="tx1"/>
                </a:solidFill>
                <a:effectLst/>
                <a:latin typeface="+mn-lt"/>
                <a:ea typeface="+mn-ea"/>
                <a:cs typeface="+mn-cs"/>
              </a:rPr>
              <a:t>) of dis- course features with both the holistic proficiency scores as well as the discourse coherence scores. </a:t>
            </a:r>
            <a:endParaRPr lang="en-US" dirty="0"/>
          </a:p>
          <a:p>
            <a:endParaRPr lang="en-US" dirty="0"/>
          </a:p>
        </p:txBody>
      </p:sp>
      <p:sp>
        <p:nvSpPr>
          <p:cNvPr id="4" name="Slide Number Placeholder 3"/>
          <p:cNvSpPr>
            <a:spLocks noGrp="1"/>
          </p:cNvSpPr>
          <p:nvPr>
            <p:ph type="sldNum" sz="quarter" idx="5"/>
          </p:nvPr>
        </p:nvSpPr>
        <p:spPr/>
        <p:txBody>
          <a:bodyPr/>
          <a:lstStyle/>
          <a:p>
            <a:fld id="{574B3AF3-5110-B44E-9652-7A25A80CC9AE}" type="slidenum">
              <a:rPr lang="en-US" smtClean="0"/>
              <a:t>14</a:t>
            </a:fld>
            <a:endParaRPr lang="en-US" dirty="0"/>
          </a:p>
        </p:txBody>
      </p:sp>
    </p:spTree>
    <p:extLst>
      <p:ext uri="{BB962C8B-B14F-4D97-AF65-F5344CB8AC3E}">
        <p14:creationId xmlns:p14="http://schemas.microsoft.com/office/powerpoint/2010/main" val="261898511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The whole data set was partitioned into two sets: one containing 12,194 speakers (73,164 responses) as the training set to build the scoring models, and the other one containing 5,000 speakers (30,000 responses) to test the model performance.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The baseline scoring model was built with approximately 130 automatic features extracted from the SpeechRater system, which can measure the pronunciation, prosody, fluency, rhythm, vocab- </a:t>
            </a:r>
            <a:r>
              <a:rPr lang="en-US" sz="1200" kern="1200" dirty="0" err="1">
                <a:solidFill>
                  <a:schemeClr val="tx1"/>
                </a:solidFill>
                <a:effectLst/>
                <a:latin typeface="+mn-lt"/>
                <a:ea typeface="+mn-ea"/>
                <a:cs typeface="+mn-cs"/>
              </a:rPr>
              <a:t>ulary</a:t>
            </a:r>
            <a:r>
              <a:rPr lang="en-US" sz="1200" kern="1200" dirty="0">
                <a:solidFill>
                  <a:schemeClr val="tx1"/>
                </a:solidFill>
                <a:effectLst/>
                <a:latin typeface="+mn-lt"/>
                <a:ea typeface="+mn-ea"/>
                <a:cs typeface="+mn-cs"/>
              </a:rPr>
              <a:t>, and grammar of spontaneous speech. All SpeechRater features were extracted either directly from the speech signal or from the output of a Kaldi-based automatic speech recognizer (Qian et al., 2016) with a word error rate of 20.9% on an independent evaluation set with non-native spontaneous speech from the TOEFL iBT speaking test. </a:t>
            </a: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 </a:t>
            </a:r>
            <a:endParaRPr lang="en-US" dirty="0"/>
          </a:p>
          <a:p>
            <a:endParaRPr lang="en-US" dirty="0"/>
          </a:p>
        </p:txBody>
      </p:sp>
      <p:sp>
        <p:nvSpPr>
          <p:cNvPr id="4" name="Slide Number Placeholder 3"/>
          <p:cNvSpPr>
            <a:spLocks noGrp="1"/>
          </p:cNvSpPr>
          <p:nvPr>
            <p:ph type="sldNum" sz="quarter" idx="5"/>
          </p:nvPr>
        </p:nvSpPr>
        <p:spPr/>
        <p:txBody>
          <a:bodyPr/>
          <a:lstStyle/>
          <a:p>
            <a:fld id="{574B3AF3-5110-B44E-9652-7A25A80CC9AE}" type="slidenum">
              <a:rPr lang="en-US" smtClean="0"/>
              <a:t>15</a:t>
            </a:fld>
            <a:endParaRPr lang="en-US" dirty="0"/>
          </a:p>
        </p:txBody>
      </p:sp>
    </p:spTree>
    <p:extLst>
      <p:ext uri="{BB962C8B-B14F-4D97-AF65-F5344CB8AC3E}">
        <p14:creationId xmlns:p14="http://schemas.microsoft.com/office/powerpoint/2010/main" val="398544537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74B3AF3-5110-B44E-9652-7A25A80CC9AE}" type="slidenum">
              <a:rPr lang="en-US" smtClean="0"/>
              <a:t>16</a:t>
            </a:fld>
            <a:endParaRPr lang="en-US" dirty="0"/>
          </a:p>
        </p:txBody>
      </p:sp>
    </p:spTree>
    <p:extLst>
      <p:ext uri="{BB962C8B-B14F-4D97-AF65-F5344CB8AC3E}">
        <p14:creationId xmlns:p14="http://schemas.microsoft.com/office/powerpoint/2010/main" val="428674385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These results indicate that the proposed features can be used to measure the discourse coherence of non-native spontaneous spoken responses.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Due to the fact that these 131 SpeechRater features are powerful in measuring various aspects of non-native spontaneous speech, the improvement by introducing discourse features to predict the holistic proficiency scores is limited.</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But on the other hand, by employing the proposed discourse-level features, the validity of an automatic system for English language proficiency assessment can be improved, because it enables the measurement of an important aspect of speech that appears in the human scoring rubrics. </a:t>
            </a:r>
            <a:endParaRPr lang="en-US" dirty="0"/>
          </a:p>
          <a:p>
            <a:endParaRPr lang="en-US" dirty="0"/>
          </a:p>
          <a:p>
            <a:endParaRPr lang="en-US" dirty="0">
              <a:effectLst/>
            </a:endParaRPr>
          </a:p>
          <a:p>
            <a:endParaRPr lang="en-US" dirty="0"/>
          </a:p>
        </p:txBody>
      </p:sp>
      <p:sp>
        <p:nvSpPr>
          <p:cNvPr id="4" name="Slide Number Placeholder 3"/>
          <p:cNvSpPr>
            <a:spLocks noGrp="1"/>
          </p:cNvSpPr>
          <p:nvPr>
            <p:ph type="sldNum" sz="quarter" idx="5"/>
          </p:nvPr>
        </p:nvSpPr>
        <p:spPr/>
        <p:txBody>
          <a:bodyPr/>
          <a:lstStyle/>
          <a:p>
            <a:fld id="{574B3AF3-5110-B44E-9652-7A25A80CC9AE}" type="slidenum">
              <a:rPr lang="en-US" smtClean="0"/>
              <a:t>17</a:t>
            </a:fld>
            <a:endParaRPr lang="en-US" dirty="0"/>
          </a:p>
        </p:txBody>
      </p:sp>
    </p:spTree>
    <p:extLst>
      <p:ext uri="{BB962C8B-B14F-4D97-AF65-F5344CB8AC3E}">
        <p14:creationId xmlns:p14="http://schemas.microsoft.com/office/powerpoint/2010/main" val="26288038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The goal of this research effort is to model discourse structure in non-native spontaneous speech to facilitate the automatic assessment of English language proficiency. In order to achieve this goal,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1. we first obtained an annotated corpus of 1440 spoken responses produced by non-native speakers of English in the context of an English speaking proficiency assessment using Rhetorical Structure Theory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2. and then trained automatic discourse parsers based on the human annotations.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the F1 scores on the three levels of span, nuclearity, and relation are 76.1%/77.0%, 57.6%/59.7%, and 42.6%/44.4%, respectively. </a:t>
            </a: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3. Subsequently, discourse features were extracted from the speech signal using automatic speech recognition output and automatically parsed RST trees; these features mostly achieved moderate correlations with human holistic proficiency scores ranging between 0.2 and 0.5.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4. Finally, a scoring model trained using the eight proposed discourse features can predict the proficiency scores with an accuracy of 55.9%, and by introducing them into an automatic speech scoring system, the validity of the system can be improved. </a:t>
            </a:r>
            <a:endParaRPr lang="en-US" dirty="0"/>
          </a:p>
          <a:p>
            <a:endParaRPr lang="en-US" dirty="0"/>
          </a:p>
        </p:txBody>
      </p:sp>
      <p:sp>
        <p:nvSpPr>
          <p:cNvPr id="4" name="Slide Number Placeholder 3"/>
          <p:cNvSpPr>
            <a:spLocks noGrp="1"/>
          </p:cNvSpPr>
          <p:nvPr>
            <p:ph type="sldNum" sz="quarter" idx="5"/>
          </p:nvPr>
        </p:nvSpPr>
        <p:spPr/>
        <p:txBody>
          <a:bodyPr/>
          <a:lstStyle/>
          <a:p>
            <a:fld id="{574B3AF3-5110-B44E-9652-7A25A80CC9AE}" type="slidenum">
              <a:rPr lang="en-US" smtClean="0"/>
              <a:t>18</a:t>
            </a:fld>
            <a:endParaRPr lang="en-US" dirty="0"/>
          </a:p>
        </p:txBody>
      </p:sp>
    </p:spTree>
    <p:extLst>
      <p:ext uri="{BB962C8B-B14F-4D97-AF65-F5344CB8AC3E}">
        <p14:creationId xmlns:p14="http://schemas.microsoft.com/office/powerpoint/2010/main" val="307050321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74B3AF3-5110-B44E-9652-7A25A80CC9AE}" type="slidenum">
              <a:rPr lang="en-US" smtClean="0"/>
              <a:t>19</a:t>
            </a:fld>
            <a:endParaRPr lang="en-US" dirty="0"/>
          </a:p>
        </p:txBody>
      </p:sp>
    </p:spTree>
    <p:extLst>
      <p:ext uri="{BB962C8B-B14F-4D97-AF65-F5344CB8AC3E}">
        <p14:creationId xmlns:p14="http://schemas.microsoft.com/office/powerpoint/2010/main" val="357050858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 Samples </a:t>
            </a:r>
            <a:endParaRPr lang="en-US" dirty="0">
              <a:effectLst/>
            </a:endParaRPr>
          </a:p>
          <a:p>
            <a:r>
              <a:rPr lang="en-US" sz="1200" kern="1200" dirty="0">
                <a:solidFill>
                  <a:schemeClr val="tx1"/>
                </a:solidFill>
                <a:effectLst/>
                <a:latin typeface="+mn-lt"/>
                <a:ea typeface="+mn-ea"/>
                <a:cs typeface="+mn-cs"/>
              </a:rPr>
              <a:t># EDUs Mean (std) </a:t>
            </a:r>
            <a:endParaRPr lang="en-US" dirty="0">
              <a:effectLst/>
            </a:endParaRPr>
          </a:p>
          <a:p>
            <a:r>
              <a:rPr lang="en-US" sz="1200" kern="1200" dirty="0">
                <a:solidFill>
                  <a:schemeClr val="tx1"/>
                </a:solidFill>
                <a:effectLst/>
                <a:latin typeface="+mn-lt"/>
                <a:ea typeface="+mn-ea"/>
                <a:cs typeface="+mn-cs"/>
              </a:rPr>
              <a:t># Words Mean (std) </a:t>
            </a:r>
            <a:endParaRPr lang="en-US" dirty="0">
              <a:effectLst/>
            </a:endParaRPr>
          </a:p>
          <a:p>
            <a:r>
              <a:rPr lang="en-US" sz="1200" kern="1200" dirty="0">
                <a:solidFill>
                  <a:schemeClr val="tx1"/>
                </a:solidFill>
                <a:effectLst/>
                <a:latin typeface="+mn-lt"/>
                <a:ea typeface="+mn-ea"/>
                <a:cs typeface="+mn-cs"/>
              </a:rPr>
              <a:t>RST DT </a:t>
            </a:r>
            <a:endParaRPr lang="en-US" dirty="0">
              <a:effectLst/>
            </a:endParaRPr>
          </a:p>
          <a:p>
            <a:r>
              <a:rPr lang="en-US" sz="1200" kern="1200" dirty="0">
                <a:solidFill>
                  <a:schemeClr val="tx1"/>
                </a:solidFill>
                <a:effectLst/>
                <a:latin typeface="+mn-lt"/>
                <a:ea typeface="+mn-ea"/>
                <a:cs typeface="+mn-cs"/>
              </a:rPr>
              <a:t>Train </a:t>
            </a:r>
            <a:endParaRPr lang="en-US" dirty="0">
              <a:effectLst/>
            </a:endParaRPr>
          </a:p>
          <a:p>
            <a:r>
              <a:rPr lang="en-US" sz="1200" kern="1200" dirty="0">
                <a:solidFill>
                  <a:schemeClr val="tx1"/>
                </a:solidFill>
                <a:effectLst/>
                <a:latin typeface="+mn-lt"/>
                <a:ea typeface="+mn-ea"/>
                <a:cs typeface="+mn-cs"/>
              </a:rPr>
              <a:t> </a:t>
            </a:r>
            <a:endParaRPr lang="en-US" dirty="0">
              <a:effectLst/>
            </a:endParaRPr>
          </a:p>
          <a:p>
            <a:r>
              <a:rPr lang="en-US" sz="1200" kern="1200" dirty="0">
                <a:solidFill>
                  <a:schemeClr val="tx1"/>
                </a:solidFill>
                <a:effectLst/>
                <a:latin typeface="+mn-lt"/>
                <a:ea typeface="+mn-ea"/>
                <a:cs typeface="+mn-cs"/>
              </a:rPr>
              <a:t>Test</a:t>
            </a:r>
            <a:endParaRPr lang="en-US" dirty="0">
              <a:effectLst/>
            </a:endParaRPr>
          </a:p>
          <a:p>
            <a:r>
              <a:rPr lang="en-US" sz="1200" kern="1200" dirty="0">
                <a:solidFill>
                  <a:schemeClr val="tx1"/>
                </a:solidFill>
                <a:effectLst/>
                <a:latin typeface="+mn-lt"/>
                <a:ea typeface="+mn-ea"/>
                <a:cs typeface="+mn-cs"/>
              </a:rPr>
              <a:t>Test </a:t>
            </a:r>
            <a:endParaRPr lang="en-US" dirty="0">
              <a:effectLst/>
            </a:endParaRPr>
          </a:p>
        </p:txBody>
      </p:sp>
      <p:sp>
        <p:nvSpPr>
          <p:cNvPr id="4" name="Slide Number Placeholder 3"/>
          <p:cNvSpPr>
            <a:spLocks noGrp="1"/>
          </p:cNvSpPr>
          <p:nvPr>
            <p:ph type="sldNum" sz="quarter" idx="5"/>
          </p:nvPr>
        </p:nvSpPr>
        <p:spPr/>
        <p:txBody>
          <a:bodyPr/>
          <a:lstStyle/>
          <a:p>
            <a:fld id="{574B3AF3-5110-B44E-9652-7A25A80CC9AE}" type="slidenum">
              <a:rPr lang="en-US" smtClean="0"/>
              <a:t>20</a:t>
            </a:fld>
            <a:endParaRPr lang="en-US" dirty="0"/>
          </a:p>
        </p:txBody>
      </p:sp>
    </p:spTree>
    <p:extLst>
      <p:ext uri="{BB962C8B-B14F-4D97-AF65-F5344CB8AC3E}">
        <p14:creationId xmlns:p14="http://schemas.microsoft.com/office/powerpoint/2010/main" val="258108150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a:xfrm>
            <a:off x="3884613" y="8685213"/>
            <a:ext cx="2971800" cy="458787"/>
          </a:xfrm>
          <a:prstGeom prst="rect">
            <a:avLst/>
          </a:prstGeom>
        </p:spPr>
        <p:txBody>
          <a:bodyPr/>
          <a:lstStyle/>
          <a:p>
            <a:fld id="{2EE91DA2-CB34-40B1-AE99-287AD6587E94}" type="slidenum">
              <a:rPr lang="en-US" smtClean="0"/>
              <a:t>2</a:t>
            </a:fld>
            <a:endParaRPr lang="en-US"/>
          </a:p>
        </p:txBody>
      </p:sp>
    </p:spTree>
    <p:extLst>
      <p:ext uri="{BB962C8B-B14F-4D97-AF65-F5344CB8AC3E}">
        <p14:creationId xmlns:p14="http://schemas.microsoft.com/office/powerpoint/2010/main" val="326050374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 </a:t>
            </a:r>
            <a:endParaRPr lang="en-US" dirty="0">
              <a:effectLst/>
            </a:endParaRPr>
          </a:p>
          <a:p>
            <a:r>
              <a:rPr lang="en-US" sz="1200" kern="1200" dirty="0">
                <a:solidFill>
                  <a:schemeClr val="tx1"/>
                </a:solidFill>
                <a:effectLst/>
                <a:latin typeface="+mn-lt"/>
                <a:ea typeface="+mn-ea"/>
                <a:cs typeface="+mn-cs"/>
              </a:rPr>
              <a:t> </a:t>
            </a:r>
            <a:endParaRPr lang="en-US" dirty="0">
              <a:effectLst/>
            </a:endParaRPr>
          </a:p>
          <a:p>
            <a:r>
              <a:rPr lang="en-US" sz="1200" kern="1200" dirty="0">
                <a:solidFill>
                  <a:schemeClr val="tx1"/>
                </a:solidFill>
                <a:effectLst/>
                <a:latin typeface="+mn-lt"/>
                <a:ea typeface="+mn-ea"/>
                <a:cs typeface="+mn-cs"/>
              </a:rPr>
              <a:t> </a:t>
            </a:r>
            <a:endParaRPr lang="en-US" dirty="0">
              <a:effectLst/>
            </a:endParaRPr>
          </a:p>
          <a:p>
            <a:r>
              <a:rPr lang="en-US" sz="1200" kern="1200" dirty="0">
                <a:solidFill>
                  <a:schemeClr val="tx1"/>
                </a:solidFill>
                <a:effectLst/>
                <a:latin typeface="+mn-lt"/>
                <a:ea typeface="+mn-ea"/>
                <a:cs typeface="+mn-cs"/>
              </a:rPr>
              <a:t> </a:t>
            </a:r>
            <a:endParaRPr lang="en-US" dirty="0">
              <a:effectLst/>
            </a:endParaRPr>
          </a:p>
          <a:p>
            <a:r>
              <a:rPr lang="en-US" sz="1200" kern="1200" dirty="0">
                <a:solidFill>
                  <a:schemeClr val="tx1"/>
                </a:solidFill>
                <a:effectLst/>
                <a:latin typeface="+mn-lt"/>
                <a:ea typeface="+mn-ea"/>
                <a:cs typeface="+mn-cs"/>
              </a:rPr>
              <a:t> </a:t>
            </a:r>
            <a:endParaRPr lang="en-US" dirty="0">
              <a:effectLst/>
            </a:endParaRPr>
          </a:p>
          <a:p>
            <a:endParaRPr lang="en-US" dirty="0"/>
          </a:p>
        </p:txBody>
      </p:sp>
      <p:sp>
        <p:nvSpPr>
          <p:cNvPr id="4" name="Slide Number Placeholder 3"/>
          <p:cNvSpPr>
            <a:spLocks noGrp="1"/>
          </p:cNvSpPr>
          <p:nvPr>
            <p:ph type="sldNum" sz="quarter" idx="5"/>
          </p:nvPr>
        </p:nvSpPr>
        <p:spPr/>
        <p:txBody>
          <a:bodyPr/>
          <a:lstStyle/>
          <a:p>
            <a:fld id="{574B3AF3-5110-B44E-9652-7A25A80CC9AE}" type="slidenum">
              <a:rPr lang="en-US" smtClean="0"/>
              <a:t>21</a:t>
            </a:fld>
            <a:endParaRPr lang="en-US" dirty="0"/>
          </a:p>
        </p:txBody>
      </p:sp>
    </p:spTree>
    <p:extLst>
      <p:ext uri="{BB962C8B-B14F-4D97-AF65-F5344CB8AC3E}">
        <p14:creationId xmlns:p14="http://schemas.microsoft.com/office/powerpoint/2010/main" val="146454382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74B3AF3-5110-B44E-9652-7A25A80CC9AE}" type="slidenum">
              <a:rPr lang="en-US" smtClean="0"/>
              <a:t>22</a:t>
            </a:fld>
            <a:endParaRPr lang="en-US" dirty="0"/>
          </a:p>
        </p:txBody>
      </p:sp>
    </p:spTree>
    <p:extLst>
      <p:ext uri="{BB962C8B-B14F-4D97-AF65-F5344CB8AC3E}">
        <p14:creationId xmlns:p14="http://schemas.microsoft.com/office/powerpoint/2010/main" val="24756758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574B3AF3-5110-B44E-9652-7A25A80CC9AE}" type="slidenum">
              <a:rPr lang="en-US" smtClean="0"/>
              <a:t>23</a:t>
            </a:fld>
            <a:endParaRPr lang="en-US" dirty="0"/>
          </a:p>
        </p:txBody>
      </p:sp>
    </p:spTree>
    <p:extLst>
      <p:ext uri="{BB962C8B-B14F-4D97-AF65-F5344CB8AC3E}">
        <p14:creationId xmlns:p14="http://schemas.microsoft.com/office/powerpoint/2010/main" val="8499488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74B3AF3-5110-B44E-9652-7A25A80CC9AE}" type="slidenum">
              <a:rPr lang="en-US" smtClean="0"/>
              <a:t>3</a:t>
            </a:fld>
            <a:endParaRPr lang="en-US" dirty="0"/>
          </a:p>
        </p:txBody>
      </p:sp>
    </p:spTree>
    <p:extLst>
      <p:ext uri="{BB962C8B-B14F-4D97-AF65-F5344CB8AC3E}">
        <p14:creationId xmlns:p14="http://schemas.microsoft.com/office/powerpoint/2010/main" val="202993719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a:solidFill>
                  <a:schemeClr val="tx1"/>
                </a:solidFill>
                <a:effectLst/>
                <a:latin typeface="+mn-lt"/>
                <a:ea typeface="+mn-ea"/>
                <a:cs typeface="+mn-cs"/>
              </a:rPr>
              <a:t>The </a:t>
            </a:r>
            <a:r>
              <a:rPr lang="en-US" sz="1200" b="0" i="1" kern="1200" dirty="0">
                <a:solidFill>
                  <a:schemeClr val="tx1"/>
                </a:solidFill>
                <a:effectLst/>
                <a:latin typeface="+mn-lt"/>
                <a:ea typeface="+mn-ea"/>
                <a:cs typeface="+mn-cs"/>
              </a:rPr>
              <a:t>TOEFL iBT</a:t>
            </a:r>
            <a:r>
              <a:rPr lang="en-US" sz="1200" b="0" i="0" u="none" strike="noStrike" kern="1200" baseline="30000" dirty="0">
                <a:solidFill>
                  <a:schemeClr val="tx1"/>
                </a:solidFill>
                <a:effectLst/>
                <a:latin typeface="+mn-lt"/>
                <a:ea typeface="+mn-ea"/>
                <a:cs typeface="+mn-cs"/>
              </a:rPr>
              <a:t>®</a:t>
            </a:r>
            <a:r>
              <a:rPr lang="en-US" sz="1200" b="0" i="0" kern="1200" dirty="0">
                <a:solidFill>
                  <a:schemeClr val="tx1"/>
                </a:solidFill>
                <a:effectLst/>
                <a:latin typeface="+mn-lt"/>
                <a:ea typeface="+mn-ea"/>
                <a:cs typeface="+mn-cs"/>
              </a:rPr>
              <a:t> test measures your ability to use and understand English at the university level. And it evaluates how well you combine your reading, listening, speaking and writing skills to perform academic tasks.</a:t>
            </a:r>
          </a:p>
          <a:p>
            <a:r>
              <a:rPr lang="en-US" sz="1200" b="0" i="0" kern="1200" dirty="0">
                <a:solidFill>
                  <a:schemeClr val="tx1"/>
                </a:solidFill>
                <a:effectLst/>
                <a:latin typeface="+mn-lt"/>
                <a:ea typeface="+mn-ea"/>
                <a:cs typeface="+mn-cs"/>
              </a:rPr>
              <a:t>The TOEFL test is the English-language test most preferred by universities in the United States, France and Germany, and by graduate programs in Canada.</a:t>
            </a:r>
          </a:p>
          <a:p>
            <a:br>
              <a:rPr lang="en-US" dirty="0"/>
            </a:br>
            <a:endParaRPr lang="en-US" sz="1200" kern="1200" dirty="0">
              <a:solidFill>
                <a:schemeClr val="tx1"/>
              </a:solidFill>
              <a:effectLst/>
              <a:latin typeface="+mn-lt"/>
              <a:ea typeface="+mn-ea"/>
              <a:cs typeface="+mn-cs"/>
            </a:endParaRPr>
          </a:p>
          <a:p>
            <a:pPr marL="228600" marR="0" lvl="0" indent="-228600" algn="l" defTabSz="914400" rtl="0" eaLnBrk="1" fontAlgn="auto" latinLnBrk="0" hangingPunct="1">
              <a:lnSpc>
                <a:spcPct val="100000"/>
              </a:lnSpc>
              <a:spcBef>
                <a:spcPts val="0"/>
              </a:spcBef>
              <a:spcAft>
                <a:spcPts val="0"/>
              </a:spcAft>
              <a:buClrTx/>
              <a:buSzTx/>
              <a:buFontTx/>
              <a:buAutoNum type="arabicParenR"/>
              <a:tabLst/>
              <a:defRPr/>
            </a:pPr>
            <a:r>
              <a:rPr lang="en-US" sz="1200" kern="1200" dirty="0">
                <a:solidFill>
                  <a:schemeClr val="tx1"/>
                </a:solidFill>
                <a:effectLst/>
                <a:latin typeface="+mn-lt"/>
                <a:ea typeface="+mn-ea"/>
                <a:cs typeface="+mn-cs"/>
              </a:rPr>
              <a:t>Independent questions, in which test takers provide an opinion based on personal experience (N = 480 responses) </a:t>
            </a:r>
          </a:p>
          <a:p>
            <a:pPr marL="228600" marR="0" lvl="0" indent="-228600" algn="l" defTabSz="914400" rtl="0" eaLnBrk="1" fontAlgn="auto" latinLnBrk="0" hangingPunct="1">
              <a:lnSpc>
                <a:spcPct val="100000"/>
              </a:lnSpc>
              <a:spcBef>
                <a:spcPts val="0"/>
              </a:spcBef>
              <a:spcAft>
                <a:spcPts val="0"/>
              </a:spcAft>
              <a:buClrTx/>
              <a:buSzTx/>
              <a:buFontTx/>
              <a:buAutoNum type="arabicParenR"/>
              <a:tabLst/>
              <a:defRPr/>
            </a:pPr>
            <a:r>
              <a:rPr lang="en-US" sz="1200" kern="1200" dirty="0">
                <a:solidFill>
                  <a:schemeClr val="tx1"/>
                </a:solidFill>
                <a:effectLst/>
                <a:latin typeface="+mn-lt"/>
                <a:ea typeface="+mn-ea"/>
                <a:cs typeface="+mn-cs"/>
              </a:rPr>
              <a:t>Integrated questions, in which test takers summarize or discuss material provided in a reading and/or listening passage (N = 960 responses) </a:t>
            </a: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Holistic English proficiency scores on a scale of 1 to 4 (weak to good) by expert human raters in the context of operational, high-stakes scoring for the spoken language assessment. </a:t>
            </a: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The score scale for these coherence scores was from 1 to 3, and the three score points were defined as follows: 3 = highly coherent (contains no instances of confusing arguments or examples), 2 = somewhat coherent (contains some awkward points in which the speaker’s line of argument is unclear), 1 = barely coherent (the entire response was confusing and hard to follow). </a:t>
            </a: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1"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Responses were balanced for proficiency levels, i.e., 60 responses were included from each of the 4 score points from each of the 6 test questions. </a:t>
            </a:r>
            <a:endParaRPr lang="en-US" dirty="0"/>
          </a:p>
        </p:txBody>
      </p:sp>
      <p:sp>
        <p:nvSpPr>
          <p:cNvPr id="4" name="Slide Number Placeholder 3"/>
          <p:cNvSpPr>
            <a:spLocks noGrp="1"/>
          </p:cNvSpPr>
          <p:nvPr>
            <p:ph type="sldNum" sz="quarter" idx="5"/>
          </p:nvPr>
        </p:nvSpPr>
        <p:spPr/>
        <p:txBody>
          <a:bodyPr/>
          <a:lstStyle/>
          <a:p>
            <a:fld id="{574B3AF3-5110-B44E-9652-7A25A80CC9AE}" type="slidenum">
              <a:rPr lang="en-US" smtClean="0"/>
              <a:t>4</a:t>
            </a:fld>
            <a:endParaRPr lang="en-US" dirty="0"/>
          </a:p>
        </p:txBody>
      </p:sp>
    </p:spTree>
    <p:extLst>
      <p:ext uri="{BB962C8B-B14F-4D97-AF65-F5344CB8AC3E}">
        <p14:creationId xmlns:p14="http://schemas.microsoft.com/office/powerpoint/2010/main" val="284784003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 nucleus (the most essential information in the rhetorical relation) </a:t>
            </a:r>
          </a:p>
          <a:p>
            <a:r>
              <a:rPr lang="en-US" dirty="0"/>
              <a:t>a satellite (supporting or background information)</a:t>
            </a:r>
          </a:p>
          <a:p>
            <a:endParaRPr lang="en-US" dirty="0"/>
          </a:p>
        </p:txBody>
      </p:sp>
      <p:sp>
        <p:nvSpPr>
          <p:cNvPr id="4" name="Slide Number Placeholder 3"/>
          <p:cNvSpPr>
            <a:spLocks noGrp="1"/>
          </p:cNvSpPr>
          <p:nvPr>
            <p:ph type="sldNum" sz="quarter" idx="5"/>
          </p:nvPr>
        </p:nvSpPr>
        <p:spPr/>
        <p:txBody>
          <a:bodyPr/>
          <a:lstStyle/>
          <a:p>
            <a:fld id="{574B3AF3-5110-B44E-9652-7A25A80CC9AE}" type="slidenum">
              <a:rPr lang="en-US" smtClean="0"/>
              <a:t>5</a:t>
            </a:fld>
            <a:endParaRPr lang="en-US" dirty="0"/>
          </a:p>
        </p:txBody>
      </p:sp>
    </p:spTree>
    <p:extLst>
      <p:ext uri="{BB962C8B-B14F-4D97-AF65-F5344CB8AC3E}">
        <p14:creationId xmlns:p14="http://schemas.microsoft.com/office/powerpoint/2010/main" val="423706952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74B3AF3-5110-B44E-9652-7A25A80CC9AE}" type="slidenum">
              <a:rPr lang="en-US" smtClean="0"/>
              <a:t>6</a:t>
            </a:fld>
            <a:endParaRPr lang="en-US" dirty="0"/>
          </a:p>
        </p:txBody>
      </p:sp>
    </p:spTree>
    <p:extLst>
      <p:ext uri="{BB962C8B-B14F-4D97-AF65-F5344CB8AC3E}">
        <p14:creationId xmlns:p14="http://schemas.microsoft.com/office/powerpoint/2010/main" val="127469014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74B3AF3-5110-B44E-9652-7A25A80CC9AE}" type="slidenum">
              <a:rPr lang="en-US" smtClean="0"/>
              <a:t>7</a:t>
            </a:fld>
            <a:endParaRPr lang="en-US" dirty="0"/>
          </a:p>
        </p:txBody>
      </p:sp>
    </p:spTree>
    <p:extLst>
      <p:ext uri="{BB962C8B-B14F-4D97-AF65-F5344CB8AC3E}">
        <p14:creationId xmlns:p14="http://schemas.microsoft.com/office/powerpoint/2010/main" val="214111951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Please, note that there are different rhetorical relation classification in RST. </a:t>
            </a:r>
          </a:p>
          <a:p>
            <a:endParaRPr lang="en-US" dirty="0"/>
          </a:p>
          <a:p>
            <a:r>
              <a:rPr lang="en-US" dirty="0"/>
              <a:t>I think that RST community is open to new rhetorical relations, but I think is fair to ask when a new rhetorical relations is stated to provide a definition and an example. </a:t>
            </a:r>
          </a:p>
          <a:p>
            <a:endParaRPr lang="en-US" dirty="0"/>
          </a:p>
          <a:p>
            <a:r>
              <a:rPr lang="en-US" dirty="0"/>
              <a:t>In this paper authors propose some new relations which are adequate for their work, but do these relations follow RST-like definition constraints? </a:t>
            </a:r>
          </a:p>
          <a:p>
            <a:endParaRPr lang="en-US" dirty="0"/>
          </a:p>
          <a:p>
            <a:r>
              <a:rPr lang="en-US" dirty="0"/>
              <a:t>For example, "unfinished utterance relations" do not seem an RST relation, does it? </a:t>
            </a:r>
          </a:p>
          <a:p>
            <a:endParaRPr lang="en-US" dirty="0"/>
          </a:p>
          <a:p>
            <a:r>
              <a:rPr lang="en-US" dirty="0"/>
              <a:t>Or "discourse particle relations" seems you have a circular annotation. </a:t>
            </a:r>
          </a:p>
          <a:p>
            <a:endParaRPr lang="en-US" dirty="0"/>
          </a:p>
          <a:p>
            <a:r>
              <a:rPr lang="en-US" dirty="0"/>
              <a:t>Why these kind of spans are not revolved during segmentation? </a:t>
            </a:r>
          </a:p>
          <a:p>
            <a:endParaRPr lang="en-US" dirty="0"/>
          </a:p>
          <a:p>
            <a:r>
              <a:rPr lang="en-US" dirty="0"/>
              <a:t>Why not use SAME-UNIT label to mend segmentation errors? </a:t>
            </a:r>
            <a:br>
              <a:rPr lang="en-US" dirty="0"/>
            </a:br>
            <a:endParaRPr lang="en-US" dirty="0"/>
          </a:p>
        </p:txBody>
      </p:sp>
      <p:sp>
        <p:nvSpPr>
          <p:cNvPr id="4" name="Slide Number Placeholder 3"/>
          <p:cNvSpPr>
            <a:spLocks noGrp="1"/>
          </p:cNvSpPr>
          <p:nvPr>
            <p:ph type="sldNum" sz="quarter" idx="5"/>
          </p:nvPr>
        </p:nvSpPr>
        <p:spPr/>
        <p:txBody>
          <a:bodyPr/>
          <a:lstStyle/>
          <a:p>
            <a:fld id="{574B3AF3-5110-B44E-9652-7A25A80CC9AE}" type="slidenum">
              <a:rPr lang="en-US" smtClean="0"/>
              <a:t>8</a:t>
            </a:fld>
            <a:endParaRPr lang="en-US" dirty="0"/>
          </a:p>
        </p:txBody>
      </p:sp>
    </p:spTree>
    <p:extLst>
      <p:ext uri="{BB962C8B-B14F-4D97-AF65-F5344CB8AC3E}">
        <p14:creationId xmlns:p14="http://schemas.microsoft.com/office/powerpoint/2010/main" val="62023879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The F1 scores were calculated globally by comparing the two annotators’ labels from all samples, i.e., a micro-averaged F1 score. </a:t>
            </a:r>
            <a:endParaRPr lang="en-US" dirty="0"/>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The human agreement results also indicate that two annotators tend to agree better on responses from speakers with higher speaking proficiency levels, which is demonstrated by positive correlations (Pearson correlation coefficients) between the F1 agreement scores (F1 scores from each of the double annotated samples) and the human proficiency ratings, approximately 0.2 on all three levels. </a:t>
            </a:r>
            <a:endParaRPr lang="en-US" dirty="0"/>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Unique challenge from non-native spontaneous speech:</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Our data set consisted of human transcriptions of non-native spontaneous speech, which were at times unintelligible due to the lack of proficiency and transcription inaccuracy. </a:t>
            </a:r>
            <a:endParaRPr lang="en-US" dirty="0"/>
          </a:p>
          <a:p>
            <a:endParaRPr lang="en-US" dirty="0"/>
          </a:p>
        </p:txBody>
      </p:sp>
      <p:sp>
        <p:nvSpPr>
          <p:cNvPr id="4" name="Slide Number Placeholder 3"/>
          <p:cNvSpPr>
            <a:spLocks noGrp="1"/>
          </p:cNvSpPr>
          <p:nvPr>
            <p:ph type="sldNum" sz="quarter" idx="5"/>
          </p:nvPr>
        </p:nvSpPr>
        <p:spPr/>
        <p:txBody>
          <a:bodyPr/>
          <a:lstStyle/>
          <a:p>
            <a:fld id="{574B3AF3-5110-B44E-9652-7A25A80CC9AE}" type="slidenum">
              <a:rPr lang="en-US" smtClean="0"/>
              <a:t>9</a:t>
            </a:fld>
            <a:endParaRPr lang="en-US" dirty="0"/>
          </a:p>
        </p:txBody>
      </p:sp>
    </p:spTree>
    <p:extLst>
      <p:ext uri="{BB962C8B-B14F-4D97-AF65-F5344CB8AC3E}">
        <p14:creationId xmlns:p14="http://schemas.microsoft.com/office/powerpoint/2010/main" val="384914898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081333" y="2014108"/>
            <a:ext cx="6830483" cy="1672696"/>
          </a:xfrm>
        </p:spPr>
        <p:txBody>
          <a:bodyPr>
            <a:normAutofit/>
          </a:bodyPr>
          <a:lstStyle>
            <a:lvl1pPr algn="ctr">
              <a:defRPr sz="4400">
                <a:solidFill>
                  <a:schemeClr val="bg1"/>
                </a:solidFill>
              </a:defRPr>
            </a:lvl1pPr>
          </a:lstStyle>
          <a:p>
            <a:r>
              <a:rPr lang="en-US"/>
              <a:t>Click to edit Master title style</a:t>
            </a:r>
          </a:p>
        </p:txBody>
      </p:sp>
      <p:sp>
        <p:nvSpPr>
          <p:cNvPr id="3" name="Subtitle 2"/>
          <p:cNvSpPr>
            <a:spLocks noGrp="1"/>
          </p:cNvSpPr>
          <p:nvPr>
            <p:ph type="subTitle" idx="1"/>
          </p:nvPr>
        </p:nvSpPr>
        <p:spPr>
          <a:xfrm>
            <a:off x="1499375" y="3946425"/>
            <a:ext cx="5994400" cy="614362"/>
          </a:xfrm>
        </p:spPr>
        <p:txBody>
          <a:bodyPr anchor="ctr"/>
          <a:lstStyle>
            <a:lvl1pPr marL="0" indent="0" algn="ctr">
              <a:buNone/>
              <a:defRPr sz="2400">
                <a:solidFill>
                  <a:schemeClr val="bg1"/>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p:cNvSpPr>
            <a:spLocks noGrp="1"/>
          </p:cNvSpPr>
          <p:nvPr>
            <p:ph type="dt" sz="half" idx="10"/>
          </p:nvPr>
        </p:nvSpPr>
        <p:spPr>
          <a:xfrm>
            <a:off x="4027488" y="5838825"/>
            <a:ext cx="1090612" cy="376238"/>
          </a:xfrm>
          <a:prstGeom prst="rect">
            <a:avLst/>
          </a:prstGeom>
        </p:spPr>
        <p:txBody>
          <a:bodyPr vert="horz" lIns="91440" tIns="45720" rIns="91440" bIns="45720" rtlCol="0" anchor="ctr"/>
          <a:lstStyle>
            <a:lvl1pPr algn="ctr" eaLnBrk="1" fontAlgn="auto" hangingPunct="1">
              <a:spcBef>
                <a:spcPts val="0"/>
              </a:spcBef>
              <a:spcAft>
                <a:spcPts val="0"/>
              </a:spcAft>
              <a:defRPr sz="825">
                <a:solidFill>
                  <a:schemeClr val="tx1">
                    <a:tint val="75000"/>
                  </a:schemeClr>
                </a:solidFill>
                <a:latin typeface="Verdana" panose="020B0604030504040204" pitchFamily="34" charset="0"/>
                <a:ea typeface="Verdana" panose="020B0604030504040204" pitchFamily="34" charset="0"/>
                <a:cs typeface="Verdana" panose="020B0604030504040204" pitchFamily="34" charset="0"/>
              </a:defRPr>
            </a:lvl1pPr>
          </a:lstStyle>
          <a:p>
            <a:endParaRPr lang="en-US"/>
          </a:p>
        </p:txBody>
      </p:sp>
      <p:sp>
        <p:nvSpPr>
          <p:cNvPr id="5" name="Slide Number Placeholder 4"/>
          <p:cNvSpPr>
            <a:spLocks noGrp="1"/>
          </p:cNvSpPr>
          <p:nvPr>
            <p:ph type="sldNum" sz="quarter" idx="11"/>
          </p:nvPr>
        </p:nvSpPr>
        <p:spPr/>
        <p:txBody>
          <a:bodyPr/>
          <a:lstStyle>
            <a:lvl1pPr>
              <a:defRPr smtClean="0"/>
            </a:lvl1pPr>
          </a:lstStyle>
          <a:p>
            <a:fld id="{F25AD8EC-799E-4B42-A490-27697CDD0D28}"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2A1AB6-8EDC-2C4D-81BD-0F3668BD68D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F36FC88-AF30-6746-B523-9F7703FCC5E0}"/>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B91DDFB-F985-0940-88C7-5FC0B19CCC27}"/>
              </a:ext>
            </a:extLst>
          </p:cNvPr>
          <p:cNvSpPr>
            <a:spLocks noGrp="1"/>
          </p:cNvSpPr>
          <p:nvPr>
            <p:ph type="dt" sz="half" idx="10"/>
          </p:nvPr>
        </p:nvSpPr>
        <p:spPr/>
        <p:txBody>
          <a:bodyPr/>
          <a:lstStyle/>
          <a:p>
            <a:endParaRPr lang="en-US"/>
          </a:p>
        </p:txBody>
      </p:sp>
      <p:sp>
        <p:nvSpPr>
          <p:cNvPr id="5" name="Footer Placeholder 4">
            <a:extLst>
              <a:ext uri="{FF2B5EF4-FFF2-40B4-BE49-F238E27FC236}">
                <a16:creationId xmlns:a16="http://schemas.microsoft.com/office/drawing/2014/main" id="{4B029EE6-6A6A-A343-8A03-4FCD9913F6A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1C3917B-CDC1-8946-AE72-F396AA14D845}"/>
              </a:ext>
            </a:extLst>
          </p:cNvPr>
          <p:cNvSpPr>
            <a:spLocks noGrp="1"/>
          </p:cNvSpPr>
          <p:nvPr>
            <p:ph type="sldNum" sz="quarter" idx="12"/>
          </p:nvPr>
        </p:nvSpPr>
        <p:spPr/>
        <p:txBody>
          <a:bodyPr/>
          <a:lstStyle/>
          <a:p>
            <a:fld id="{C881ADBE-22DE-064C-9A0A-D48B0B09D53B}" type="slidenum">
              <a:rPr lang="en-US" smtClean="0"/>
              <a:t>‹#›</a:t>
            </a:fld>
            <a:endParaRPr lang="en-US"/>
          </a:p>
        </p:txBody>
      </p:sp>
    </p:spTree>
    <p:extLst>
      <p:ext uri="{BB962C8B-B14F-4D97-AF65-F5344CB8AC3E}">
        <p14:creationId xmlns:p14="http://schemas.microsoft.com/office/powerpoint/2010/main" val="12961067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2E5AED-40C8-0E4D-B909-C4129C7BF737}"/>
              </a:ext>
            </a:extLst>
          </p:cNvPr>
          <p:cNvSpPr>
            <a:spLocks noGrp="1"/>
          </p:cNvSpPr>
          <p:nvPr>
            <p:ph type="title"/>
          </p:nvPr>
        </p:nvSpPr>
        <p:spPr>
          <a:xfrm>
            <a:off x="623888" y="1709738"/>
            <a:ext cx="78867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D0966546-FD35-9F48-9FF9-29BD11CB55C3}"/>
              </a:ext>
            </a:extLst>
          </p:cNvPr>
          <p:cNvSpPr>
            <a:spLocks noGrp="1"/>
          </p:cNvSpPr>
          <p:nvPr>
            <p:ph type="body" idx="1"/>
          </p:nvPr>
        </p:nvSpPr>
        <p:spPr>
          <a:xfrm>
            <a:off x="623888" y="4589463"/>
            <a:ext cx="78867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335082AE-CB08-4A44-B8B9-29DD26B3A3CA}"/>
              </a:ext>
            </a:extLst>
          </p:cNvPr>
          <p:cNvSpPr>
            <a:spLocks noGrp="1"/>
          </p:cNvSpPr>
          <p:nvPr>
            <p:ph type="dt" sz="half" idx="10"/>
          </p:nvPr>
        </p:nvSpPr>
        <p:spPr/>
        <p:txBody>
          <a:bodyPr/>
          <a:lstStyle/>
          <a:p>
            <a:endParaRPr lang="en-US"/>
          </a:p>
        </p:txBody>
      </p:sp>
      <p:sp>
        <p:nvSpPr>
          <p:cNvPr id="5" name="Footer Placeholder 4">
            <a:extLst>
              <a:ext uri="{FF2B5EF4-FFF2-40B4-BE49-F238E27FC236}">
                <a16:creationId xmlns:a16="http://schemas.microsoft.com/office/drawing/2014/main" id="{4699FB52-5E93-DC47-BDB8-908313CD88F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790F2EA-F767-884E-98F9-C430A1D77750}"/>
              </a:ext>
            </a:extLst>
          </p:cNvPr>
          <p:cNvSpPr>
            <a:spLocks noGrp="1"/>
          </p:cNvSpPr>
          <p:nvPr>
            <p:ph type="sldNum" sz="quarter" idx="12"/>
          </p:nvPr>
        </p:nvSpPr>
        <p:spPr/>
        <p:txBody>
          <a:bodyPr/>
          <a:lstStyle/>
          <a:p>
            <a:fld id="{C881ADBE-22DE-064C-9A0A-D48B0B09D53B}" type="slidenum">
              <a:rPr lang="en-US" smtClean="0"/>
              <a:t>‹#›</a:t>
            </a:fld>
            <a:endParaRPr lang="en-US"/>
          </a:p>
        </p:txBody>
      </p:sp>
    </p:spTree>
    <p:extLst>
      <p:ext uri="{BB962C8B-B14F-4D97-AF65-F5344CB8AC3E}">
        <p14:creationId xmlns:p14="http://schemas.microsoft.com/office/powerpoint/2010/main" val="165510548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087AF0-114F-C849-BEE3-E7290064324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0EF55D3-E574-0F45-A769-172E4AE48A31}"/>
              </a:ext>
            </a:extLst>
          </p:cNvPr>
          <p:cNvSpPr>
            <a:spLocks noGrp="1"/>
          </p:cNvSpPr>
          <p:nvPr>
            <p:ph sz="half" idx="1"/>
          </p:nvPr>
        </p:nvSpPr>
        <p:spPr>
          <a:xfrm>
            <a:off x="628650" y="1825625"/>
            <a:ext cx="386715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DB975ED3-129F-204A-9746-7B5EA707DEC3}"/>
              </a:ext>
            </a:extLst>
          </p:cNvPr>
          <p:cNvSpPr>
            <a:spLocks noGrp="1"/>
          </p:cNvSpPr>
          <p:nvPr>
            <p:ph sz="half" idx="2"/>
          </p:nvPr>
        </p:nvSpPr>
        <p:spPr>
          <a:xfrm>
            <a:off x="4648200" y="1825625"/>
            <a:ext cx="386715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55BCC89B-C24B-5E47-9173-37195C1AC104}"/>
              </a:ext>
            </a:extLst>
          </p:cNvPr>
          <p:cNvSpPr>
            <a:spLocks noGrp="1"/>
          </p:cNvSpPr>
          <p:nvPr>
            <p:ph type="dt" sz="half" idx="10"/>
          </p:nvPr>
        </p:nvSpPr>
        <p:spPr/>
        <p:txBody>
          <a:bodyPr/>
          <a:lstStyle/>
          <a:p>
            <a:endParaRPr lang="en-US"/>
          </a:p>
        </p:txBody>
      </p:sp>
      <p:sp>
        <p:nvSpPr>
          <p:cNvPr id="6" name="Footer Placeholder 5">
            <a:extLst>
              <a:ext uri="{FF2B5EF4-FFF2-40B4-BE49-F238E27FC236}">
                <a16:creationId xmlns:a16="http://schemas.microsoft.com/office/drawing/2014/main" id="{6AC06E7B-40C7-1949-8B59-264063F4308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32FE347-6400-7A41-A0AE-CA1A2130F60C}"/>
              </a:ext>
            </a:extLst>
          </p:cNvPr>
          <p:cNvSpPr>
            <a:spLocks noGrp="1"/>
          </p:cNvSpPr>
          <p:nvPr>
            <p:ph type="sldNum" sz="quarter" idx="12"/>
          </p:nvPr>
        </p:nvSpPr>
        <p:spPr/>
        <p:txBody>
          <a:bodyPr/>
          <a:lstStyle/>
          <a:p>
            <a:fld id="{C881ADBE-22DE-064C-9A0A-D48B0B09D53B}" type="slidenum">
              <a:rPr lang="en-US" smtClean="0"/>
              <a:t>‹#›</a:t>
            </a:fld>
            <a:endParaRPr lang="en-US"/>
          </a:p>
        </p:txBody>
      </p:sp>
    </p:spTree>
    <p:extLst>
      <p:ext uri="{BB962C8B-B14F-4D97-AF65-F5344CB8AC3E}">
        <p14:creationId xmlns:p14="http://schemas.microsoft.com/office/powerpoint/2010/main" val="156818098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EBCFDB-9B09-5348-A783-569289038B9F}"/>
              </a:ext>
            </a:extLst>
          </p:cNvPr>
          <p:cNvSpPr>
            <a:spLocks noGrp="1"/>
          </p:cNvSpPr>
          <p:nvPr>
            <p:ph type="title"/>
          </p:nvPr>
        </p:nvSpPr>
        <p:spPr>
          <a:xfrm>
            <a:off x="630238" y="365125"/>
            <a:ext cx="78867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EAACE847-69E5-314D-A583-010B4F3647A8}"/>
              </a:ext>
            </a:extLst>
          </p:cNvPr>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4A029C86-B366-094A-8ED3-C347B19A6CC1}"/>
              </a:ext>
            </a:extLst>
          </p:cNvPr>
          <p:cNvSpPr>
            <a:spLocks noGrp="1"/>
          </p:cNvSpPr>
          <p:nvPr>
            <p:ph sz="half" idx="2"/>
          </p:nvPr>
        </p:nvSpPr>
        <p:spPr>
          <a:xfrm>
            <a:off x="630238" y="2505075"/>
            <a:ext cx="386873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C35361CF-6F08-4B44-931B-8DE79B3F952E}"/>
              </a:ext>
            </a:extLst>
          </p:cNvPr>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DE2437E6-E3EC-8D42-9704-E27ADAB9F057}"/>
              </a:ext>
            </a:extLst>
          </p:cNvPr>
          <p:cNvSpPr>
            <a:spLocks noGrp="1"/>
          </p:cNvSpPr>
          <p:nvPr>
            <p:ph sz="quarter" idx="4"/>
          </p:nvPr>
        </p:nvSpPr>
        <p:spPr>
          <a:xfrm>
            <a:off x="4629150" y="2505075"/>
            <a:ext cx="38877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6EA34967-34F8-6641-A749-FC66D06287B7}"/>
              </a:ext>
            </a:extLst>
          </p:cNvPr>
          <p:cNvSpPr>
            <a:spLocks noGrp="1"/>
          </p:cNvSpPr>
          <p:nvPr>
            <p:ph type="dt" sz="half" idx="10"/>
          </p:nvPr>
        </p:nvSpPr>
        <p:spPr/>
        <p:txBody>
          <a:bodyPr/>
          <a:lstStyle/>
          <a:p>
            <a:endParaRPr lang="en-US"/>
          </a:p>
        </p:txBody>
      </p:sp>
      <p:sp>
        <p:nvSpPr>
          <p:cNvPr id="8" name="Footer Placeholder 7">
            <a:extLst>
              <a:ext uri="{FF2B5EF4-FFF2-40B4-BE49-F238E27FC236}">
                <a16:creationId xmlns:a16="http://schemas.microsoft.com/office/drawing/2014/main" id="{814469F0-AC60-8640-B908-881C677272BC}"/>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BA8DF15D-AE7E-DE40-A56A-E3D5D6CFE753}"/>
              </a:ext>
            </a:extLst>
          </p:cNvPr>
          <p:cNvSpPr>
            <a:spLocks noGrp="1"/>
          </p:cNvSpPr>
          <p:nvPr>
            <p:ph type="sldNum" sz="quarter" idx="12"/>
          </p:nvPr>
        </p:nvSpPr>
        <p:spPr/>
        <p:txBody>
          <a:bodyPr/>
          <a:lstStyle/>
          <a:p>
            <a:fld id="{C881ADBE-22DE-064C-9A0A-D48B0B09D53B}" type="slidenum">
              <a:rPr lang="en-US" smtClean="0"/>
              <a:t>‹#›</a:t>
            </a:fld>
            <a:endParaRPr lang="en-US"/>
          </a:p>
        </p:txBody>
      </p:sp>
    </p:spTree>
    <p:extLst>
      <p:ext uri="{BB962C8B-B14F-4D97-AF65-F5344CB8AC3E}">
        <p14:creationId xmlns:p14="http://schemas.microsoft.com/office/powerpoint/2010/main" val="225531352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D5CD19-9ADC-344F-B4FB-8BDB5762745F}"/>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2E7400BE-88DB-A54D-A6EA-C5C9EB273FEC}"/>
              </a:ext>
            </a:extLst>
          </p:cNvPr>
          <p:cNvSpPr>
            <a:spLocks noGrp="1"/>
          </p:cNvSpPr>
          <p:nvPr>
            <p:ph type="dt" sz="half" idx="10"/>
          </p:nvPr>
        </p:nvSpPr>
        <p:spPr/>
        <p:txBody>
          <a:bodyPr/>
          <a:lstStyle/>
          <a:p>
            <a:endParaRPr lang="en-US"/>
          </a:p>
        </p:txBody>
      </p:sp>
      <p:sp>
        <p:nvSpPr>
          <p:cNvPr id="4" name="Footer Placeholder 3">
            <a:extLst>
              <a:ext uri="{FF2B5EF4-FFF2-40B4-BE49-F238E27FC236}">
                <a16:creationId xmlns:a16="http://schemas.microsoft.com/office/drawing/2014/main" id="{85C0B3CC-E9A0-0A4B-A329-85E69AE2BC0D}"/>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FD3B6251-2728-2F4B-BA36-01F5496CAAEC}"/>
              </a:ext>
            </a:extLst>
          </p:cNvPr>
          <p:cNvSpPr>
            <a:spLocks noGrp="1"/>
          </p:cNvSpPr>
          <p:nvPr>
            <p:ph type="sldNum" sz="quarter" idx="12"/>
          </p:nvPr>
        </p:nvSpPr>
        <p:spPr/>
        <p:txBody>
          <a:bodyPr/>
          <a:lstStyle/>
          <a:p>
            <a:fld id="{C881ADBE-22DE-064C-9A0A-D48B0B09D53B}" type="slidenum">
              <a:rPr lang="en-US" smtClean="0"/>
              <a:t>‹#›</a:t>
            </a:fld>
            <a:endParaRPr lang="en-US"/>
          </a:p>
        </p:txBody>
      </p:sp>
    </p:spTree>
    <p:extLst>
      <p:ext uri="{BB962C8B-B14F-4D97-AF65-F5344CB8AC3E}">
        <p14:creationId xmlns:p14="http://schemas.microsoft.com/office/powerpoint/2010/main" val="232270167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CF02B2A-1A00-5D4B-AF61-C7E86776360C}"/>
              </a:ext>
            </a:extLst>
          </p:cNvPr>
          <p:cNvSpPr>
            <a:spLocks noGrp="1"/>
          </p:cNvSpPr>
          <p:nvPr>
            <p:ph type="dt" sz="half" idx="10"/>
          </p:nvPr>
        </p:nvSpPr>
        <p:spPr/>
        <p:txBody>
          <a:bodyPr/>
          <a:lstStyle/>
          <a:p>
            <a:endParaRPr lang="en-US"/>
          </a:p>
        </p:txBody>
      </p:sp>
      <p:sp>
        <p:nvSpPr>
          <p:cNvPr id="3" name="Footer Placeholder 2">
            <a:extLst>
              <a:ext uri="{FF2B5EF4-FFF2-40B4-BE49-F238E27FC236}">
                <a16:creationId xmlns:a16="http://schemas.microsoft.com/office/drawing/2014/main" id="{995E6263-B7C7-F141-A7B1-9E5BA0DDED81}"/>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EA6B3BAD-B8B5-A642-9360-E2C4C1C1AD21}"/>
              </a:ext>
            </a:extLst>
          </p:cNvPr>
          <p:cNvSpPr>
            <a:spLocks noGrp="1"/>
          </p:cNvSpPr>
          <p:nvPr>
            <p:ph type="sldNum" sz="quarter" idx="12"/>
          </p:nvPr>
        </p:nvSpPr>
        <p:spPr/>
        <p:txBody>
          <a:bodyPr/>
          <a:lstStyle/>
          <a:p>
            <a:fld id="{C881ADBE-22DE-064C-9A0A-D48B0B09D53B}" type="slidenum">
              <a:rPr lang="en-US" smtClean="0"/>
              <a:t>‹#›</a:t>
            </a:fld>
            <a:endParaRPr lang="en-US"/>
          </a:p>
        </p:txBody>
      </p:sp>
    </p:spTree>
    <p:extLst>
      <p:ext uri="{BB962C8B-B14F-4D97-AF65-F5344CB8AC3E}">
        <p14:creationId xmlns:p14="http://schemas.microsoft.com/office/powerpoint/2010/main" val="321164390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670A0B-DDD9-BA4B-9E6A-F0AC586C74DA}"/>
              </a:ext>
            </a:extLst>
          </p:cNvPr>
          <p:cNvSpPr>
            <a:spLocks noGrp="1"/>
          </p:cNvSpPr>
          <p:nvPr>
            <p:ph type="title"/>
          </p:nvPr>
        </p:nvSpPr>
        <p:spPr>
          <a:xfrm>
            <a:off x="630238" y="457200"/>
            <a:ext cx="2949575"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44BC7F3C-9A0A-5548-943E-56BAFFC03867}"/>
              </a:ext>
            </a:extLst>
          </p:cNvPr>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3CBC436D-BA90-7D4D-980C-1B0CDB5DC01A}"/>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AD386327-FF2D-2642-9849-583BCAC33CE5}"/>
              </a:ext>
            </a:extLst>
          </p:cNvPr>
          <p:cNvSpPr>
            <a:spLocks noGrp="1"/>
          </p:cNvSpPr>
          <p:nvPr>
            <p:ph type="dt" sz="half" idx="10"/>
          </p:nvPr>
        </p:nvSpPr>
        <p:spPr/>
        <p:txBody>
          <a:bodyPr/>
          <a:lstStyle/>
          <a:p>
            <a:endParaRPr lang="en-US"/>
          </a:p>
        </p:txBody>
      </p:sp>
      <p:sp>
        <p:nvSpPr>
          <p:cNvPr id="6" name="Footer Placeholder 5">
            <a:extLst>
              <a:ext uri="{FF2B5EF4-FFF2-40B4-BE49-F238E27FC236}">
                <a16:creationId xmlns:a16="http://schemas.microsoft.com/office/drawing/2014/main" id="{1B571EB5-8622-C146-BC60-2D42A18EA42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04E48FD-6798-0145-95B9-046DCE43A2A0}"/>
              </a:ext>
            </a:extLst>
          </p:cNvPr>
          <p:cNvSpPr>
            <a:spLocks noGrp="1"/>
          </p:cNvSpPr>
          <p:nvPr>
            <p:ph type="sldNum" sz="quarter" idx="12"/>
          </p:nvPr>
        </p:nvSpPr>
        <p:spPr/>
        <p:txBody>
          <a:bodyPr/>
          <a:lstStyle/>
          <a:p>
            <a:fld id="{C881ADBE-22DE-064C-9A0A-D48B0B09D53B}" type="slidenum">
              <a:rPr lang="en-US" smtClean="0"/>
              <a:t>‹#›</a:t>
            </a:fld>
            <a:endParaRPr lang="en-US"/>
          </a:p>
        </p:txBody>
      </p:sp>
    </p:spTree>
    <p:extLst>
      <p:ext uri="{BB962C8B-B14F-4D97-AF65-F5344CB8AC3E}">
        <p14:creationId xmlns:p14="http://schemas.microsoft.com/office/powerpoint/2010/main" val="276233543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48573A-B299-9D48-AC4B-8C648DDA0E94}"/>
              </a:ext>
            </a:extLst>
          </p:cNvPr>
          <p:cNvSpPr>
            <a:spLocks noGrp="1"/>
          </p:cNvSpPr>
          <p:nvPr>
            <p:ph type="title"/>
          </p:nvPr>
        </p:nvSpPr>
        <p:spPr>
          <a:xfrm>
            <a:off x="630238" y="457200"/>
            <a:ext cx="2949575"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5AC410CC-9DE5-5142-83DF-B8A131EC3602}"/>
              </a:ext>
            </a:extLst>
          </p:cNvPr>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9A3017D8-BC85-0844-AA5A-273CC545AD55}"/>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28D775D4-7F4A-A34C-ABE2-5D6DC8755A5E}"/>
              </a:ext>
            </a:extLst>
          </p:cNvPr>
          <p:cNvSpPr>
            <a:spLocks noGrp="1"/>
          </p:cNvSpPr>
          <p:nvPr>
            <p:ph type="dt" sz="half" idx="10"/>
          </p:nvPr>
        </p:nvSpPr>
        <p:spPr/>
        <p:txBody>
          <a:bodyPr/>
          <a:lstStyle/>
          <a:p>
            <a:endParaRPr lang="en-US"/>
          </a:p>
        </p:txBody>
      </p:sp>
      <p:sp>
        <p:nvSpPr>
          <p:cNvPr id="6" name="Footer Placeholder 5">
            <a:extLst>
              <a:ext uri="{FF2B5EF4-FFF2-40B4-BE49-F238E27FC236}">
                <a16:creationId xmlns:a16="http://schemas.microsoft.com/office/drawing/2014/main" id="{9C045E81-6832-1F44-A175-28DF20969C7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D94F402-4133-EA46-BE18-66F24A4A0B7A}"/>
              </a:ext>
            </a:extLst>
          </p:cNvPr>
          <p:cNvSpPr>
            <a:spLocks noGrp="1"/>
          </p:cNvSpPr>
          <p:nvPr>
            <p:ph type="sldNum" sz="quarter" idx="12"/>
          </p:nvPr>
        </p:nvSpPr>
        <p:spPr/>
        <p:txBody>
          <a:bodyPr/>
          <a:lstStyle/>
          <a:p>
            <a:fld id="{C881ADBE-22DE-064C-9A0A-D48B0B09D53B}" type="slidenum">
              <a:rPr lang="en-US" smtClean="0"/>
              <a:t>‹#›</a:t>
            </a:fld>
            <a:endParaRPr lang="en-US"/>
          </a:p>
        </p:txBody>
      </p:sp>
    </p:spTree>
    <p:extLst>
      <p:ext uri="{BB962C8B-B14F-4D97-AF65-F5344CB8AC3E}">
        <p14:creationId xmlns:p14="http://schemas.microsoft.com/office/powerpoint/2010/main" val="415301455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A18FDB-7929-8844-BA90-F2AB746FD32A}"/>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921839FD-40B4-454E-B2FB-0C5E03953FD1}"/>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E74A706-0722-4642-A0B5-0C8E7D823B87}"/>
              </a:ext>
            </a:extLst>
          </p:cNvPr>
          <p:cNvSpPr>
            <a:spLocks noGrp="1"/>
          </p:cNvSpPr>
          <p:nvPr>
            <p:ph type="dt" sz="half" idx="10"/>
          </p:nvPr>
        </p:nvSpPr>
        <p:spPr/>
        <p:txBody>
          <a:bodyPr/>
          <a:lstStyle/>
          <a:p>
            <a:endParaRPr lang="en-US"/>
          </a:p>
        </p:txBody>
      </p:sp>
      <p:sp>
        <p:nvSpPr>
          <p:cNvPr id="5" name="Footer Placeholder 4">
            <a:extLst>
              <a:ext uri="{FF2B5EF4-FFF2-40B4-BE49-F238E27FC236}">
                <a16:creationId xmlns:a16="http://schemas.microsoft.com/office/drawing/2014/main" id="{A422242A-3E6E-CC48-B565-641AA6A336D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5C92635-4E1C-2046-B5B3-D866BD7C6C89}"/>
              </a:ext>
            </a:extLst>
          </p:cNvPr>
          <p:cNvSpPr>
            <a:spLocks noGrp="1"/>
          </p:cNvSpPr>
          <p:nvPr>
            <p:ph type="sldNum" sz="quarter" idx="12"/>
          </p:nvPr>
        </p:nvSpPr>
        <p:spPr/>
        <p:txBody>
          <a:bodyPr/>
          <a:lstStyle/>
          <a:p>
            <a:fld id="{C881ADBE-22DE-064C-9A0A-D48B0B09D53B}" type="slidenum">
              <a:rPr lang="en-US" smtClean="0"/>
              <a:t>‹#›</a:t>
            </a:fld>
            <a:endParaRPr lang="en-US"/>
          </a:p>
        </p:txBody>
      </p:sp>
    </p:spTree>
    <p:extLst>
      <p:ext uri="{BB962C8B-B14F-4D97-AF65-F5344CB8AC3E}">
        <p14:creationId xmlns:p14="http://schemas.microsoft.com/office/powerpoint/2010/main" val="320116097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8D68D8A7-2AF3-0A4C-A701-1E9EC3602147}"/>
              </a:ext>
            </a:extLst>
          </p:cNvPr>
          <p:cNvSpPr>
            <a:spLocks noGrp="1"/>
          </p:cNvSpPr>
          <p:nvPr>
            <p:ph type="title" orient="vert"/>
          </p:nvPr>
        </p:nvSpPr>
        <p:spPr>
          <a:xfrm>
            <a:off x="6543675" y="365125"/>
            <a:ext cx="1971675"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1A35779A-4702-8843-B6C1-EB4BE5B3AD62}"/>
              </a:ext>
            </a:extLst>
          </p:cNvPr>
          <p:cNvSpPr>
            <a:spLocks noGrp="1"/>
          </p:cNvSpPr>
          <p:nvPr>
            <p:ph type="body" orient="vert" idx="1"/>
          </p:nvPr>
        </p:nvSpPr>
        <p:spPr>
          <a:xfrm>
            <a:off x="628650" y="365125"/>
            <a:ext cx="57626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981586A-38D6-C74F-9491-E89A5E43CF94}"/>
              </a:ext>
            </a:extLst>
          </p:cNvPr>
          <p:cNvSpPr>
            <a:spLocks noGrp="1"/>
          </p:cNvSpPr>
          <p:nvPr>
            <p:ph type="dt" sz="half" idx="10"/>
          </p:nvPr>
        </p:nvSpPr>
        <p:spPr/>
        <p:txBody>
          <a:bodyPr/>
          <a:lstStyle/>
          <a:p>
            <a:endParaRPr lang="en-US"/>
          </a:p>
        </p:txBody>
      </p:sp>
      <p:sp>
        <p:nvSpPr>
          <p:cNvPr id="5" name="Footer Placeholder 4">
            <a:extLst>
              <a:ext uri="{FF2B5EF4-FFF2-40B4-BE49-F238E27FC236}">
                <a16:creationId xmlns:a16="http://schemas.microsoft.com/office/drawing/2014/main" id="{9C658B84-A943-B04B-8E60-6D1259FC73E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45B667F-60C5-614D-893A-2E62642B4707}"/>
              </a:ext>
            </a:extLst>
          </p:cNvPr>
          <p:cNvSpPr>
            <a:spLocks noGrp="1"/>
          </p:cNvSpPr>
          <p:nvPr>
            <p:ph type="sldNum" sz="quarter" idx="12"/>
          </p:nvPr>
        </p:nvSpPr>
        <p:spPr/>
        <p:txBody>
          <a:bodyPr/>
          <a:lstStyle/>
          <a:p>
            <a:fld id="{C881ADBE-22DE-064C-9A0A-D48B0B09D53B}" type="slidenum">
              <a:rPr lang="en-US" smtClean="0"/>
              <a:t>‹#›</a:t>
            </a:fld>
            <a:endParaRPr lang="en-US"/>
          </a:p>
        </p:txBody>
      </p:sp>
    </p:spTree>
    <p:extLst>
      <p:ext uri="{BB962C8B-B14F-4D97-AF65-F5344CB8AC3E}">
        <p14:creationId xmlns:p14="http://schemas.microsoft.com/office/powerpoint/2010/main" val="118049540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3600"/>
            </a:lvl1pPr>
          </a:lstStyle>
          <a:p>
            <a:r>
              <a:rPr lang="en-US"/>
              <a:t>Click to edit Master title style</a:t>
            </a:r>
          </a:p>
        </p:txBody>
      </p:sp>
      <p:sp>
        <p:nvSpPr>
          <p:cNvPr id="3" name="Content Placeholder 2"/>
          <p:cNvSpPr>
            <a:spLocks noGrp="1"/>
          </p:cNvSpPr>
          <p:nvPr>
            <p:ph idx="1"/>
          </p:nvPr>
        </p:nvSpPr>
        <p:spPr/>
        <p:txBody>
          <a:bodyPr/>
          <a:lstStyle>
            <a:lvl1pPr>
              <a:defRPr sz="2400"/>
            </a:lvl1pPr>
            <a:lvl2pPr>
              <a:defRPr sz="2000"/>
            </a:lvl2pPr>
            <a:lvl3pPr>
              <a:defRPr sz="2000"/>
            </a:lvl3pPr>
            <a:lvl4pPr>
              <a:defRPr sz="16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Slide Number Placeholder 5"/>
          <p:cNvSpPr>
            <a:spLocks noGrp="1"/>
          </p:cNvSpPr>
          <p:nvPr>
            <p:ph type="sldNum" sz="quarter" idx="10"/>
          </p:nvPr>
        </p:nvSpPr>
        <p:spPr/>
        <p:txBody>
          <a:bodyPr/>
          <a:lstStyle>
            <a:lvl1pPr>
              <a:defRPr sz="1100"/>
            </a:lvl1pPr>
          </a:lstStyle>
          <a:p>
            <a:fld id="{F25AD8EC-799E-4B42-A490-27697CDD0D28}" type="slidenum">
              <a:rPr lang="en-US" smtClean="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3600"/>
            </a:lvl1pPr>
          </a:lstStyle>
          <a:p>
            <a:r>
              <a:rPr lang="en-US"/>
              <a:t>Click to edit Master title style</a:t>
            </a:r>
          </a:p>
        </p:txBody>
      </p:sp>
      <p:sp>
        <p:nvSpPr>
          <p:cNvPr id="3" name="Content Placeholder 2"/>
          <p:cNvSpPr>
            <a:spLocks noGrp="1"/>
          </p:cNvSpPr>
          <p:nvPr>
            <p:ph sz="half" idx="1"/>
          </p:nvPr>
        </p:nvSpPr>
        <p:spPr>
          <a:xfrm>
            <a:off x="628650" y="1309159"/>
            <a:ext cx="3886200" cy="4351338"/>
          </a:xfrm>
        </p:spPr>
        <p:txBody>
          <a:bodyPr/>
          <a:lstStyle>
            <a:lvl1pPr>
              <a:defRPr sz="2400"/>
            </a:lvl1pPr>
            <a:lvl2pPr>
              <a:defRPr sz="2000"/>
            </a:lvl2pPr>
            <a:lvl3pPr>
              <a:defRPr sz="1800"/>
            </a:lvl3pPr>
            <a:lvl4pPr>
              <a:defRPr sz="16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29150" y="1309159"/>
            <a:ext cx="3886200" cy="4351338"/>
          </a:xfrm>
        </p:spPr>
        <p:txBody>
          <a:bodyPr/>
          <a:lstStyle>
            <a:lvl1pPr>
              <a:defRPr sz="2400"/>
            </a:lvl1pPr>
            <a:lvl2pPr>
              <a:defRPr sz="2000"/>
            </a:lvl2pPr>
            <a:lvl3pPr>
              <a:defRPr sz="1800"/>
            </a:lvl3pPr>
            <a:lvl4pPr>
              <a:defRPr sz="16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Slide Number Placeholder 5"/>
          <p:cNvSpPr>
            <a:spLocks noGrp="1"/>
          </p:cNvSpPr>
          <p:nvPr>
            <p:ph type="sldNum" sz="quarter" idx="10"/>
          </p:nvPr>
        </p:nvSpPr>
        <p:spPr/>
        <p:txBody>
          <a:bodyPr/>
          <a:lstStyle>
            <a:lvl1pPr>
              <a:defRPr sz="1100"/>
            </a:lvl1pPr>
          </a:lstStyle>
          <a:p>
            <a:fld id="{F25AD8EC-799E-4B42-A490-27697CDD0D28}"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8"/>
            <a:ext cx="7886700" cy="1325563"/>
          </a:xfrm>
        </p:spPr>
        <p:txBody>
          <a:bodyPr/>
          <a:lstStyle/>
          <a:p>
            <a:r>
              <a:rPr lang="en-US"/>
              <a:t>Click to edit Master title style</a:t>
            </a:r>
          </a:p>
        </p:txBody>
      </p:sp>
      <p:sp>
        <p:nvSpPr>
          <p:cNvPr id="3" name="Text Placeholder 2"/>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03689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1"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4629151" y="2505075"/>
            <a:ext cx="3887391" cy="303689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5"/>
          <p:cNvSpPr>
            <a:spLocks noGrp="1"/>
          </p:cNvSpPr>
          <p:nvPr>
            <p:ph type="sldNum" sz="quarter" idx="10"/>
          </p:nvPr>
        </p:nvSpPr>
        <p:spPr/>
        <p:txBody>
          <a:bodyPr/>
          <a:lstStyle>
            <a:lvl1pPr>
              <a:defRPr sz="1100"/>
            </a:lvl1pPr>
          </a:lstStyle>
          <a:p>
            <a:fld id="{F25AD8EC-799E-4B42-A490-27697CDD0D28}" type="slidenum">
              <a:rPr lang="en-US" smtClean="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Slide Number Placeholder 5"/>
          <p:cNvSpPr>
            <a:spLocks noGrp="1"/>
          </p:cNvSpPr>
          <p:nvPr>
            <p:ph type="sldNum" sz="quarter" idx="10"/>
          </p:nvPr>
        </p:nvSpPr>
        <p:spPr/>
        <p:txBody>
          <a:bodyPr/>
          <a:lstStyle>
            <a:lvl1pPr>
              <a:defRPr sz="1100"/>
            </a:lvl1pPr>
          </a:lstStyle>
          <a:p>
            <a:fld id="{F25AD8EC-799E-4B42-A490-27697CDD0D28}"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5"/>
          <p:cNvSpPr>
            <a:spLocks noGrp="1"/>
          </p:cNvSpPr>
          <p:nvPr>
            <p:ph type="sldNum" sz="quarter" idx="10"/>
          </p:nvPr>
        </p:nvSpPr>
        <p:spPr/>
        <p:txBody>
          <a:bodyPr/>
          <a:lstStyle>
            <a:lvl1pPr>
              <a:defRPr sz="1100"/>
            </a:lvl1pPr>
          </a:lstStyle>
          <a:p>
            <a:fld id="{F25AD8EC-799E-4B42-A490-27697CDD0D28}"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Content Placeholder 2"/>
          <p:cNvSpPr>
            <a:spLocks noGrp="1"/>
          </p:cNvSpPr>
          <p:nvPr>
            <p:ph idx="1"/>
          </p:nvPr>
        </p:nvSpPr>
        <p:spPr>
          <a:xfrm>
            <a:off x="3887391" y="987428"/>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Slide Number Placeholder 5"/>
          <p:cNvSpPr>
            <a:spLocks noGrp="1"/>
          </p:cNvSpPr>
          <p:nvPr>
            <p:ph type="sldNum" sz="quarter" idx="10"/>
          </p:nvPr>
        </p:nvSpPr>
        <p:spPr/>
        <p:txBody>
          <a:bodyPr/>
          <a:lstStyle>
            <a:lvl1pPr>
              <a:defRPr sz="1100"/>
            </a:lvl1pPr>
          </a:lstStyle>
          <a:p>
            <a:fld id="{F25AD8EC-799E-4B42-A490-27697CDD0D28}"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Picture Placeholder 2"/>
          <p:cNvSpPr>
            <a:spLocks noGrp="1" noChangeAspect="1"/>
          </p:cNvSpPr>
          <p:nvPr>
            <p:ph type="pic" idx="1"/>
          </p:nvPr>
        </p:nvSpPr>
        <p:spPr>
          <a:xfrm>
            <a:off x="3887391" y="987428"/>
            <a:ext cx="4629150" cy="4873625"/>
          </a:xfrm>
        </p:spPr>
        <p:txBody>
          <a:bodyPr rtlCol="0">
            <a:normAutofit/>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pPr lvl="0"/>
            <a:r>
              <a:rPr lang="en-US" noProof="0"/>
              <a:t>Drag picture to placeholder or click icon to add</a:t>
            </a:r>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Slide Number Placeholder 5"/>
          <p:cNvSpPr>
            <a:spLocks noGrp="1"/>
          </p:cNvSpPr>
          <p:nvPr>
            <p:ph type="sldNum" sz="quarter" idx="10"/>
          </p:nvPr>
        </p:nvSpPr>
        <p:spPr/>
        <p:txBody>
          <a:bodyPr/>
          <a:lstStyle>
            <a:lvl1pPr>
              <a:defRPr sz="1100"/>
            </a:lvl1pPr>
          </a:lstStyle>
          <a:p>
            <a:fld id="{F25AD8EC-799E-4B42-A490-27697CDD0D28}"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F9E561-A82A-1640-859A-AE27FCCBB3EC}"/>
              </a:ext>
            </a:extLst>
          </p:cNvPr>
          <p:cNvSpPr>
            <a:spLocks noGrp="1"/>
          </p:cNvSpPr>
          <p:nvPr>
            <p:ph type="ctrTitle"/>
          </p:nvPr>
        </p:nvSpPr>
        <p:spPr>
          <a:xfrm>
            <a:off x="1143000" y="1122363"/>
            <a:ext cx="6858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F57BB810-3EAA-A243-822F-3153285440C9}"/>
              </a:ext>
            </a:extLst>
          </p:cNvPr>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B7394812-8027-AD4C-BE0F-6FA2E077DDFA}"/>
              </a:ext>
            </a:extLst>
          </p:cNvPr>
          <p:cNvSpPr>
            <a:spLocks noGrp="1"/>
          </p:cNvSpPr>
          <p:nvPr>
            <p:ph type="dt" sz="half" idx="10"/>
          </p:nvPr>
        </p:nvSpPr>
        <p:spPr/>
        <p:txBody>
          <a:bodyPr/>
          <a:lstStyle/>
          <a:p>
            <a:endParaRPr lang="en-US"/>
          </a:p>
        </p:txBody>
      </p:sp>
      <p:sp>
        <p:nvSpPr>
          <p:cNvPr id="5" name="Footer Placeholder 4">
            <a:extLst>
              <a:ext uri="{FF2B5EF4-FFF2-40B4-BE49-F238E27FC236}">
                <a16:creationId xmlns:a16="http://schemas.microsoft.com/office/drawing/2014/main" id="{05BDBDBC-F97D-B048-A1FB-F851F66ABA7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95FEF2C-82FD-A44F-94BD-0B60F1294A0E}"/>
              </a:ext>
            </a:extLst>
          </p:cNvPr>
          <p:cNvSpPr>
            <a:spLocks noGrp="1"/>
          </p:cNvSpPr>
          <p:nvPr>
            <p:ph type="sldNum" sz="quarter" idx="12"/>
          </p:nvPr>
        </p:nvSpPr>
        <p:spPr/>
        <p:txBody>
          <a:bodyPr/>
          <a:lstStyle/>
          <a:p>
            <a:fld id="{C881ADBE-22DE-064C-9A0A-D48B0B09D53B}" type="slidenum">
              <a:rPr lang="en-US" smtClean="0"/>
              <a:t>‹#›</a:t>
            </a:fld>
            <a:endParaRPr lang="en-US"/>
          </a:p>
        </p:txBody>
      </p:sp>
    </p:spTree>
    <p:extLst>
      <p:ext uri="{BB962C8B-B14F-4D97-AF65-F5344CB8AC3E}">
        <p14:creationId xmlns:p14="http://schemas.microsoft.com/office/powerpoint/2010/main" val="229132374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image" Target="../media/image1.jpg"/><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6.xml"/><Relationship Id="rId3" Type="http://schemas.openxmlformats.org/officeDocument/2006/relationships/slideLayout" Target="../slideLayouts/slideLayout11.xml"/><Relationship Id="rId7" Type="http://schemas.openxmlformats.org/officeDocument/2006/relationships/slideLayout" Target="../slideLayouts/slideLayout15.xml"/><Relationship Id="rId12" Type="http://schemas.openxmlformats.org/officeDocument/2006/relationships/theme" Target="../theme/theme2.xml"/><Relationship Id="rId2" Type="http://schemas.openxmlformats.org/officeDocument/2006/relationships/slideLayout" Target="../slideLayouts/slideLayout10.xml"/><Relationship Id="rId1" Type="http://schemas.openxmlformats.org/officeDocument/2006/relationships/slideLayout" Target="../slideLayouts/slideLayout9.xml"/><Relationship Id="rId6" Type="http://schemas.openxmlformats.org/officeDocument/2006/relationships/slideLayout" Target="../slideLayouts/slideLayout14.xml"/><Relationship Id="rId11" Type="http://schemas.openxmlformats.org/officeDocument/2006/relationships/slideLayout" Target="../slideLayouts/slideLayout19.xml"/><Relationship Id="rId5" Type="http://schemas.openxmlformats.org/officeDocument/2006/relationships/slideLayout" Target="../slideLayouts/slideLayout13.xml"/><Relationship Id="rId10" Type="http://schemas.openxmlformats.org/officeDocument/2006/relationships/slideLayout" Target="../slideLayouts/slideLayout18.xml"/><Relationship Id="rId4" Type="http://schemas.openxmlformats.org/officeDocument/2006/relationships/slideLayout" Target="../slideLayouts/slideLayout12.xml"/><Relationship Id="rId9" Type="http://schemas.openxmlformats.org/officeDocument/2006/relationships/slideLayout" Target="../slideLayouts/slideLayout1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0">
            <a:lum/>
          </a:blip>
          <a:srcRect/>
          <a:stretch>
            <a:fillRect/>
          </a:stretch>
        </a:blip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628650" y="179388"/>
            <a:ext cx="7886700" cy="1022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Text Placeholder 2"/>
          <p:cNvSpPr>
            <a:spLocks noGrp="1"/>
          </p:cNvSpPr>
          <p:nvPr>
            <p:ph type="body" idx="1"/>
          </p:nvPr>
        </p:nvSpPr>
        <p:spPr bwMode="auto">
          <a:xfrm>
            <a:off x="628650" y="1363663"/>
            <a:ext cx="7886700" cy="436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p:txBody>
      </p:sp>
      <p:sp>
        <p:nvSpPr>
          <p:cNvPr id="6" name="Slide Number Placeholder 5"/>
          <p:cNvSpPr>
            <a:spLocks noGrp="1"/>
          </p:cNvSpPr>
          <p:nvPr>
            <p:ph type="sldNum" sz="quarter" idx="4"/>
          </p:nvPr>
        </p:nvSpPr>
        <p:spPr>
          <a:xfrm>
            <a:off x="8805864" y="6570665"/>
            <a:ext cx="338137" cy="287337"/>
          </a:xfrm>
          <a:prstGeom prst="rect">
            <a:avLst/>
          </a:prstGeom>
        </p:spPr>
        <p:txBody>
          <a:bodyPr vert="horz" lIns="91440" tIns="45720" rIns="91440" bIns="45720" rtlCol="0" anchor="ctr"/>
          <a:lstStyle>
            <a:lvl1pPr algn="ctr" eaLnBrk="1" fontAlgn="auto" hangingPunct="1">
              <a:spcBef>
                <a:spcPts val="0"/>
              </a:spcBef>
              <a:spcAft>
                <a:spcPts val="0"/>
              </a:spcAft>
              <a:defRPr sz="675">
                <a:solidFill>
                  <a:schemeClr val="bg1"/>
                </a:solidFill>
                <a:latin typeface="+mn-lt"/>
              </a:defRPr>
            </a:lvl1pPr>
          </a:lstStyle>
          <a:p>
            <a:fld id="{F25AD8EC-799E-4B42-A490-27697CDD0D28}" type="slidenum">
              <a:rPr lang="en-US" smtClean="0"/>
              <a:t>‹#›</a:t>
            </a:fld>
            <a:endParaRPr lang="en-US" dirty="0"/>
          </a:p>
        </p:txBody>
      </p:sp>
    </p:spTree>
    <p:extLst>
      <p:ext uri="{BB962C8B-B14F-4D97-AF65-F5344CB8AC3E}">
        <p14:creationId xmlns:p14="http://schemas.microsoft.com/office/powerpoint/2010/main" val="206045397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4" r:id="rId3"/>
    <p:sldLayoutId id="2147483665" r:id="rId4"/>
    <p:sldLayoutId id="2147483666" r:id="rId5"/>
    <p:sldLayoutId id="2147483667" r:id="rId6"/>
    <p:sldLayoutId id="2147483668" r:id="rId7"/>
    <p:sldLayoutId id="2147483669" r:id="rId8"/>
  </p:sldLayoutIdLst>
  <p:hf hdr="0" ftr="0" dt="0"/>
  <p:txStyles>
    <p:titleStyle>
      <a:lvl1pPr algn="l" rtl="0" eaLnBrk="1" fontAlgn="base" hangingPunct="1">
        <a:lnSpc>
          <a:spcPct val="90000"/>
        </a:lnSpc>
        <a:spcBef>
          <a:spcPct val="0"/>
        </a:spcBef>
        <a:spcAft>
          <a:spcPct val="0"/>
        </a:spcAft>
        <a:defRPr sz="3600" kern="1200">
          <a:solidFill>
            <a:srgbClr val="003067"/>
          </a:solidFill>
          <a:latin typeface="+mn-lt"/>
          <a:ea typeface="Verdana" panose="020B0604030504040204" pitchFamily="34" charset="0"/>
          <a:cs typeface="Verdana" panose="020B0604030504040204" pitchFamily="34" charset="0"/>
        </a:defRPr>
      </a:lvl1pPr>
      <a:lvl2pPr algn="l" rtl="0" eaLnBrk="1" fontAlgn="base" hangingPunct="1">
        <a:lnSpc>
          <a:spcPct val="90000"/>
        </a:lnSpc>
        <a:spcBef>
          <a:spcPct val="0"/>
        </a:spcBef>
        <a:spcAft>
          <a:spcPct val="0"/>
        </a:spcAft>
        <a:defRPr sz="2700">
          <a:solidFill>
            <a:srgbClr val="003067"/>
          </a:solidFill>
          <a:latin typeface="Verdana" panose="020B0604030504040204" pitchFamily="34" charset="0"/>
          <a:ea typeface="Verdana" panose="020B0604030504040204" pitchFamily="34" charset="0"/>
          <a:cs typeface="Verdana" panose="020B0604030504040204" pitchFamily="34" charset="0"/>
        </a:defRPr>
      </a:lvl2pPr>
      <a:lvl3pPr algn="l" rtl="0" eaLnBrk="1" fontAlgn="base" hangingPunct="1">
        <a:lnSpc>
          <a:spcPct val="90000"/>
        </a:lnSpc>
        <a:spcBef>
          <a:spcPct val="0"/>
        </a:spcBef>
        <a:spcAft>
          <a:spcPct val="0"/>
        </a:spcAft>
        <a:defRPr sz="2700">
          <a:solidFill>
            <a:srgbClr val="003067"/>
          </a:solidFill>
          <a:latin typeface="Verdana" panose="020B0604030504040204" pitchFamily="34" charset="0"/>
          <a:ea typeface="Verdana" panose="020B0604030504040204" pitchFamily="34" charset="0"/>
          <a:cs typeface="Verdana" panose="020B0604030504040204" pitchFamily="34" charset="0"/>
        </a:defRPr>
      </a:lvl3pPr>
      <a:lvl4pPr algn="l" rtl="0" eaLnBrk="1" fontAlgn="base" hangingPunct="1">
        <a:lnSpc>
          <a:spcPct val="90000"/>
        </a:lnSpc>
        <a:spcBef>
          <a:spcPct val="0"/>
        </a:spcBef>
        <a:spcAft>
          <a:spcPct val="0"/>
        </a:spcAft>
        <a:defRPr sz="2700">
          <a:solidFill>
            <a:srgbClr val="003067"/>
          </a:solidFill>
          <a:latin typeface="Verdana" panose="020B0604030504040204" pitchFamily="34" charset="0"/>
          <a:ea typeface="Verdana" panose="020B0604030504040204" pitchFamily="34" charset="0"/>
          <a:cs typeface="Verdana" panose="020B0604030504040204" pitchFamily="34" charset="0"/>
        </a:defRPr>
      </a:lvl4pPr>
      <a:lvl5pPr algn="l" rtl="0" eaLnBrk="1" fontAlgn="base" hangingPunct="1">
        <a:lnSpc>
          <a:spcPct val="90000"/>
        </a:lnSpc>
        <a:spcBef>
          <a:spcPct val="0"/>
        </a:spcBef>
        <a:spcAft>
          <a:spcPct val="0"/>
        </a:spcAft>
        <a:defRPr sz="2700">
          <a:solidFill>
            <a:srgbClr val="003067"/>
          </a:solidFill>
          <a:latin typeface="Verdana" panose="020B0604030504040204" pitchFamily="34" charset="0"/>
          <a:ea typeface="Verdana" panose="020B0604030504040204" pitchFamily="34" charset="0"/>
          <a:cs typeface="Verdana" panose="020B0604030504040204" pitchFamily="34" charset="0"/>
        </a:defRPr>
      </a:lvl5pPr>
      <a:lvl6pPr marL="342900" algn="l" rtl="0" eaLnBrk="1" fontAlgn="base" hangingPunct="1">
        <a:lnSpc>
          <a:spcPct val="90000"/>
        </a:lnSpc>
        <a:spcBef>
          <a:spcPct val="0"/>
        </a:spcBef>
        <a:spcAft>
          <a:spcPct val="0"/>
        </a:spcAft>
        <a:defRPr sz="3000">
          <a:solidFill>
            <a:srgbClr val="003067"/>
          </a:solidFill>
          <a:latin typeface="Verdana" panose="020B0604030504040204" pitchFamily="34" charset="0"/>
          <a:ea typeface="Verdana" panose="020B0604030504040204" pitchFamily="34" charset="0"/>
          <a:cs typeface="Verdana" panose="020B0604030504040204" pitchFamily="34" charset="0"/>
        </a:defRPr>
      </a:lvl6pPr>
      <a:lvl7pPr marL="685800" algn="l" rtl="0" eaLnBrk="1" fontAlgn="base" hangingPunct="1">
        <a:lnSpc>
          <a:spcPct val="90000"/>
        </a:lnSpc>
        <a:spcBef>
          <a:spcPct val="0"/>
        </a:spcBef>
        <a:spcAft>
          <a:spcPct val="0"/>
        </a:spcAft>
        <a:defRPr sz="3000">
          <a:solidFill>
            <a:srgbClr val="003067"/>
          </a:solidFill>
          <a:latin typeface="Verdana" panose="020B0604030504040204" pitchFamily="34" charset="0"/>
          <a:ea typeface="Verdana" panose="020B0604030504040204" pitchFamily="34" charset="0"/>
          <a:cs typeface="Verdana" panose="020B0604030504040204" pitchFamily="34" charset="0"/>
        </a:defRPr>
      </a:lvl7pPr>
      <a:lvl8pPr marL="1028700" algn="l" rtl="0" eaLnBrk="1" fontAlgn="base" hangingPunct="1">
        <a:lnSpc>
          <a:spcPct val="90000"/>
        </a:lnSpc>
        <a:spcBef>
          <a:spcPct val="0"/>
        </a:spcBef>
        <a:spcAft>
          <a:spcPct val="0"/>
        </a:spcAft>
        <a:defRPr sz="3000">
          <a:solidFill>
            <a:srgbClr val="003067"/>
          </a:solidFill>
          <a:latin typeface="Verdana" panose="020B0604030504040204" pitchFamily="34" charset="0"/>
          <a:ea typeface="Verdana" panose="020B0604030504040204" pitchFamily="34" charset="0"/>
          <a:cs typeface="Verdana" panose="020B0604030504040204" pitchFamily="34" charset="0"/>
        </a:defRPr>
      </a:lvl8pPr>
      <a:lvl9pPr marL="1371600" algn="l" rtl="0" eaLnBrk="1" fontAlgn="base" hangingPunct="1">
        <a:lnSpc>
          <a:spcPct val="90000"/>
        </a:lnSpc>
        <a:spcBef>
          <a:spcPct val="0"/>
        </a:spcBef>
        <a:spcAft>
          <a:spcPct val="0"/>
        </a:spcAft>
        <a:defRPr sz="3000">
          <a:solidFill>
            <a:srgbClr val="003067"/>
          </a:solidFill>
          <a:latin typeface="Verdana" panose="020B0604030504040204" pitchFamily="34" charset="0"/>
          <a:ea typeface="Verdana" panose="020B0604030504040204" pitchFamily="34" charset="0"/>
          <a:cs typeface="Verdana" panose="020B0604030504040204" pitchFamily="34" charset="0"/>
        </a:defRPr>
      </a:lvl9pPr>
    </p:titleStyle>
    <p:bodyStyle>
      <a:lvl1pPr marL="257175" indent="-257175" algn="l" rtl="0" eaLnBrk="1" fontAlgn="base" hangingPunct="1">
        <a:lnSpc>
          <a:spcPct val="100000"/>
        </a:lnSpc>
        <a:spcBef>
          <a:spcPts val="750"/>
        </a:spcBef>
        <a:spcAft>
          <a:spcPct val="0"/>
        </a:spcAft>
        <a:buFont typeface="Arial" panose="020B0604020202020204" pitchFamily="34" charset="0"/>
        <a:buChar char="•"/>
        <a:defRPr sz="2400" kern="1200">
          <a:solidFill>
            <a:schemeClr val="tx1"/>
          </a:solidFill>
          <a:latin typeface="+mn-lt"/>
          <a:ea typeface="Verdana" panose="020B0604030504040204" pitchFamily="34" charset="0"/>
          <a:cs typeface="Verdana" panose="020B0604030504040204" pitchFamily="34" charset="0"/>
        </a:defRPr>
      </a:lvl1pPr>
      <a:lvl2pPr marL="514350" indent="-171450" algn="l" rtl="0" eaLnBrk="1" fontAlgn="base" hangingPunct="1">
        <a:lnSpc>
          <a:spcPct val="100000"/>
        </a:lnSpc>
        <a:spcBef>
          <a:spcPts val="750"/>
        </a:spcBef>
        <a:spcAft>
          <a:spcPct val="0"/>
        </a:spcAft>
        <a:buFont typeface="Arial" panose="020B0604020202020204" pitchFamily="34" charset="0"/>
        <a:buChar char="•"/>
        <a:defRPr sz="2000" kern="1200">
          <a:solidFill>
            <a:schemeClr val="tx1"/>
          </a:solidFill>
          <a:latin typeface="+mn-lt"/>
          <a:ea typeface="Verdana" panose="020B0604030504040204" pitchFamily="34" charset="0"/>
          <a:cs typeface="Verdana" panose="020B0604030504040204" pitchFamily="34" charset="0"/>
        </a:defRPr>
      </a:lvl2pPr>
      <a:lvl3pPr marL="857250" indent="-171450" algn="l" rtl="0" eaLnBrk="1" fontAlgn="base" hangingPunct="1">
        <a:lnSpc>
          <a:spcPct val="100000"/>
        </a:lnSpc>
        <a:spcBef>
          <a:spcPts val="750"/>
        </a:spcBef>
        <a:spcAft>
          <a:spcPct val="0"/>
        </a:spcAft>
        <a:buFont typeface="Arial" panose="020B0604020202020204" pitchFamily="34" charset="0"/>
        <a:buChar char="•"/>
        <a:defRPr sz="1800" kern="1200">
          <a:solidFill>
            <a:schemeClr val="tx1"/>
          </a:solidFill>
          <a:latin typeface="+mn-lt"/>
          <a:ea typeface="Verdana" panose="020B0604030504040204" pitchFamily="34" charset="0"/>
          <a:cs typeface="Verdana" panose="020B0604030504040204" pitchFamily="34" charset="0"/>
        </a:defRPr>
      </a:lvl3pPr>
      <a:lvl4pPr marL="1200150" indent="-171450" algn="l" rtl="0" eaLnBrk="1" fontAlgn="base" hangingPunct="1">
        <a:lnSpc>
          <a:spcPct val="100000"/>
        </a:lnSpc>
        <a:spcBef>
          <a:spcPts val="375"/>
        </a:spcBef>
        <a:spcAft>
          <a:spcPct val="0"/>
        </a:spcAft>
        <a:buFont typeface="Arial" panose="020B0604020202020204" pitchFamily="34" charset="0"/>
        <a:buChar char="•"/>
        <a:defRPr sz="1050" kern="1200">
          <a:solidFill>
            <a:schemeClr val="tx1"/>
          </a:solidFill>
          <a:latin typeface="+mn-lt"/>
          <a:ea typeface="Verdana" panose="020B0604030504040204" pitchFamily="34" charset="0"/>
          <a:cs typeface="Verdana" panose="020B0604030504040204" pitchFamily="34" charset="0"/>
        </a:defRPr>
      </a:lvl4pPr>
      <a:lvl5pPr marL="1543050" indent="-171450" algn="l" rtl="0" eaLnBrk="1" fontAlgn="base" hangingPunct="1">
        <a:lnSpc>
          <a:spcPct val="100000"/>
        </a:lnSpc>
        <a:spcBef>
          <a:spcPts val="375"/>
        </a:spcBef>
        <a:spcAft>
          <a:spcPct val="0"/>
        </a:spcAft>
        <a:buFont typeface="Arial" panose="020B0604020202020204" pitchFamily="34" charset="0"/>
        <a:buChar char="•"/>
        <a:defRPr sz="900" kern="1200">
          <a:solidFill>
            <a:schemeClr val="tx1"/>
          </a:solidFill>
          <a:latin typeface="+mn-lt"/>
          <a:ea typeface="Verdana" panose="020B0604030504040204" pitchFamily="34" charset="0"/>
          <a:cs typeface="Verdana" panose="020B0604030504040204" pitchFamily="34"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F88C14E-9F01-A54E-93D0-12D813140CDD}"/>
              </a:ext>
            </a:extLst>
          </p:cNvPr>
          <p:cNvSpPr>
            <a:spLocks noGrp="1"/>
          </p:cNvSpPr>
          <p:nvPr>
            <p:ph type="title"/>
          </p:nvPr>
        </p:nvSpPr>
        <p:spPr>
          <a:xfrm>
            <a:off x="628650" y="365125"/>
            <a:ext cx="78867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DAB228AF-F730-FB4B-9066-ABA7B1CA3877}"/>
              </a:ext>
            </a:extLst>
          </p:cNvPr>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AD35920-B589-BA48-9E9F-BF106D2D6120}"/>
              </a:ext>
            </a:extLst>
          </p:cNvPr>
          <p:cNvSpPr>
            <a:spLocks noGrp="1"/>
          </p:cNvSpPr>
          <p:nvPr>
            <p:ph type="dt" sz="half" idx="2"/>
          </p:nvPr>
        </p:nvSpPr>
        <p:spPr>
          <a:xfrm>
            <a:off x="628650" y="6356350"/>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a:p>
        </p:txBody>
      </p:sp>
      <p:sp>
        <p:nvSpPr>
          <p:cNvPr id="5" name="Footer Placeholder 4">
            <a:extLst>
              <a:ext uri="{FF2B5EF4-FFF2-40B4-BE49-F238E27FC236}">
                <a16:creationId xmlns:a16="http://schemas.microsoft.com/office/drawing/2014/main" id="{B983733A-91E4-CE4A-9913-C694457D8BD8}"/>
              </a:ext>
            </a:extLst>
          </p:cNvPr>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E0F7AE35-3670-4649-B22D-B2F514254C88}"/>
              </a:ext>
            </a:extLst>
          </p:cNvPr>
          <p:cNvSpPr>
            <a:spLocks noGrp="1"/>
          </p:cNvSpPr>
          <p:nvPr>
            <p:ph type="sldNum" sz="quarter" idx="4"/>
          </p:nvPr>
        </p:nvSpPr>
        <p:spPr>
          <a:xfrm>
            <a:off x="6457950" y="6356350"/>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881ADBE-22DE-064C-9A0A-D48B0B09D53B}" type="slidenum">
              <a:rPr lang="en-US" smtClean="0"/>
              <a:t>‹#›</a:t>
            </a:fld>
            <a:endParaRPr lang="en-US" dirty="0"/>
          </a:p>
        </p:txBody>
      </p:sp>
    </p:spTree>
    <p:extLst>
      <p:ext uri="{BB962C8B-B14F-4D97-AF65-F5344CB8AC3E}">
        <p14:creationId xmlns:p14="http://schemas.microsoft.com/office/powerpoint/2010/main" val="1899365046"/>
      </p:ext>
    </p:extLst>
  </p:cSld>
  <p:clrMap bg1="lt1" tx1="dk1" bg2="lt2" tx2="dk2" accent1="accent1" accent2="accent2" accent3="accent3" accent4="accent4" accent5="accent5" accent6="accent6" hlink="hlink" folHlink="folHlink"/>
  <p:sldLayoutIdLst>
    <p:sldLayoutId id="2147483671" r:id="rId1"/>
    <p:sldLayoutId id="2147483672" r:id="rId2"/>
    <p:sldLayoutId id="2147483673" r:id="rId3"/>
    <p:sldLayoutId id="2147483674" r:id="rId4"/>
    <p:sldLayoutId id="2147483675" r:id="rId5"/>
    <p:sldLayoutId id="2147483676" r:id="rId6"/>
    <p:sldLayoutId id="2147483677" r:id="rId7"/>
    <p:sldLayoutId id="2147483678" r:id="rId8"/>
    <p:sldLayoutId id="2147483679" r:id="rId9"/>
    <p:sldLayoutId id="2147483680" r:id="rId10"/>
    <p:sldLayoutId id="2147483681"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hyperlink" Target="mailto:xwang002@ets.org" TargetMode="External"/><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2.wav"/><Relationship Id="rId1" Type="http://schemas.microsoft.com/office/2007/relationships/media" Target="../media/media2.wav"/><Relationship Id="rId5" Type="http://schemas.openxmlformats.org/officeDocument/2006/relationships/image" Target="../media/image3.png"/><Relationship Id="rId4" Type="http://schemas.openxmlformats.org/officeDocument/2006/relationships/notesSlide" Target="../notesSlides/notesSlide21.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wav"/><Relationship Id="rId1" Type="http://schemas.microsoft.com/office/2007/relationships/media" Target="../media/media1.wav"/><Relationship Id="rId5" Type="http://schemas.openxmlformats.org/officeDocument/2006/relationships/image" Target="../media/image3.png"/><Relationship Id="rId4"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7980" y="1543073"/>
            <a:ext cx="7785460" cy="1672696"/>
          </a:xfrm>
        </p:spPr>
        <p:txBody>
          <a:bodyPr>
            <a:noAutofit/>
          </a:bodyPr>
          <a:lstStyle/>
          <a:p>
            <a:r>
              <a:rPr lang="en-US" sz="3600" dirty="0"/>
              <a:t>Using Rhetorical Structure Theory to Assess Discourse Coherence for </a:t>
            </a:r>
            <a:br>
              <a:rPr lang="en-US" sz="3600" dirty="0"/>
            </a:br>
            <a:r>
              <a:rPr lang="en-US" sz="3600" dirty="0"/>
              <a:t>Non-native Spontaneous Speech</a:t>
            </a:r>
          </a:p>
        </p:txBody>
      </p:sp>
      <p:sp>
        <p:nvSpPr>
          <p:cNvPr id="3" name="Subtitle 2"/>
          <p:cNvSpPr>
            <a:spLocks noGrp="1"/>
          </p:cNvSpPr>
          <p:nvPr>
            <p:ph type="subTitle" idx="1"/>
          </p:nvPr>
        </p:nvSpPr>
        <p:spPr>
          <a:xfrm>
            <a:off x="1412292" y="3468189"/>
            <a:ext cx="6516865" cy="2410097"/>
          </a:xfrm>
        </p:spPr>
        <p:txBody>
          <a:bodyPr/>
          <a:lstStyle/>
          <a:p>
            <a:r>
              <a:rPr lang="en-US" b="1" i="1" dirty="0"/>
              <a:t>Xinhao Wang</a:t>
            </a:r>
            <a:r>
              <a:rPr lang="en-US" dirty="0"/>
              <a:t>, Binod </a:t>
            </a:r>
            <a:r>
              <a:rPr lang="en-US" dirty="0" err="1"/>
              <a:t>Gyawali</a:t>
            </a:r>
            <a:r>
              <a:rPr lang="en-US" dirty="0"/>
              <a:t>, James V. Bruno, Hillary R. Molloy, Keelan </a:t>
            </a:r>
            <a:r>
              <a:rPr lang="en-US" dirty="0" err="1"/>
              <a:t>Evanini</a:t>
            </a:r>
            <a:r>
              <a:rPr lang="en-US" dirty="0"/>
              <a:t>, Klaus </a:t>
            </a:r>
            <a:r>
              <a:rPr lang="en-US" dirty="0" err="1"/>
              <a:t>Zechner</a:t>
            </a:r>
            <a:endParaRPr lang="en-US" dirty="0"/>
          </a:p>
          <a:p>
            <a:endParaRPr lang="en-US" altLang="en-US" sz="800" dirty="0"/>
          </a:p>
          <a:p>
            <a:r>
              <a:rPr lang="en-US" dirty="0"/>
              <a:t>Educational Testing Service (ETS)</a:t>
            </a:r>
          </a:p>
          <a:p>
            <a:endParaRPr lang="en-US" sz="800" dirty="0"/>
          </a:p>
          <a:p>
            <a:r>
              <a:rPr lang="en-US" dirty="0"/>
              <a:t>June 06, 2019 </a:t>
            </a:r>
            <a:endParaRPr lang="en-US" sz="2400" dirty="0"/>
          </a:p>
        </p:txBody>
      </p:sp>
    </p:spTree>
    <p:extLst>
      <p:ext uri="{BB962C8B-B14F-4D97-AF65-F5344CB8AC3E}">
        <p14:creationId xmlns:p14="http://schemas.microsoft.com/office/powerpoint/2010/main" val="38321512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E53E47-86E7-9047-BA1D-2DDADBAB4FB4}"/>
              </a:ext>
            </a:extLst>
          </p:cNvPr>
          <p:cNvSpPr>
            <a:spLocks noGrp="1"/>
          </p:cNvSpPr>
          <p:nvPr>
            <p:ph type="title"/>
          </p:nvPr>
        </p:nvSpPr>
        <p:spPr/>
        <p:txBody>
          <a:bodyPr/>
          <a:lstStyle/>
          <a:p>
            <a:r>
              <a:rPr lang="en-US" dirty="0"/>
              <a:t>Automatic Parser</a:t>
            </a:r>
          </a:p>
        </p:txBody>
      </p:sp>
      <p:sp>
        <p:nvSpPr>
          <p:cNvPr id="3" name="Content Placeholder 2">
            <a:extLst>
              <a:ext uri="{FF2B5EF4-FFF2-40B4-BE49-F238E27FC236}">
                <a16:creationId xmlns:a16="http://schemas.microsoft.com/office/drawing/2014/main" id="{925D7E53-8720-4A4A-8CA7-0F1CB24B964D}"/>
              </a:ext>
            </a:extLst>
          </p:cNvPr>
          <p:cNvSpPr>
            <a:spLocks noGrp="1"/>
          </p:cNvSpPr>
          <p:nvPr>
            <p:ph idx="1"/>
          </p:nvPr>
        </p:nvSpPr>
        <p:spPr>
          <a:xfrm>
            <a:off x="628650" y="1363663"/>
            <a:ext cx="7886700" cy="4837112"/>
          </a:xfrm>
        </p:spPr>
        <p:txBody>
          <a:bodyPr/>
          <a:lstStyle/>
          <a:p>
            <a:r>
              <a:rPr lang="en-US" dirty="0"/>
              <a:t>ETS in-house parser (Heilman and </a:t>
            </a:r>
            <a:r>
              <a:rPr lang="en-US" dirty="0" err="1"/>
              <a:t>Sagae</a:t>
            </a:r>
            <a:r>
              <a:rPr lang="en-US" dirty="0"/>
              <a:t>, 2015)</a:t>
            </a:r>
          </a:p>
          <a:p>
            <a:pPr lvl="1"/>
            <a:r>
              <a:rPr lang="en-US" dirty="0"/>
              <a:t>Implemented by following the work of </a:t>
            </a:r>
            <a:r>
              <a:rPr lang="en-US" dirty="0" err="1"/>
              <a:t>Sagae</a:t>
            </a:r>
            <a:r>
              <a:rPr lang="en-US" dirty="0"/>
              <a:t> (2009) and Ji and Eisenstein (2014). </a:t>
            </a:r>
          </a:p>
          <a:p>
            <a:pPr lvl="1"/>
            <a:r>
              <a:rPr lang="en-US" dirty="0"/>
              <a:t>Performance on RST Discourse Treebank (RST_DT)</a:t>
            </a:r>
          </a:p>
          <a:p>
            <a:pPr lvl="1"/>
            <a:endParaRPr lang="en-US" dirty="0"/>
          </a:p>
          <a:p>
            <a:pPr lvl="1"/>
            <a:endParaRPr lang="en-US" dirty="0"/>
          </a:p>
          <a:p>
            <a:pPr lvl="1"/>
            <a:endParaRPr lang="en-US" dirty="0"/>
          </a:p>
          <a:p>
            <a:r>
              <a:rPr lang="en-US" dirty="0"/>
              <a:t>Data partition of the annotation on non-native spontaneous speech (RST_SS) </a:t>
            </a:r>
          </a:p>
          <a:p>
            <a:pPr lvl="1"/>
            <a:r>
              <a:rPr lang="en-US" dirty="0"/>
              <a:t>A training set with 1,271 single-annotated responses </a:t>
            </a:r>
          </a:p>
          <a:p>
            <a:pPr lvl="1"/>
            <a:r>
              <a:rPr lang="en-US" dirty="0"/>
              <a:t>A test set with 120 double-annotated responses </a:t>
            </a:r>
          </a:p>
          <a:p>
            <a:pPr lvl="1"/>
            <a:r>
              <a:rPr lang="en-US" dirty="0"/>
              <a:t>A development set with 49 double-annotated responses </a:t>
            </a:r>
          </a:p>
        </p:txBody>
      </p:sp>
      <p:sp>
        <p:nvSpPr>
          <p:cNvPr id="4" name="Slide Number Placeholder 3">
            <a:extLst>
              <a:ext uri="{FF2B5EF4-FFF2-40B4-BE49-F238E27FC236}">
                <a16:creationId xmlns:a16="http://schemas.microsoft.com/office/drawing/2014/main" id="{E532BF07-3A5B-5E43-864E-2BEA5A2567A8}"/>
              </a:ext>
            </a:extLst>
          </p:cNvPr>
          <p:cNvSpPr>
            <a:spLocks noGrp="1"/>
          </p:cNvSpPr>
          <p:nvPr>
            <p:ph type="sldNum" sz="quarter" idx="10"/>
          </p:nvPr>
        </p:nvSpPr>
        <p:spPr/>
        <p:txBody>
          <a:bodyPr/>
          <a:lstStyle/>
          <a:p>
            <a:fld id="{F25AD8EC-799E-4B42-A490-27697CDD0D28}" type="slidenum">
              <a:rPr lang="en-US" smtClean="0"/>
              <a:pPr/>
              <a:t>10</a:t>
            </a:fld>
            <a:endParaRPr lang="en-US" dirty="0"/>
          </a:p>
        </p:txBody>
      </p:sp>
      <p:graphicFrame>
        <p:nvGraphicFramePr>
          <p:cNvPr id="5" name="Table 4">
            <a:extLst>
              <a:ext uri="{FF2B5EF4-FFF2-40B4-BE49-F238E27FC236}">
                <a16:creationId xmlns:a16="http://schemas.microsoft.com/office/drawing/2014/main" id="{FFAED1EE-B99A-5348-BBA0-EAC8CE1D757F}"/>
              </a:ext>
            </a:extLst>
          </p:cNvPr>
          <p:cNvGraphicFramePr>
            <a:graphicFrameLocks noGrp="1"/>
          </p:cNvGraphicFramePr>
          <p:nvPr>
            <p:extLst>
              <p:ext uri="{D42A27DB-BD31-4B8C-83A1-F6EECF244321}">
                <p14:modId xmlns:p14="http://schemas.microsoft.com/office/powerpoint/2010/main" val="3652505948"/>
              </p:ext>
            </p:extLst>
          </p:nvPr>
        </p:nvGraphicFramePr>
        <p:xfrm>
          <a:off x="1213485" y="3038475"/>
          <a:ext cx="6056329" cy="1019176"/>
        </p:xfrm>
        <a:graphic>
          <a:graphicData uri="http://schemas.openxmlformats.org/drawingml/2006/table">
            <a:tbl>
              <a:tblPr firstRow="1" bandRow="1">
                <a:tableStyleId>{5C22544A-7EE6-4342-B048-85BDC9FD1C3A}</a:tableStyleId>
              </a:tblPr>
              <a:tblGrid>
                <a:gridCol w="1509331">
                  <a:extLst>
                    <a:ext uri="{9D8B030D-6E8A-4147-A177-3AD203B41FA5}">
                      <a16:colId xmlns:a16="http://schemas.microsoft.com/office/drawing/2014/main" val="3676499212"/>
                    </a:ext>
                  </a:extLst>
                </a:gridCol>
                <a:gridCol w="1515666">
                  <a:extLst>
                    <a:ext uri="{9D8B030D-6E8A-4147-A177-3AD203B41FA5}">
                      <a16:colId xmlns:a16="http://schemas.microsoft.com/office/drawing/2014/main" val="4184619512"/>
                    </a:ext>
                  </a:extLst>
                </a:gridCol>
                <a:gridCol w="1515666">
                  <a:extLst>
                    <a:ext uri="{9D8B030D-6E8A-4147-A177-3AD203B41FA5}">
                      <a16:colId xmlns:a16="http://schemas.microsoft.com/office/drawing/2014/main" val="2479599422"/>
                    </a:ext>
                  </a:extLst>
                </a:gridCol>
                <a:gridCol w="1515666">
                  <a:extLst>
                    <a:ext uri="{9D8B030D-6E8A-4147-A177-3AD203B41FA5}">
                      <a16:colId xmlns:a16="http://schemas.microsoft.com/office/drawing/2014/main" val="1984673205"/>
                    </a:ext>
                  </a:extLst>
                </a:gridCol>
              </a:tblGrid>
              <a:tr h="509588">
                <a:tc>
                  <a:txBody>
                    <a:bodyPr/>
                    <a:lstStyle/>
                    <a:p>
                      <a:pPr marL="0" algn="ctr" defTabSz="685800" rtl="0" eaLnBrk="1" latinLnBrk="0" hangingPunct="1"/>
                      <a:endParaRPr lang="en-US" sz="2000" b="1" kern="1200" dirty="0">
                        <a:solidFill>
                          <a:schemeClr val="lt1"/>
                        </a:solidFill>
                        <a:latin typeface="+mn-lt"/>
                        <a:ea typeface="+mn-ea"/>
                        <a:cs typeface="+mn-cs"/>
                      </a:endParaRPr>
                    </a:p>
                  </a:txBody>
                  <a:tcPr anchor="ctr"/>
                </a:tc>
                <a:tc>
                  <a:txBody>
                    <a:bodyPr/>
                    <a:lstStyle/>
                    <a:p>
                      <a:pPr marL="0" algn="ctr" defTabSz="685800" rtl="0" eaLnBrk="1" latinLnBrk="0" hangingPunct="1"/>
                      <a:r>
                        <a:rPr lang="en-US" sz="2000" b="1" kern="1200" dirty="0">
                          <a:solidFill>
                            <a:schemeClr val="lt1"/>
                          </a:solidFill>
                          <a:latin typeface="+mn-lt"/>
                          <a:ea typeface="+mn-ea"/>
                          <a:cs typeface="+mn-cs"/>
                        </a:rPr>
                        <a:t>Span</a:t>
                      </a:r>
                    </a:p>
                  </a:txBody>
                  <a:tcPr anchor="ctr"/>
                </a:tc>
                <a:tc>
                  <a:txBody>
                    <a:bodyPr/>
                    <a:lstStyle/>
                    <a:p>
                      <a:pPr marL="0" algn="ctr" defTabSz="685800" rtl="0" eaLnBrk="1" latinLnBrk="0" hangingPunct="1"/>
                      <a:r>
                        <a:rPr lang="en-US" sz="2000" b="1" kern="1200" dirty="0">
                          <a:solidFill>
                            <a:schemeClr val="lt1"/>
                          </a:solidFill>
                          <a:latin typeface="+mn-lt"/>
                          <a:ea typeface="+mn-ea"/>
                          <a:cs typeface="+mn-cs"/>
                        </a:rPr>
                        <a:t>Nuclearity</a:t>
                      </a:r>
                    </a:p>
                  </a:txBody>
                  <a:tcPr anchor="ctr"/>
                </a:tc>
                <a:tc>
                  <a:txBody>
                    <a:bodyPr/>
                    <a:lstStyle/>
                    <a:p>
                      <a:pPr marL="0" algn="ctr" defTabSz="685800" rtl="0" eaLnBrk="1" latinLnBrk="0" hangingPunct="1"/>
                      <a:r>
                        <a:rPr lang="en-US" sz="2000" b="1" kern="1200" dirty="0">
                          <a:solidFill>
                            <a:schemeClr val="lt1"/>
                          </a:solidFill>
                          <a:latin typeface="+mn-lt"/>
                          <a:ea typeface="+mn-ea"/>
                          <a:cs typeface="+mn-cs"/>
                        </a:rPr>
                        <a:t>Relation</a:t>
                      </a:r>
                    </a:p>
                  </a:txBody>
                  <a:tcPr anchor="ctr"/>
                </a:tc>
                <a:extLst>
                  <a:ext uri="{0D108BD9-81ED-4DB2-BD59-A6C34878D82A}">
                    <a16:rowId xmlns:a16="http://schemas.microsoft.com/office/drawing/2014/main" val="2463330669"/>
                  </a:ext>
                </a:extLst>
              </a:tr>
              <a:tr h="509588">
                <a:tc>
                  <a:txBody>
                    <a:bodyPr/>
                    <a:lstStyle/>
                    <a:p>
                      <a:pPr algn="ctr"/>
                      <a:r>
                        <a:rPr lang="en-US" sz="2000" b="0" i="0" kern="1200" dirty="0">
                          <a:solidFill>
                            <a:schemeClr val="tx1"/>
                          </a:solidFill>
                          <a:latin typeface="+mn-lt"/>
                          <a:ea typeface="+mn-ea"/>
                          <a:cs typeface="+mn-cs"/>
                        </a:rPr>
                        <a:t>F1-score (%)</a:t>
                      </a:r>
                    </a:p>
                  </a:txBody>
                  <a:tcPr anchor="ctr"/>
                </a:tc>
                <a:tc>
                  <a:txBody>
                    <a:bodyPr/>
                    <a:lstStyle/>
                    <a:p>
                      <a:pPr algn="ctr"/>
                      <a:r>
                        <a:rPr lang="en-US" sz="2000" b="0" kern="1200" dirty="0">
                          <a:solidFill>
                            <a:schemeClr val="tx1"/>
                          </a:solidFill>
                          <a:latin typeface="+mn-lt"/>
                          <a:ea typeface="+mn-ea"/>
                          <a:cs typeface="+mn-cs"/>
                        </a:rPr>
                        <a:t>84.1</a:t>
                      </a:r>
                    </a:p>
                  </a:txBody>
                  <a:tcPr anchor="ct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en-US" sz="2000" b="0" kern="1200" dirty="0">
                          <a:solidFill>
                            <a:schemeClr val="tx1"/>
                          </a:solidFill>
                          <a:latin typeface="+mn-lt"/>
                          <a:ea typeface="+mn-ea"/>
                          <a:cs typeface="+mn-cs"/>
                        </a:rPr>
                        <a:t>69.6 </a:t>
                      </a:r>
                    </a:p>
                  </a:txBody>
                  <a:tcPr anchor="ct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en-US" sz="2000" b="0" kern="1200" dirty="0">
                          <a:solidFill>
                            <a:schemeClr val="tx1"/>
                          </a:solidFill>
                          <a:latin typeface="+mn-lt"/>
                          <a:ea typeface="+mn-ea"/>
                          <a:cs typeface="+mn-cs"/>
                        </a:rPr>
                        <a:t>56.5 </a:t>
                      </a:r>
                    </a:p>
                  </a:txBody>
                  <a:tcPr anchor="ctr"/>
                </a:tc>
                <a:extLst>
                  <a:ext uri="{0D108BD9-81ED-4DB2-BD59-A6C34878D82A}">
                    <a16:rowId xmlns:a16="http://schemas.microsoft.com/office/drawing/2014/main" val="315622843"/>
                  </a:ext>
                </a:extLst>
              </a:tr>
            </a:tbl>
          </a:graphicData>
        </a:graphic>
      </p:graphicFrame>
    </p:spTree>
    <p:extLst>
      <p:ext uri="{BB962C8B-B14F-4D97-AF65-F5344CB8AC3E}">
        <p14:creationId xmlns:p14="http://schemas.microsoft.com/office/powerpoint/2010/main" val="377800627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0B69781-5818-1943-B435-D9F75B34112C}"/>
              </a:ext>
            </a:extLst>
          </p:cNvPr>
          <p:cNvSpPr>
            <a:spLocks noGrp="1"/>
          </p:cNvSpPr>
          <p:nvPr>
            <p:ph idx="1"/>
          </p:nvPr>
        </p:nvSpPr>
        <p:spPr>
          <a:xfrm>
            <a:off x="628650" y="4709160"/>
            <a:ext cx="7886700" cy="1477334"/>
          </a:xfrm>
        </p:spPr>
        <p:txBody>
          <a:bodyPr/>
          <a:lstStyle/>
          <a:p>
            <a:pPr lvl="0">
              <a:defRPr/>
            </a:pPr>
            <a:r>
              <a:rPr lang="en-US" dirty="0"/>
              <a:t>Discourse parsing performance in terms of F1 scores (%) </a:t>
            </a:r>
          </a:p>
          <a:p>
            <a:pPr lvl="0">
              <a:defRPr/>
            </a:pPr>
            <a:r>
              <a:rPr lang="en-US" dirty="0"/>
              <a:t>Micro F1 scores according to the gold standards from each of two human annotators are both reported.</a:t>
            </a:r>
          </a:p>
          <a:p>
            <a:endParaRPr lang="en-US" dirty="0"/>
          </a:p>
        </p:txBody>
      </p:sp>
      <p:sp>
        <p:nvSpPr>
          <p:cNvPr id="4" name="Slide Number Placeholder 3">
            <a:extLst>
              <a:ext uri="{FF2B5EF4-FFF2-40B4-BE49-F238E27FC236}">
                <a16:creationId xmlns:a16="http://schemas.microsoft.com/office/drawing/2014/main" id="{5EACAAB8-0A37-5C47-B427-1CDA00446920}"/>
              </a:ext>
            </a:extLst>
          </p:cNvPr>
          <p:cNvSpPr>
            <a:spLocks noGrp="1"/>
          </p:cNvSpPr>
          <p:nvPr>
            <p:ph type="sldNum" sz="quarter" idx="10"/>
          </p:nvPr>
        </p:nvSpPr>
        <p:spPr/>
        <p:txBody>
          <a:bodyPr/>
          <a:lstStyle/>
          <a:p>
            <a:fld id="{F25AD8EC-799E-4B42-A490-27697CDD0D28}" type="slidenum">
              <a:rPr lang="en-US" smtClean="0"/>
              <a:pPr/>
              <a:t>11</a:t>
            </a:fld>
            <a:endParaRPr lang="en-US" dirty="0"/>
          </a:p>
        </p:txBody>
      </p:sp>
      <p:graphicFrame>
        <p:nvGraphicFramePr>
          <p:cNvPr id="5" name="Table 4">
            <a:extLst>
              <a:ext uri="{FF2B5EF4-FFF2-40B4-BE49-F238E27FC236}">
                <a16:creationId xmlns:a16="http://schemas.microsoft.com/office/drawing/2014/main" id="{989EEB92-474A-3242-B04B-0BD36857FADB}"/>
              </a:ext>
            </a:extLst>
          </p:cNvPr>
          <p:cNvGraphicFramePr>
            <a:graphicFrameLocks noGrp="1"/>
          </p:cNvGraphicFramePr>
          <p:nvPr>
            <p:extLst>
              <p:ext uri="{D42A27DB-BD31-4B8C-83A1-F6EECF244321}">
                <p14:modId xmlns:p14="http://schemas.microsoft.com/office/powerpoint/2010/main" val="513242906"/>
              </p:ext>
            </p:extLst>
          </p:nvPr>
        </p:nvGraphicFramePr>
        <p:xfrm>
          <a:off x="976315" y="757228"/>
          <a:ext cx="6384605" cy="3814776"/>
        </p:xfrm>
        <a:graphic>
          <a:graphicData uri="http://schemas.openxmlformats.org/drawingml/2006/table">
            <a:tbl>
              <a:tblPr firstRow="1" bandRow="1">
                <a:tableStyleId>{5C22544A-7EE6-4342-B048-85BDC9FD1C3A}</a:tableStyleId>
              </a:tblPr>
              <a:tblGrid>
                <a:gridCol w="2417110">
                  <a:extLst>
                    <a:ext uri="{9D8B030D-6E8A-4147-A177-3AD203B41FA5}">
                      <a16:colId xmlns:a16="http://schemas.microsoft.com/office/drawing/2014/main" val="1572638255"/>
                    </a:ext>
                  </a:extLst>
                </a:gridCol>
                <a:gridCol w="1438702">
                  <a:extLst>
                    <a:ext uri="{9D8B030D-6E8A-4147-A177-3AD203B41FA5}">
                      <a16:colId xmlns:a16="http://schemas.microsoft.com/office/drawing/2014/main" val="3091563538"/>
                    </a:ext>
                  </a:extLst>
                </a:gridCol>
                <a:gridCol w="1297706">
                  <a:extLst>
                    <a:ext uri="{9D8B030D-6E8A-4147-A177-3AD203B41FA5}">
                      <a16:colId xmlns:a16="http://schemas.microsoft.com/office/drawing/2014/main" val="3985339928"/>
                    </a:ext>
                  </a:extLst>
                </a:gridCol>
                <a:gridCol w="1231087">
                  <a:extLst>
                    <a:ext uri="{9D8B030D-6E8A-4147-A177-3AD203B41FA5}">
                      <a16:colId xmlns:a16="http://schemas.microsoft.com/office/drawing/2014/main" val="517756282"/>
                    </a:ext>
                  </a:extLst>
                </a:gridCol>
              </a:tblGrid>
              <a:tr h="476847">
                <a:tc>
                  <a:txBody>
                    <a:bodyPr/>
                    <a:lstStyle/>
                    <a:p>
                      <a:pPr marL="0" algn="ctr" defTabSz="685800" rtl="0" eaLnBrk="1" latinLnBrk="0" hangingPunct="1"/>
                      <a:endParaRPr lang="en-US" sz="2000" b="1" kern="1200" dirty="0">
                        <a:solidFill>
                          <a:schemeClr val="lt1"/>
                        </a:solidFill>
                        <a:latin typeface="+mn-lt"/>
                        <a:ea typeface="+mn-ea"/>
                        <a:cs typeface="+mn-cs"/>
                      </a:endParaRPr>
                    </a:p>
                  </a:txBody>
                  <a:tcPr anchor="ctr"/>
                </a:tc>
                <a:tc>
                  <a:txBody>
                    <a:bodyPr/>
                    <a:lstStyle/>
                    <a:p>
                      <a:pPr marL="0" algn="ctr" defTabSz="685800" rtl="0" eaLnBrk="1" latinLnBrk="0" hangingPunct="1"/>
                      <a:r>
                        <a:rPr lang="en-US" sz="2000" b="1" kern="1200" dirty="0">
                          <a:solidFill>
                            <a:schemeClr val="lt1"/>
                          </a:solidFill>
                          <a:latin typeface="+mn-lt"/>
                          <a:ea typeface="+mn-ea"/>
                          <a:cs typeface="+mn-cs"/>
                        </a:rPr>
                        <a:t>Span</a:t>
                      </a:r>
                    </a:p>
                  </a:txBody>
                  <a:tcPr anchor="ctr"/>
                </a:tc>
                <a:tc>
                  <a:txBody>
                    <a:bodyPr/>
                    <a:lstStyle/>
                    <a:p>
                      <a:pPr marL="0" algn="ctr" defTabSz="685800" rtl="0" eaLnBrk="1" latinLnBrk="0" hangingPunct="1"/>
                      <a:r>
                        <a:rPr lang="en-US" sz="2000" b="1" kern="1200" dirty="0">
                          <a:solidFill>
                            <a:schemeClr val="lt1"/>
                          </a:solidFill>
                          <a:latin typeface="+mn-lt"/>
                          <a:ea typeface="+mn-ea"/>
                          <a:cs typeface="+mn-cs"/>
                        </a:rPr>
                        <a:t>Nucleus</a:t>
                      </a:r>
                    </a:p>
                  </a:txBody>
                  <a:tcPr anchor="ctr"/>
                </a:tc>
                <a:tc>
                  <a:txBody>
                    <a:bodyPr/>
                    <a:lstStyle/>
                    <a:p>
                      <a:pPr algn="ctr"/>
                      <a:r>
                        <a:rPr lang="en-US" sz="2000" b="1" kern="1200" dirty="0">
                          <a:solidFill>
                            <a:schemeClr val="lt1"/>
                          </a:solidFill>
                          <a:latin typeface="+mn-lt"/>
                          <a:ea typeface="+mn-ea"/>
                          <a:cs typeface="+mn-cs"/>
                        </a:rPr>
                        <a:t>Relation</a:t>
                      </a:r>
                    </a:p>
                  </a:txBody>
                  <a:tcPr anchor="ctr"/>
                </a:tc>
                <a:extLst>
                  <a:ext uri="{0D108BD9-81ED-4DB2-BD59-A6C34878D82A}">
                    <a16:rowId xmlns:a16="http://schemas.microsoft.com/office/drawing/2014/main" val="163294382"/>
                  </a:ext>
                </a:extLst>
              </a:tr>
              <a:tr h="476847">
                <a:tc rowSpan="2">
                  <a:txBody>
                    <a:bodyPr/>
                    <a:lstStyle/>
                    <a:p>
                      <a:pPr algn="l"/>
                      <a:r>
                        <a:rPr lang="en-US" sz="2000" dirty="0"/>
                        <a:t>RST_SS</a:t>
                      </a:r>
                    </a:p>
                  </a:txBody>
                  <a:tcPr anchor="ctr"/>
                </a:tc>
                <a:tc>
                  <a:txBody>
                    <a:bodyPr/>
                    <a:lstStyle/>
                    <a:p>
                      <a:pPr marL="0" algn="ctr" defTabSz="685800" rtl="0" eaLnBrk="1" latinLnBrk="0" hangingPunct="1"/>
                      <a:r>
                        <a:rPr lang="en-US" sz="2000" kern="1200" dirty="0">
                          <a:solidFill>
                            <a:schemeClr val="tx1"/>
                          </a:solidFill>
                          <a:effectLst/>
                          <a:latin typeface="+mn-lt"/>
                          <a:ea typeface="+mn-ea"/>
                          <a:cs typeface="+mn-cs"/>
                        </a:rPr>
                        <a:t>75.5</a:t>
                      </a:r>
                    </a:p>
                  </a:txBody>
                  <a:tcPr anchor="ctr"/>
                </a:tc>
                <a:tc>
                  <a:txBody>
                    <a:bodyPr/>
                    <a:lstStyle/>
                    <a:p>
                      <a:pPr marL="0" algn="ctr" defTabSz="685800" rtl="0" eaLnBrk="1" latinLnBrk="0" hangingPunct="1"/>
                      <a:r>
                        <a:rPr lang="en-US" sz="2000" kern="1200" dirty="0">
                          <a:solidFill>
                            <a:schemeClr val="tx1"/>
                          </a:solidFill>
                          <a:effectLst/>
                          <a:latin typeface="+mn-lt"/>
                          <a:ea typeface="+mn-ea"/>
                          <a:cs typeface="+mn-cs"/>
                        </a:rPr>
                        <a:t>56.4</a:t>
                      </a:r>
                    </a:p>
                  </a:txBody>
                  <a:tcPr anchor="ctr"/>
                </a:tc>
                <a:tc>
                  <a:txBody>
                    <a:bodyPr/>
                    <a:lstStyle/>
                    <a:p>
                      <a:pPr marL="0" algn="ctr" defTabSz="685800" rtl="0" eaLnBrk="1" latinLnBrk="0" hangingPunct="1"/>
                      <a:r>
                        <a:rPr lang="en-US" sz="2000" kern="1200" dirty="0">
                          <a:solidFill>
                            <a:schemeClr val="tx1"/>
                          </a:solidFill>
                          <a:effectLst/>
                          <a:latin typeface="+mn-lt"/>
                          <a:ea typeface="+mn-ea"/>
                          <a:cs typeface="+mn-cs"/>
                        </a:rPr>
                        <a:t>41.2</a:t>
                      </a:r>
                    </a:p>
                  </a:txBody>
                  <a:tcPr anchor="ctr"/>
                </a:tc>
                <a:extLst>
                  <a:ext uri="{0D108BD9-81ED-4DB2-BD59-A6C34878D82A}">
                    <a16:rowId xmlns:a16="http://schemas.microsoft.com/office/drawing/2014/main" val="3414216984"/>
                  </a:ext>
                </a:extLst>
              </a:tr>
              <a:tr h="476847">
                <a:tc vMerge="1">
                  <a:txBody>
                    <a:bodyPr/>
                    <a:lstStyle/>
                    <a:p>
                      <a:pPr algn="ctr"/>
                      <a:endParaRPr lang="en-US" dirty="0"/>
                    </a:p>
                  </a:txBody>
                  <a:tcPr anchor="ct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en-US" sz="2000" kern="1200" dirty="0">
                          <a:solidFill>
                            <a:schemeClr val="tx1"/>
                          </a:solidFill>
                          <a:effectLst/>
                          <a:latin typeface="+mn-lt"/>
                          <a:ea typeface="+mn-ea"/>
                          <a:cs typeface="+mn-cs"/>
                        </a:rPr>
                        <a:t>76.2</a:t>
                      </a:r>
                    </a:p>
                  </a:txBody>
                  <a:tcPr anchor="ctr"/>
                </a:tc>
                <a:tc>
                  <a:txBody>
                    <a:bodyPr/>
                    <a:lstStyle/>
                    <a:p>
                      <a:pPr marL="0" algn="ctr" defTabSz="685800" rtl="0" eaLnBrk="1" latinLnBrk="0" hangingPunct="1"/>
                      <a:r>
                        <a:rPr lang="en-US" sz="2000" kern="1200" dirty="0">
                          <a:solidFill>
                            <a:schemeClr val="tx1"/>
                          </a:solidFill>
                          <a:effectLst/>
                          <a:latin typeface="+mn-lt"/>
                          <a:ea typeface="+mn-ea"/>
                          <a:cs typeface="+mn-cs"/>
                        </a:rPr>
                        <a:t>58.6</a:t>
                      </a:r>
                    </a:p>
                  </a:txBody>
                  <a:tcPr anchor="ctr"/>
                </a:tc>
                <a:tc>
                  <a:txBody>
                    <a:bodyPr/>
                    <a:lstStyle/>
                    <a:p>
                      <a:pPr marL="0" algn="ctr" defTabSz="685800" rtl="0" eaLnBrk="1" latinLnBrk="0" hangingPunct="1"/>
                      <a:r>
                        <a:rPr lang="en-US" sz="2000" kern="1200" dirty="0">
                          <a:solidFill>
                            <a:schemeClr val="tx1"/>
                          </a:solidFill>
                          <a:effectLst/>
                          <a:latin typeface="+mn-lt"/>
                          <a:ea typeface="+mn-ea"/>
                          <a:cs typeface="+mn-cs"/>
                        </a:rPr>
                        <a:t>43.1</a:t>
                      </a:r>
                    </a:p>
                  </a:txBody>
                  <a:tcPr anchor="ctr"/>
                </a:tc>
                <a:extLst>
                  <a:ext uri="{0D108BD9-81ED-4DB2-BD59-A6C34878D82A}">
                    <a16:rowId xmlns:a16="http://schemas.microsoft.com/office/drawing/2014/main" val="3583026035"/>
                  </a:ext>
                </a:extLst>
              </a:tr>
              <a:tr h="476847">
                <a:tc rowSpan="2">
                  <a:txBody>
                    <a:bodyPr/>
                    <a:lstStyle/>
                    <a:p>
                      <a:pPr algn="l"/>
                      <a:r>
                        <a:rPr lang="en-US" sz="2000" dirty="0"/>
                        <a:t>RST_DT</a:t>
                      </a:r>
                    </a:p>
                  </a:txBody>
                  <a:tcPr anchor="ctr"/>
                </a:tc>
                <a:tc>
                  <a:txBody>
                    <a:bodyPr/>
                    <a:lstStyle/>
                    <a:p>
                      <a:pPr marL="0" algn="ctr" defTabSz="685800" rtl="0" eaLnBrk="1" latinLnBrk="0" hangingPunct="1"/>
                      <a:r>
                        <a:rPr lang="en-US" sz="2000" kern="1200" dirty="0">
                          <a:solidFill>
                            <a:schemeClr val="tx1"/>
                          </a:solidFill>
                          <a:effectLst/>
                          <a:latin typeface="+mn-lt"/>
                          <a:ea typeface="+mn-ea"/>
                          <a:cs typeface="+mn-cs"/>
                        </a:rPr>
                        <a:t>73.0</a:t>
                      </a:r>
                    </a:p>
                  </a:txBody>
                  <a:tcPr anchor="ct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en-US" sz="2000" kern="1200" dirty="0">
                          <a:solidFill>
                            <a:schemeClr val="tx1"/>
                          </a:solidFill>
                          <a:effectLst/>
                          <a:latin typeface="+mn-lt"/>
                          <a:ea typeface="+mn-ea"/>
                          <a:cs typeface="+mn-cs"/>
                        </a:rPr>
                        <a:t>53.0</a:t>
                      </a:r>
                    </a:p>
                  </a:txBody>
                  <a:tcPr anchor="ct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en-US" sz="2000" kern="1200" dirty="0">
                          <a:solidFill>
                            <a:schemeClr val="tx1"/>
                          </a:solidFill>
                          <a:effectLst/>
                          <a:latin typeface="+mn-lt"/>
                          <a:ea typeface="+mn-ea"/>
                          <a:cs typeface="+mn-cs"/>
                        </a:rPr>
                        <a:t>35.0</a:t>
                      </a:r>
                    </a:p>
                  </a:txBody>
                  <a:tcPr anchor="ctr"/>
                </a:tc>
                <a:extLst>
                  <a:ext uri="{0D108BD9-81ED-4DB2-BD59-A6C34878D82A}">
                    <a16:rowId xmlns:a16="http://schemas.microsoft.com/office/drawing/2014/main" val="679330988"/>
                  </a:ext>
                </a:extLst>
              </a:tr>
              <a:tr h="476847">
                <a:tc vMerge="1">
                  <a:txBody>
                    <a:bodyPr/>
                    <a:lstStyle/>
                    <a:p>
                      <a:pPr algn="ctr"/>
                      <a:endParaRPr lang="en-US" dirty="0"/>
                    </a:p>
                  </a:txBody>
                  <a:tcPr anchor="ctr"/>
                </a:tc>
                <a:tc>
                  <a:txBody>
                    <a:bodyPr/>
                    <a:lstStyle/>
                    <a:p>
                      <a:pPr marL="0" algn="ctr" defTabSz="685800" rtl="0" eaLnBrk="1" latinLnBrk="0" hangingPunct="1"/>
                      <a:r>
                        <a:rPr lang="en-US" sz="2000" kern="1200" dirty="0">
                          <a:solidFill>
                            <a:schemeClr val="tx1"/>
                          </a:solidFill>
                          <a:effectLst/>
                          <a:latin typeface="+mn-lt"/>
                          <a:ea typeface="+mn-ea"/>
                          <a:cs typeface="+mn-cs"/>
                        </a:rPr>
                        <a:t>73.8</a:t>
                      </a:r>
                    </a:p>
                  </a:txBody>
                  <a:tcPr anchor="ctr"/>
                </a:tc>
                <a:tc>
                  <a:txBody>
                    <a:bodyPr/>
                    <a:lstStyle/>
                    <a:p>
                      <a:pPr marL="0" algn="ctr" defTabSz="685800" rtl="0" eaLnBrk="1" latinLnBrk="0" hangingPunct="1"/>
                      <a:r>
                        <a:rPr lang="en-US" sz="2000" kern="1200" dirty="0">
                          <a:solidFill>
                            <a:schemeClr val="tx1"/>
                          </a:solidFill>
                          <a:effectLst/>
                          <a:latin typeface="+mn-lt"/>
                          <a:ea typeface="+mn-ea"/>
                          <a:cs typeface="+mn-cs"/>
                        </a:rPr>
                        <a:t>54.8</a:t>
                      </a:r>
                    </a:p>
                  </a:txBody>
                  <a:tcPr anchor="ctr"/>
                </a:tc>
                <a:tc>
                  <a:txBody>
                    <a:bodyPr/>
                    <a:lstStyle/>
                    <a:p>
                      <a:pPr marL="0" algn="ctr" defTabSz="685800" rtl="0" eaLnBrk="1" latinLnBrk="0" hangingPunct="1"/>
                      <a:r>
                        <a:rPr lang="en-US" sz="2000" kern="1200" dirty="0">
                          <a:solidFill>
                            <a:schemeClr val="tx1"/>
                          </a:solidFill>
                          <a:effectLst/>
                          <a:latin typeface="+mn-lt"/>
                          <a:ea typeface="+mn-ea"/>
                          <a:cs typeface="+mn-cs"/>
                        </a:rPr>
                        <a:t>36.5</a:t>
                      </a:r>
                    </a:p>
                  </a:txBody>
                  <a:tcPr anchor="ctr"/>
                </a:tc>
                <a:extLst>
                  <a:ext uri="{0D108BD9-81ED-4DB2-BD59-A6C34878D82A}">
                    <a16:rowId xmlns:a16="http://schemas.microsoft.com/office/drawing/2014/main" val="903573799"/>
                  </a:ext>
                </a:extLst>
              </a:tr>
              <a:tr h="476847">
                <a:tc rowSpan="2">
                  <a:txBody>
                    <a:bodyPr/>
                    <a:lstStyle/>
                    <a:p>
                      <a:pPr algn="l"/>
                      <a:r>
                        <a:rPr lang="en-US" sz="2000" dirty="0"/>
                        <a:t>RST_SS + RST_DT</a:t>
                      </a:r>
                    </a:p>
                  </a:txBody>
                  <a:tcPr anchor="ct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en-US" sz="2000" kern="1200" dirty="0">
                          <a:solidFill>
                            <a:schemeClr val="tx1"/>
                          </a:solidFill>
                          <a:effectLst/>
                          <a:latin typeface="+mn-lt"/>
                          <a:ea typeface="+mn-ea"/>
                          <a:cs typeface="+mn-cs"/>
                        </a:rPr>
                        <a:t>76.1</a:t>
                      </a:r>
                    </a:p>
                  </a:txBody>
                  <a:tcPr anchor="ct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en-US" sz="2000" kern="1200" dirty="0">
                          <a:solidFill>
                            <a:schemeClr val="tx1"/>
                          </a:solidFill>
                          <a:effectLst/>
                          <a:latin typeface="+mn-lt"/>
                          <a:ea typeface="+mn-ea"/>
                          <a:cs typeface="+mn-cs"/>
                        </a:rPr>
                        <a:t>57.6</a:t>
                      </a:r>
                    </a:p>
                  </a:txBody>
                  <a:tcPr anchor="ct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en-US" sz="2000" kern="1200" dirty="0">
                          <a:solidFill>
                            <a:schemeClr val="tx1"/>
                          </a:solidFill>
                          <a:effectLst/>
                          <a:latin typeface="+mn-lt"/>
                          <a:ea typeface="+mn-ea"/>
                          <a:cs typeface="+mn-cs"/>
                        </a:rPr>
                        <a:t>42.6</a:t>
                      </a:r>
                    </a:p>
                  </a:txBody>
                  <a:tcPr anchor="ctr"/>
                </a:tc>
                <a:extLst>
                  <a:ext uri="{0D108BD9-81ED-4DB2-BD59-A6C34878D82A}">
                    <a16:rowId xmlns:a16="http://schemas.microsoft.com/office/drawing/2014/main" val="3779481594"/>
                  </a:ext>
                </a:extLst>
              </a:tr>
              <a:tr h="476847">
                <a:tc vMerge="1">
                  <a:txBody>
                    <a:bodyPr/>
                    <a:lstStyle/>
                    <a:p>
                      <a:pPr algn="ctr"/>
                      <a:endParaRPr lang="en-US" dirty="0"/>
                    </a:p>
                  </a:txBody>
                  <a:tcPr anchor="ctr"/>
                </a:tc>
                <a:tc>
                  <a:txBody>
                    <a:bodyPr/>
                    <a:lstStyle/>
                    <a:p>
                      <a:pPr marL="0" algn="ctr" defTabSz="685800" rtl="0" eaLnBrk="1" latinLnBrk="0" hangingPunct="1"/>
                      <a:r>
                        <a:rPr lang="en-US" sz="2000" kern="1200" dirty="0">
                          <a:solidFill>
                            <a:schemeClr val="tx1"/>
                          </a:solidFill>
                          <a:effectLst/>
                          <a:latin typeface="+mn-lt"/>
                          <a:ea typeface="+mn-ea"/>
                          <a:cs typeface="+mn-cs"/>
                        </a:rPr>
                        <a:t>77.0</a:t>
                      </a:r>
                    </a:p>
                  </a:txBody>
                  <a:tcPr anchor="ctr"/>
                </a:tc>
                <a:tc>
                  <a:txBody>
                    <a:bodyPr/>
                    <a:lstStyle/>
                    <a:p>
                      <a:pPr marL="0" algn="ctr" defTabSz="685800" rtl="0" eaLnBrk="1" latinLnBrk="0" hangingPunct="1"/>
                      <a:r>
                        <a:rPr lang="en-US" sz="2000" kern="1200" dirty="0">
                          <a:solidFill>
                            <a:schemeClr val="tx1"/>
                          </a:solidFill>
                          <a:effectLst/>
                          <a:latin typeface="+mn-lt"/>
                          <a:ea typeface="+mn-ea"/>
                          <a:cs typeface="+mn-cs"/>
                        </a:rPr>
                        <a:t>59.7</a:t>
                      </a:r>
                    </a:p>
                  </a:txBody>
                  <a:tcPr anchor="ctr"/>
                </a:tc>
                <a:tc>
                  <a:txBody>
                    <a:bodyPr/>
                    <a:lstStyle/>
                    <a:p>
                      <a:pPr marL="0" algn="ctr" defTabSz="685800" rtl="0" eaLnBrk="1" latinLnBrk="0" hangingPunct="1"/>
                      <a:r>
                        <a:rPr lang="en-US" sz="2000" kern="1200" dirty="0">
                          <a:solidFill>
                            <a:schemeClr val="tx1"/>
                          </a:solidFill>
                          <a:effectLst/>
                          <a:latin typeface="+mn-lt"/>
                          <a:ea typeface="+mn-ea"/>
                          <a:cs typeface="+mn-cs"/>
                        </a:rPr>
                        <a:t>44.4</a:t>
                      </a:r>
                    </a:p>
                  </a:txBody>
                  <a:tcPr anchor="ctr"/>
                </a:tc>
                <a:extLst>
                  <a:ext uri="{0D108BD9-81ED-4DB2-BD59-A6C34878D82A}">
                    <a16:rowId xmlns:a16="http://schemas.microsoft.com/office/drawing/2014/main" val="4127870458"/>
                  </a:ext>
                </a:extLst>
              </a:tr>
              <a:tr h="476847">
                <a:tc>
                  <a:txBody>
                    <a:bodyPr/>
                    <a:lstStyle/>
                    <a:p>
                      <a:pPr algn="l"/>
                      <a:r>
                        <a:rPr lang="en-US" sz="2000" dirty="0"/>
                        <a:t>Human</a:t>
                      </a:r>
                    </a:p>
                  </a:txBody>
                  <a:tcPr anchor="ct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en-US" sz="2000" kern="1200" dirty="0">
                          <a:solidFill>
                            <a:schemeClr val="tx1"/>
                          </a:solidFill>
                          <a:effectLst/>
                          <a:latin typeface="+mn-lt"/>
                          <a:ea typeface="+mn-ea"/>
                          <a:cs typeface="+mn-cs"/>
                        </a:rPr>
                        <a:t>86.8 </a:t>
                      </a:r>
                    </a:p>
                  </a:txBody>
                  <a:tcPr anchor="ctr"/>
                </a:tc>
                <a:tc>
                  <a:txBody>
                    <a:bodyPr/>
                    <a:lstStyle/>
                    <a:p>
                      <a:pPr marL="0" algn="ctr" defTabSz="685800" rtl="0" eaLnBrk="1" latinLnBrk="0" hangingPunct="1"/>
                      <a:r>
                        <a:rPr lang="en-US" sz="2000" kern="1200" dirty="0">
                          <a:solidFill>
                            <a:schemeClr val="tx1"/>
                          </a:solidFill>
                          <a:effectLst/>
                          <a:latin typeface="+mn-lt"/>
                          <a:ea typeface="+mn-ea"/>
                          <a:cs typeface="+mn-cs"/>
                        </a:rPr>
                        <a:t>72.2</a:t>
                      </a:r>
                    </a:p>
                  </a:txBody>
                  <a:tcPr anchor="ctr"/>
                </a:tc>
                <a:tc>
                  <a:txBody>
                    <a:bodyPr/>
                    <a:lstStyle/>
                    <a:p>
                      <a:pPr marL="0" algn="ctr" defTabSz="685800" rtl="0" eaLnBrk="1" latinLnBrk="0" hangingPunct="1"/>
                      <a:r>
                        <a:rPr lang="en-US" sz="2000" kern="1200" dirty="0">
                          <a:solidFill>
                            <a:schemeClr val="tx1"/>
                          </a:solidFill>
                          <a:effectLst/>
                          <a:latin typeface="+mn-lt"/>
                          <a:ea typeface="+mn-ea"/>
                          <a:cs typeface="+mn-cs"/>
                        </a:rPr>
                        <a:t>58.2</a:t>
                      </a:r>
                    </a:p>
                  </a:txBody>
                  <a:tcPr anchor="ctr"/>
                </a:tc>
                <a:extLst>
                  <a:ext uri="{0D108BD9-81ED-4DB2-BD59-A6C34878D82A}">
                    <a16:rowId xmlns:a16="http://schemas.microsoft.com/office/drawing/2014/main" val="3721753726"/>
                  </a:ext>
                </a:extLst>
              </a:tr>
            </a:tbl>
          </a:graphicData>
        </a:graphic>
      </p:graphicFrame>
    </p:spTree>
    <p:extLst>
      <p:ext uri="{BB962C8B-B14F-4D97-AF65-F5344CB8AC3E}">
        <p14:creationId xmlns:p14="http://schemas.microsoft.com/office/powerpoint/2010/main" val="232400673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694D0A-F856-5E48-AC77-F536097CC3BC}"/>
              </a:ext>
            </a:extLst>
          </p:cNvPr>
          <p:cNvSpPr>
            <a:spLocks noGrp="1"/>
          </p:cNvSpPr>
          <p:nvPr>
            <p:ph type="title"/>
          </p:nvPr>
        </p:nvSpPr>
        <p:spPr/>
        <p:txBody>
          <a:bodyPr/>
          <a:lstStyle/>
          <a:p>
            <a:r>
              <a:rPr lang="en-US" dirty="0"/>
              <a:t>Research Goals</a:t>
            </a:r>
          </a:p>
        </p:txBody>
      </p:sp>
      <p:sp>
        <p:nvSpPr>
          <p:cNvPr id="3" name="Content Placeholder 2">
            <a:extLst>
              <a:ext uri="{FF2B5EF4-FFF2-40B4-BE49-F238E27FC236}">
                <a16:creationId xmlns:a16="http://schemas.microsoft.com/office/drawing/2014/main" id="{D00C5AC7-F1D3-284A-8C59-6B2D75B4C55E}"/>
              </a:ext>
            </a:extLst>
          </p:cNvPr>
          <p:cNvSpPr>
            <a:spLocks noGrp="1"/>
          </p:cNvSpPr>
          <p:nvPr>
            <p:ph idx="1"/>
          </p:nvPr>
        </p:nvSpPr>
        <p:spPr/>
        <p:txBody>
          <a:bodyPr/>
          <a:lstStyle/>
          <a:p>
            <a:r>
              <a:rPr lang="en-US" dirty="0"/>
              <a:t>Annotate spontaneous spoken corpus using RST</a:t>
            </a:r>
          </a:p>
          <a:p>
            <a:endParaRPr lang="en-US" dirty="0"/>
          </a:p>
          <a:p>
            <a:r>
              <a:rPr lang="en-US" dirty="0"/>
              <a:t>Develop an automatic RST parser</a:t>
            </a:r>
          </a:p>
          <a:p>
            <a:endParaRPr lang="en-US" dirty="0"/>
          </a:p>
          <a:p>
            <a:r>
              <a:rPr lang="en-US" b="1" dirty="0"/>
              <a:t>Derive discourse features from RST trees</a:t>
            </a:r>
          </a:p>
          <a:p>
            <a:endParaRPr lang="en-US" dirty="0"/>
          </a:p>
          <a:p>
            <a:r>
              <a:rPr lang="en-US" dirty="0"/>
              <a:t>Use RST-based features for scoring non-native speech</a:t>
            </a:r>
          </a:p>
        </p:txBody>
      </p:sp>
      <p:sp>
        <p:nvSpPr>
          <p:cNvPr id="4" name="Slide Number Placeholder 3">
            <a:extLst>
              <a:ext uri="{FF2B5EF4-FFF2-40B4-BE49-F238E27FC236}">
                <a16:creationId xmlns:a16="http://schemas.microsoft.com/office/drawing/2014/main" id="{C1C2A203-9780-0A4A-B974-A23632B0AA7C}"/>
              </a:ext>
            </a:extLst>
          </p:cNvPr>
          <p:cNvSpPr>
            <a:spLocks noGrp="1"/>
          </p:cNvSpPr>
          <p:nvPr>
            <p:ph type="sldNum" sz="quarter" idx="10"/>
          </p:nvPr>
        </p:nvSpPr>
        <p:spPr/>
        <p:txBody>
          <a:bodyPr/>
          <a:lstStyle/>
          <a:p>
            <a:fld id="{F25AD8EC-799E-4B42-A490-27697CDD0D28}" type="slidenum">
              <a:rPr lang="en-US" smtClean="0"/>
              <a:pPr/>
              <a:t>12</a:t>
            </a:fld>
            <a:endParaRPr lang="en-US" dirty="0"/>
          </a:p>
        </p:txBody>
      </p:sp>
    </p:spTree>
    <p:extLst>
      <p:ext uri="{BB962C8B-B14F-4D97-AF65-F5344CB8AC3E}">
        <p14:creationId xmlns:p14="http://schemas.microsoft.com/office/powerpoint/2010/main" val="182359348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5DC427-2FFC-B849-87F8-64F70E8D836F}"/>
              </a:ext>
            </a:extLst>
          </p:cNvPr>
          <p:cNvSpPr>
            <a:spLocks noGrp="1"/>
          </p:cNvSpPr>
          <p:nvPr>
            <p:ph type="title"/>
          </p:nvPr>
        </p:nvSpPr>
        <p:spPr/>
        <p:txBody>
          <a:bodyPr/>
          <a:lstStyle/>
          <a:p>
            <a:r>
              <a:rPr lang="en-US" dirty="0"/>
              <a:t>RST-based Features</a:t>
            </a:r>
          </a:p>
        </p:txBody>
      </p:sp>
      <p:sp>
        <p:nvSpPr>
          <p:cNvPr id="3" name="Content Placeholder 2">
            <a:extLst>
              <a:ext uri="{FF2B5EF4-FFF2-40B4-BE49-F238E27FC236}">
                <a16:creationId xmlns:a16="http://schemas.microsoft.com/office/drawing/2014/main" id="{7AC20DAD-B919-F64A-8191-02AFE354FD94}"/>
              </a:ext>
            </a:extLst>
          </p:cNvPr>
          <p:cNvSpPr>
            <a:spLocks noGrp="1"/>
          </p:cNvSpPr>
          <p:nvPr>
            <p:ph idx="1"/>
          </p:nvPr>
        </p:nvSpPr>
        <p:spPr/>
        <p:txBody>
          <a:bodyPr/>
          <a:lstStyle/>
          <a:p>
            <a:r>
              <a:rPr lang="en-US" dirty="0"/>
              <a:t>Eight features based on the distribution of relations and the structure of trees </a:t>
            </a:r>
          </a:p>
          <a:p>
            <a:endParaRPr lang="en-US" dirty="0"/>
          </a:p>
          <a:p>
            <a:r>
              <a:rPr lang="en-US" dirty="0"/>
              <a:t>Evaluation with 1,271 single-annotated responses (the data set used for parsing training)</a:t>
            </a:r>
          </a:p>
          <a:p>
            <a:endParaRPr lang="en-US" dirty="0"/>
          </a:p>
          <a:p>
            <a:endParaRPr lang="en-US" dirty="0"/>
          </a:p>
          <a:p>
            <a:endParaRPr lang="en-US" dirty="0"/>
          </a:p>
        </p:txBody>
      </p:sp>
      <p:sp>
        <p:nvSpPr>
          <p:cNvPr id="4" name="Slide Number Placeholder 3">
            <a:extLst>
              <a:ext uri="{FF2B5EF4-FFF2-40B4-BE49-F238E27FC236}">
                <a16:creationId xmlns:a16="http://schemas.microsoft.com/office/drawing/2014/main" id="{F79E2FE0-5970-9648-9433-FE98D76C26C7}"/>
              </a:ext>
            </a:extLst>
          </p:cNvPr>
          <p:cNvSpPr>
            <a:spLocks noGrp="1"/>
          </p:cNvSpPr>
          <p:nvPr>
            <p:ph type="sldNum" sz="quarter" idx="10"/>
          </p:nvPr>
        </p:nvSpPr>
        <p:spPr/>
        <p:txBody>
          <a:bodyPr/>
          <a:lstStyle/>
          <a:p>
            <a:fld id="{F25AD8EC-799E-4B42-A490-27697CDD0D28}" type="slidenum">
              <a:rPr lang="en-US" smtClean="0"/>
              <a:pPr/>
              <a:t>13</a:t>
            </a:fld>
            <a:endParaRPr lang="en-US" dirty="0"/>
          </a:p>
        </p:txBody>
      </p:sp>
    </p:spTree>
    <p:extLst>
      <p:ext uri="{BB962C8B-B14F-4D97-AF65-F5344CB8AC3E}">
        <p14:creationId xmlns:p14="http://schemas.microsoft.com/office/powerpoint/2010/main" val="59060330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BF40E0-4375-474B-8C1B-E6E94F6FAFE6}"/>
              </a:ext>
            </a:extLst>
          </p:cNvPr>
          <p:cNvSpPr>
            <a:spLocks noGrp="1"/>
          </p:cNvSpPr>
          <p:nvPr>
            <p:ph type="title"/>
          </p:nvPr>
        </p:nvSpPr>
        <p:spPr/>
        <p:txBody>
          <a:bodyPr/>
          <a:lstStyle/>
          <a:p>
            <a:r>
              <a:rPr lang="en-US" dirty="0"/>
              <a:t>Feature Performance</a:t>
            </a:r>
          </a:p>
        </p:txBody>
      </p:sp>
      <p:sp>
        <p:nvSpPr>
          <p:cNvPr id="4" name="Slide Number Placeholder 3">
            <a:extLst>
              <a:ext uri="{FF2B5EF4-FFF2-40B4-BE49-F238E27FC236}">
                <a16:creationId xmlns:a16="http://schemas.microsoft.com/office/drawing/2014/main" id="{2C30B579-A3C4-B942-9953-8F8157A67D0E}"/>
              </a:ext>
            </a:extLst>
          </p:cNvPr>
          <p:cNvSpPr>
            <a:spLocks noGrp="1"/>
          </p:cNvSpPr>
          <p:nvPr>
            <p:ph type="sldNum" sz="quarter" idx="10"/>
          </p:nvPr>
        </p:nvSpPr>
        <p:spPr/>
        <p:txBody>
          <a:bodyPr/>
          <a:lstStyle/>
          <a:p>
            <a:fld id="{F25AD8EC-799E-4B42-A490-27697CDD0D28}" type="slidenum">
              <a:rPr lang="en-US" smtClean="0"/>
              <a:pPr/>
              <a:t>14</a:t>
            </a:fld>
            <a:endParaRPr lang="en-US" dirty="0"/>
          </a:p>
        </p:txBody>
      </p:sp>
      <p:graphicFrame>
        <p:nvGraphicFramePr>
          <p:cNvPr id="5" name="Table 4">
            <a:extLst>
              <a:ext uri="{FF2B5EF4-FFF2-40B4-BE49-F238E27FC236}">
                <a16:creationId xmlns:a16="http://schemas.microsoft.com/office/drawing/2014/main" id="{87600493-5297-AB46-868E-FACA67B8B46E}"/>
              </a:ext>
            </a:extLst>
          </p:cNvPr>
          <p:cNvGraphicFramePr>
            <a:graphicFrameLocks noGrp="1"/>
          </p:cNvGraphicFramePr>
          <p:nvPr>
            <p:extLst>
              <p:ext uri="{D42A27DB-BD31-4B8C-83A1-F6EECF244321}">
                <p14:modId xmlns:p14="http://schemas.microsoft.com/office/powerpoint/2010/main" val="2497586925"/>
              </p:ext>
            </p:extLst>
          </p:nvPr>
        </p:nvGraphicFramePr>
        <p:xfrm>
          <a:off x="789071" y="1230604"/>
          <a:ext cx="7394230" cy="3792807"/>
        </p:xfrm>
        <a:graphic>
          <a:graphicData uri="http://schemas.openxmlformats.org/drawingml/2006/table">
            <a:tbl>
              <a:tblPr firstRow="1" bandRow="1">
                <a:tableStyleId>{5C22544A-7EE6-4342-B048-85BDC9FD1C3A}</a:tableStyleId>
              </a:tblPr>
              <a:tblGrid>
                <a:gridCol w="3362428">
                  <a:extLst>
                    <a:ext uri="{9D8B030D-6E8A-4147-A177-3AD203B41FA5}">
                      <a16:colId xmlns:a16="http://schemas.microsoft.com/office/drawing/2014/main" val="2826247931"/>
                    </a:ext>
                  </a:extLst>
                </a:gridCol>
                <a:gridCol w="1992550">
                  <a:extLst>
                    <a:ext uri="{9D8B030D-6E8A-4147-A177-3AD203B41FA5}">
                      <a16:colId xmlns:a16="http://schemas.microsoft.com/office/drawing/2014/main" val="2510457536"/>
                    </a:ext>
                  </a:extLst>
                </a:gridCol>
                <a:gridCol w="2039252">
                  <a:extLst>
                    <a:ext uri="{9D8B030D-6E8A-4147-A177-3AD203B41FA5}">
                      <a16:colId xmlns:a16="http://schemas.microsoft.com/office/drawing/2014/main" val="1627406795"/>
                    </a:ext>
                  </a:extLst>
                </a:gridCol>
              </a:tblGrid>
              <a:tr h="421423">
                <a:tc>
                  <a:txBody>
                    <a:bodyPr/>
                    <a:lstStyle/>
                    <a:p>
                      <a:pPr algn="l"/>
                      <a:r>
                        <a:rPr lang="en-US" sz="2000" b="1" kern="1200" dirty="0">
                          <a:solidFill>
                            <a:schemeClr val="lt1"/>
                          </a:solidFill>
                          <a:latin typeface="+mn-lt"/>
                          <a:ea typeface="+mn-ea"/>
                          <a:cs typeface="+mn-cs"/>
                        </a:rPr>
                        <a:t>Features</a:t>
                      </a:r>
                    </a:p>
                  </a:txBody>
                  <a:tcPr anchor="ctr"/>
                </a:tc>
                <a:tc>
                  <a:txBody>
                    <a:bodyPr/>
                    <a:lstStyle/>
                    <a:p>
                      <a:pPr algn="ctr"/>
                      <a:r>
                        <a:rPr lang="en-US" sz="2000" b="1" kern="1200" dirty="0">
                          <a:solidFill>
                            <a:schemeClr val="lt1"/>
                          </a:solidFill>
                          <a:latin typeface="+mn-lt"/>
                          <a:ea typeface="+mn-ea"/>
                          <a:cs typeface="+mn-cs"/>
                        </a:rPr>
                        <a:t>Proficiency</a:t>
                      </a:r>
                    </a:p>
                  </a:txBody>
                  <a:tcPr anchor="ctr"/>
                </a:tc>
                <a:tc>
                  <a:txBody>
                    <a:bodyPr/>
                    <a:lstStyle/>
                    <a:p>
                      <a:pPr algn="ctr"/>
                      <a:r>
                        <a:rPr lang="en-US" sz="2000" b="1" kern="1200" dirty="0">
                          <a:solidFill>
                            <a:schemeClr val="lt1"/>
                          </a:solidFill>
                          <a:latin typeface="+mn-lt"/>
                          <a:ea typeface="+mn-ea"/>
                          <a:cs typeface="+mn-cs"/>
                        </a:rPr>
                        <a:t>Coherence</a:t>
                      </a:r>
                    </a:p>
                  </a:txBody>
                  <a:tcPr anchor="ctr"/>
                </a:tc>
                <a:extLst>
                  <a:ext uri="{0D108BD9-81ED-4DB2-BD59-A6C34878D82A}">
                    <a16:rowId xmlns:a16="http://schemas.microsoft.com/office/drawing/2014/main" val="2986508430"/>
                  </a:ext>
                </a:extLst>
              </a:tr>
              <a:tr h="421423">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US" sz="2000" kern="1200" dirty="0">
                          <a:solidFill>
                            <a:schemeClr val="tx1"/>
                          </a:solidFill>
                          <a:effectLst/>
                          <a:latin typeface="+mn-lt"/>
                          <a:ea typeface="+mn-ea"/>
                          <a:cs typeface="+mn-cs"/>
                        </a:rPr>
                        <a:t># EDUs</a:t>
                      </a:r>
                    </a:p>
                  </a:txBody>
                  <a:tcPr anchor="ct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en-US" sz="2000" kern="1200" dirty="0">
                          <a:solidFill>
                            <a:schemeClr val="tx1"/>
                          </a:solidFill>
                          <a:effectLst/>
                          <a:latin typeface="+mn-lt"/>
                          <a:ea typeface="+mn-ea"/>
                          <a:cs typeface="+mn-cs"/>
                        </a:rPr>
                        <a:t>0.612</a:t>
                      </a:r>
                    </a:p>
                  </a:txBody>
                  <a:tcPr anchor="ct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en-US" sz="2000" kern="1200" dirty="0">
                          <a:solidFill>
                            <a:schemeClr val="tx1"/>
                          </a:solidFill>
                          <a:effectLst/>
                          <a:latin typeface="+mn-lt"/>
                          <a:ea typeface="+mn-ea"/>
                          <a:cs typeface="+mn-cs"/>
                        </a:rPr>
                        <a:t>0.366</a:t>
                      </a:r>
                    </a:p>
                  </a:txBody>
                  <a:tcPr anchor="ctr"/>
                </a:tc>
                <a:extLst>
                  <a:ext uri="{0D108BD9-81ED-4DB2-BD59-A6C34878D82A}">
                    <a16:rowId xmlns:a16="http://schemas.microsoft.com/office/drawing/2014/main" val="2638814270"/>
                  </a:ext>
                </a:extLst>
              </a:tr>
              <a:tr h="421423">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US" sz="2000" kern="1200" dirty="0">
                          <a:solidFill>
                            <a:schemeClr val="tx1"/>
                          </a:solidFill>
                          <a:effectLst/>
                          <a:latin typeface="+mn-lt"/>
                          <a:ea typeface="+mn-ea"/>
                          <a:cs typeface="+mn-cs"/>
                        </a:rPr>
                        <a:t># all-relations</a:t>
                      </a:r>
                    </a:p>
                  </a:txBody>
                  <a:tcPr anchor="ct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en-US" sz="2000" kern="1200" dirty="0">
                          <a:solidFill>
                            <a:schemeClr val="tx1"/>
                          </a:solidFill>
                          <a:effectLst/>
                          <a:latin typeface="+mn-lt"/>
                          <a:ea typeface="+mn-ea"/>
                          <a:cs typeface="+mn-cs"/>
                        </a:rPr>
                        <a:t>0.624</a:t>
                      </a:r>
                    </a:p>
                  </a:txBody>
                  <a:tcPr anchor="ct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en-US" sz="2000" kern="1200" dirty="0">
                          <a:solidFill>
                            <a:schemeClr val="tx1"/>
                          </a:solidFill>
                          <a:effectLst/>
                          <a:latin typeface="+mn-lt"/>
                          <a:ea typeface="+mn-ea"/>
                          <a:cs typeface="+mn-cs"/>
                        </a:rPr>
                        <a:t>0.391</a:t>
                      </a:r>
                    </a:p>
                  </a:txBody>
                  <a:tcPr anchor="ctr"/>
                </a:tc>
                <a:extLst>
                  <a:ext uri="{0D108BD9-81ED-4DB2-BD59-A6C34878D82A}">
                    <a16:rowId xmlns:a16="http://schemas.microsoft.com/office/drawing/2014/main" val="3264295436"/>
                  </a:ext>
                </a:extLst>
              </a:tr>
              <a:tr h="421423">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US" sz="2000" kern="1200" dirty="0">
                          <a:solidFill>
                            <a:schemeClr val="tx1"/>
                          </a:solidFill>
                          <a:effectLst/>
                          <a:latin typeface="+mn-lt"/>
                          <a:ea typeface="+mn-ea"/>
                          <a:cs typeface="+mn-cs"/>
                        </a:rPr>
                        <a:t># awkward-relations</a:t>
                      </a:r>
                    </a:p>
                  </a:txBody>
                  <a:tcPr anchor="ct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en-US" sz="2000" kern="1200" dirty="0">
                          <a:solidFill>
                            <a:schemeClr val="tx1"/>
                          </a:solidFill>
                          <a:effectLst/>
                          <a:latin typeface="+mn-lt"/>
                          <a:ea typeface="+mn-ea"/>
                          <a:cs typeface="+mn-cs"/>
                        </a:rPr>
                        <a:t>-0.425</a:t>
                      </a:r>
                    </a:p>
                  </a:txBody>
                  <a:tcPr anchor="ct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en-US" sz="2000" kern="1200" dirty="0">
                          <a:solidFill>
                            <a:schemeClr val="tx1"/>
                          </a:solidFill>
                          <a:effectLst/>
                          <a:latin typeface="+mn-lt"/>
                          <a:ea typeface="+mn-ea"/>
                          <a:cs typeface="+mn-cs"/>
                        </a:rPr>
                        <a:t>-0.533</a:t>
                      </a:r>
                    </a:p>
                  </a:txBody>
                  <a:tcPr anchor="ctr"/>
                </a:tc>
                <a:extLst>
                  <a:ext uri="{0D108BD9-81ED-4DB2-BD59-A6C34878D82A}">
                    <a16:rowId xmlns:a16="http://schemas.microsoft.com/office/drawing/2014/main" val="4282848465"/>
                  </a:ext>
                </a:extLst>
              </a:tr>
              <a:tr h="421423">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US" sz="2000" kern="1200" dirty="0">
                          <a:solidFill>
                            <a:schemeClr val="tx1"/>
                          </a:solidFill>
                          <a:effectLst/>
                          <a:latin typeface="+mn-lt"/>
                          <a:ea typeface="+mn-ea"/>
                          <a:cs typeface="+mn-cs"/>
                        </a:rPr>
                        <a:t># rhetorical-relations</a:t>
                      </a:r>
                    </a:p>
                  </a:txBody>
                  <a:tcPr anchor="ct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en-US" sz="2000" kern="1200" dirty="0">
                          <a:solidFill>
                            <a:schemeClr val="tx1"/>
                          </a:solidFill>
                          <a:effectLst/>
                          <a:latin typeface="+mn-lt"/>
                          <a:ea typeface="+mn-ea"/>
                          <a:cs typeface="+mn-cs"/>
                        </a:rPr>
                        <a:t>0.719</a:t>
                      </a:r>
                    </a:p>
                  </a:txBody>
                  <a:tcPr anchor="ct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en-US" sz="2000" kern="1200" dirty="0">
                          <a:solidFill>
                            <a:schemeClr val="tx1"/>
                          </a:solidFill>
                          <a:effectLst/>
                          <a:latin typeface="+mn-lt"/>
                          <a:ea typeface="+mn-ea"/>
                          <a:cs typeface="+mn-cs"/>
                        </a:rPr>
                        <a:t>0.536</a:t>
                      </a:r>
                    </a:p>
                  </a:txBody>
                  <a:tcPr anchor="ctr"/>
                </a:tc>
                <a:extLst>
                  <a:ext uri="{0D108BD9-81ED-4DB2-BD59-A6C34878D82A}">
                    <a16:rowId xmlns:a16="http://schemas.microsoft.com/office/drawing/2014/main" val="3504511847"/>
                  </a:ext>
                </a:extLst>
              </a:tr>
              <a:tr h="421423">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US" sz="2000" kern="1200" dirty="0">
                          <a:solidFill>
                            <a:schemeClr val="tx1"/>
                          </a:solidFill>
                          <a:effectLst/>
                          <a:latin typeface="+mn-lt"/>
                          <a:ea typeface="+mn-ea"/>
                          <a:cs typeface="+mn-cs"/>
                        </a:rPr>
                        <a:t># types of rhetorical-relations </a:t>
                      </a:r>
                    </a:p>
                  </a:txBody>
                  <a:tcPr anchor="ct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en-US" sz="2000" kern="1200" dirty="0">
                          <a:solidFill>
                            <a:schemeClr val="tx1"/>
                          </a:solidFill>
                          <a:effectLst/>
                          <a:latin typeface="+mn-lt"/>
                          <a:ea typeface="+mn-ea"/>
                          <a:cs typeface="+mn-cs"/>
                        </a:rPr>
                        <a:t>0.675</a:t>
                      </a:r>
                    </a:p>
                  </a:txBody>
                  <a:tcPr anchor="ct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en-US" sz="2000" kern="1200" dirty="0">
                          <a:solidFill>
                            <a:schemeClr val="tx1"/>
                          </a:solidFill>
                          <a:effectLst/>
                          <a:latin typeface="+mn-lt"/>
                          <a:ea typeface="+mn-ea"/>
                          <a:cs typeface="+mn-cs"/>
                        </a:rPr>
                        <a:t>0.547</a:t>
                      </a:r>
                    </a:p>
                  </a:txBody>
                  <a:tcPr anchor="ctr"/>
                </a:tc>
                <a:extLst>
                  <a:ext uri="{0D108BD9-81ED-4DB2-BD59-A6C34878D82A}">
                    <a16:rowId xmlns:a16="http://schemas.microsoft.com/office/drawing/2014/main" val="2084320913"/>
                  </a:ext>
                </a:extLst>
              </a:tr>
              <a:tr h="421423">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US" sz="2000" kern="1200" dirty="0">
                          <a:solidFill>
                            <a:schemeClr val="tx1"/>
                          </a:solidFill>
                          <a:effectLst/>
                          <a:latin typeface="+mn-lt"/>
                          <a:ea typeface="+mn-ea"/>
                          <a:cs typeface="+mn-cs"/>
                        </a:rPr>
                        <a:t>% rhetorical-relations </a:t>
                      </a:r>
                    </a:p>
                  </a:txBody>
                  <a:tcPr anchor="ct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en-US" sz="2000" kern="1200" dirty="0">
                          <a:solidFill>
                            <a:schemeClr val="tx1"/>
                          </a:solidFill>
                          <a:effectLst/>
                          <a:latin typeface="+mn-lt"/>
                          <a:ea typeface="+mn-ea"/>
                          <a:cs typeface="+mn-cs"/>
                        </a:rPr>
                        <a:t>0.586</a:t>
                      </a:r>
                    </a:p>
                  </a:txBody>
                  <a:tcPr anchor="ct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en-US" sz="2000" kern="1200" dirty="0">
                          <a:solidFill>
                            <a:schemeClr val="tx1"/>
                          </a:solidFill>
                          <a:effectLst/>
                          <a:latin typeface="+mn-lt"/>
                          <a:ea typeface="+mn-ea"/>
                          <a:cs typeface="+mn-cs"/>
                        </a:rPr>
                        <a:t>0.609</a:t>
                      </a:r>
                    </a:p>
                  </a:txBody>
                  <a:tcPr anchor="ctr"/>
                </a:tc>
                <a:extLst>
                  <a:ext uri="{0D108BD9-81ED-4DB2-BD59-A6C34878D82A}">
                    <a16:rowId xmlns:a16="http://schemas.microsoft.com/office/drawing/2014/main" val="1520869183"/>
                  </a:ext>
                </a:extLst>
              </a:tr>
              <a:tr h="421423">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US" sz="2000" kern="1200" dirty="0">
                          <a:solidFill>
                            <a:schemeClr val="tx1"/>
                          </a:solidFill>
                          <a:effectLst/>
                          <a:latin typeface="+mn-lt"/>
                          <a:ea typeface="+mn-ea"/>
                          <a:cs typeface="+mn-cs"/>
                        </a:rPr>
                        <a:t>Tree-depth </a:t>
                      </a:r>
                    </a:p>
                  </a:txBody>
                  <a:tcPr anchor="ct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en-US" sz="2000" kern="1200" dirty="0">
                          <a:solidFill>
                            <a:schemeClr val="tx1"/>
                          </a:solidFill>
                          <a:effectLst/>
                          <a:latin typeface="+mn-lt"/>
                          <a:ea typeface="+mn-ea"/>
                          <a:cs typeface="+mn-cs"/>
                        </a:rPr>
                        <a:t>0.402</a:t>
                      </a:r>
                    </a:p>
                  </a:txBody>
                  <a:tcPr anchor="ct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en-US" sz="2000" kern="1200" dirty="0">
                          <a:solidFill>
                            <a:schemeClr val="tx1"/>
                          </a:solidFill>
                          <a:effectLst/>
                          <a:latin typeface="+mn-lt"/>
                          <a:ea typeface="+mn-ea"/>
                          <a:cs typeface="+mn-cs"/>
                        </a:rPr>
                        <a:t>0.249</a:t>
                      </a:r>
                    </a:p>
                  </a:txBody>
                  <a:tcPr anchor="ctr"/>
                </a:tc>
                <a:extLst>
                  <a:ext uri="{0D108BD9-81ED-4DB2-BD59-A6C34878D82A}">
                    <a16:rowId xmlns:a16="http://schemas.microsoft.com/office/drawing/2014/main" val="2755490287"/>
                  </a:ext>
                </a:extLst>
              </a:tr>
              <a:tr h="421423">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US" sz="2000" kern="1200" dirty="0">
                          <a:solidFill>
                            <a:schemeClr val="tx1"/>
                          </a:solidFill>
                          <a:effectLst/>
                          <a:latin typeface="+mn-lt"/>
                          <a:ea typeface="+mn-ea"/>
                          <a:cs typeface="+mn-cs"/>
                        </a:rPr>
                        <a:t># EDUs / tree-depth </a:t>
                      </a:r>
                    </a:p>
                  </a:txBody>
                  <a:tcPr anchor="ct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en-US" sz="2000" kern="1200" dirty="0">
                          <a:solidFill>
                            <a:schemeClr val="tx1"/>
                          </a:solidFill>
                          <a:effectLst/>
                          <a:latin typeface="+mn-lt"/>
                          <a:ea typeface="+mn-ea"/>
                          <a:cs typeface="+mn-cs"/>
                        </a:rPr>
                        <a:t>0.536</a:t>
                      </a:r>
                    </a:p>
                  </a:txBody>
                  <a:tcPr anchor="ct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en-US" sz="2000" kern="1200" dirty="0">
                          <a:solidFill>
                            <a:schemeClr val="tx1"/>
                          </a:solidFill>
                          <a:effectLst/>
                          <a:latin typeface="+mn-lt"/>
                          <a:ea typeface="+mn-ea"/>
                          <a:cs typeface="+mn-cs"/>
                        </a:rPr>
                        <a:t>0.308</a:t>
                      </a:r>
                    </a:p>
                  </a:txBody>
                  <a:tcPr anchor="ctr"/>
                </a:tc>
                <a:extLst>
                  <a:ext uri="{0D108BD9-81ED-4DB2-BD59-A6C34878D82A}">
                    <a16:rowId xmlns:a16="http://schemas.microsoft.com/office/drawing/2014/main" val="941358286"/>
                  </a:ext>
                </a:extLst>
              </a:tr>
            </a:tbl>
          </a:graphicData>
        </a:graphic>
      </p:graphicFrame>
      <p:sp>
        <p:nvSpPr>
          <p:cNvPr id="9" name="Content Placeholder 2">
            <a:extLst>
              <a:ext uri="{FF2B5EF4-FFF2-40B4-BE49-F238E27FC236}">
                <a16:creationId xmlns:a16="http://schemas.microsoft.com/office/drawing/2014/main" id="{EE71AD45-A0BF-7846-9786-A173E64D7875}"/>
              </a:ext>
            </a:extLst>
          </p:cNvPr>
          <p:cNvSpPr txBox="1">
            <a:spLocks/>
          </p:cNvSpPr>
          <p:nvPr/>
        </p:nvSpPr>
        <p:spPr>
          <a:xfrm>
            <a:off x="755482" y="5185371"/>
            <a:ext cx="7886699" cy="1180707"/>
          </a:xfrm>
          <a:prstGeom prst="rect">
            <a:avLst/>
          </a:prstGeom>
        </p:spPr>
        <p:txBody>
          <a:bodyPr/>
          <a:lstStyle>
            <a:lvl1pPr marL="257175" indent="-257175" algn="l" rtl="0" eaLnBrk="1" fontAlgn="base" hangingPunct="1">
              <a:lnSpc>
                <a:spcPct val="100000"/>
              </a:lnSpc>
              <a:spcBef>
                <a:spcPts val="750"/>
              </a:spcBef>
              <a:spcAft>
                <a:spcPct val="0"/>
              </a:spcAft>
              <a:buFont typeface="Arial" panose="020B0604020202020204" pitchFamily="34" charset="0"/>
              <a:buChar char="•"/>
              <a:defRPr sz="2400" kern="1200">
                <a:solidFill>
                  <a:schemeClr val="tx1"/>
                </a:solidFill>
                <a:latin typeface="+mn-lt"/>
                <a:ea typeface="Verdana" panose="020B0604030504040204" pitchFamily="34" charset="0"/>
                <a:cs typeface="Verdana" panose="020B0604030504040204" pitchFamily="34" charset="0"/>
              </a:defRPr>
            </a:lvl1pPr>
            <a:lvl2pPr marL="514350" indent="-171450" algn="l" rtl="0" eaLnBrk="1" fontAlgn="base" hangingPunct="1">
              <a:lnSpc>
                <a:spcPct val="100000"/>
              </a:lnSpc>
              <a:spcBef>
                <a:spcPts val="750"/>
              </a:spcBef>
              <a:spcAft>
                <a:spcPct val="0"/>
              </a:spcAft>
              <a:buFont typeface="Arial" panose="020B0604020202020204" pitchFamily="34" charset="0"/>
              <a:buChar char="•"/>
              <a:defRPr sz="2000" kern="1200">
                <a:solidFill>
                  <a:schemeClr val="tx1"/>
                </a:solidFill>
                <a:latin typeface="+mn-lt"/>
                <a:ea typeface="Verdana" panose="020B0604030504040204" pitchFamily="34" charset="0"/>
                <a:cs typeface="Verdana" panose="020B0604030504040204" pitchFamily="34" charset="0"/>
              </a:defRPr>
            </a:lvl2pPr>
            <a:lvl3pPr marL="857250" indent="-171450" algn="l" rtl="0" eaLnBrk="1" fontAlgn="base" hangingPunct="1">
              <a:lnSpc>
                <a:spcPct val="100000"/>
              </a:lnSpc>
              <a:spcBef>
                <a:spcPts val="750"/>
              </a:spcBef>
              <a:spcAft>
                <a:spcPct val="0"/>
              </a:spcAft>
              <a:buFont typeface="Arial" panose="020B0604020202020204" pitchFamily="34" charset="0"/>
              <a:buChar char="•"/>
              <a:defRPr sz="1800" kern="1200">
                <a:solidFill>
                  <a:schemeClr val="tx1"/>
                </a:solidFill>
                <a:latin typeface="+mn-lt"/>
                <a:ea typeface="Verdana" panose="020B0604030504040204" pitchFamily="34" charset="0"/>
                <a:cs typeface="Verdana" panose="020B0604030504040204" pitchFamily="34" charset="0"/>
              </a:defRPr>
            </a:lvl3pPr>
            <a:lvl4pPr marL="1200150" indent="-171450" algn="l" rtl="0" eaLnBrk="1" fontAlgn="base" hangingPunct="1">
              <a:lnSpc>
                <a:spcPct val="100000"/>
              </a:lnSpc>
              <a:spcBef>
                <a:spcPts val="375"/>
              </a:spcBef>
              <a:spcAft>
                <a:spcPct val="0"/>
              </a:spcAft>
              <a:buFont typeface="Arial" panose="020B0604020202020204" pitchFamily="34" charset="0"/>
              <a:buChar char="•"/>
              <a:defRPr sz="1050" kern="1200">
                <a:solidFill>
                  <a:schemeClr val="tx1"/>
                </a:solidFill>
                <a:latin typeface="+mn-lt"/>
                <a:ea typeface="Verdana" panose="020B0604030504040204" pitchFamily="34" charset="0"/>
                <a:cs typeface="Verdana" panose="020B0604030504040204" pitchFamily="34" charset="0"/>
              </a:defRPr>
            </a:lvl4pPr>
            <a:lvl5pPr marL="1543050" indent="-171450" algn="l" rtl="0" eaLnBrk="1" fontAlgn="base" hangingPunct="1">
              <a:lnSpc>
                <a:spcPct val="100000"/>
              </a:lnSpc>
              <a:spcBef>
                <a:spcPts val="375"/>
              </a:spcBef>
              <a:spcAft>
                <a:spcPct val="0"/>
              </a:spcAft>
              <a:buFont typeface="Arial" panose="020B0604020202020204" pitchFamily="34" charset="0"/>
              <a:buChar char="•"/>
              <a:defRPr sz="900" kern="1200">
                <a:solidFill>
                  <a:schemeClr val="tx1"/>
                </a:solidFill>
                <a:latin typeface="+mn-lt"/>
                <a:ea typeface="Verdana" panose="020B0604030504040204" pitchFamily="34" charset="0"/>
                <a:cs typeface="Verdana" panose="020B0604030504040204" pitchFamily="34"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285750" indent="-285750"/>
            <a:r>
              <a:rPr lang="en-US" sz="2000" dirty="0"/>
              <a:t>Eight discourse features extracted from manually annotated RST trees</a:t>
            </a:r>
          </a:p>
          <a:p>
            <a:pPr marL="285750" indent="-285750"/>
            <a:r>
              <a:rPr lang="en-US" sz="2000" dirty="0"/>
              <a:t>Pearson correlation coefficients (</a:t>
            </a:r>
            <a:r>
              <a:rPr lang="en-US" sz="2000" i="1" dirty="0"/>
              <a:t>r</a:t>
            </a:r>
            <a:r>
              <a:rPr lang="en-US" sz="2000" dirty="0"/>
              <a:t>) of discourse features with holistic proficiency scores</a:t>
            </a:r>
          </a:p>
          <a:p>
            <a:pPr marL="285750" indent="-285750"/>
            <a:endParaRPr lang="en-US" sz="2000" dirty="0"/>
          </a:p>
        </p:txBody>
      </p:sp>
    </p:spTree>
    <p:extLst>
      <p:ext uri="{BB962C8B-B14F-4D97-AF65-F5344CB8AC3E}">
        <p14:creationId xmlns:p14="http://schemas.microsoft.com/office/powerpoint/2010/main" val="84515338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822B40-5DB7-5B49-A095-73ABD6215946}"/>
              </a:ext>
            </a:extLst>
          </p:cNvPr>
          <p:cNvSpPr>
            <a:spLocks noGrp="1"/>
          </p:cNvSpPr>
          <p:nvPr>
            <p:ph type="title"/>
          </p:nvPr>
        </p:nvSpPr>
        <p:spPr/>
        <p:txBody>
          <a:bodyPr/>
          <a:lstStyle/>
          <a:p>
            <a:r>
              <a:rPr lang="en-US" dirty="0"/>
              <a:t>Automated Scoring </a:t>
            </a:r>
          </a:p>
        </p:txBody>
      </p:sp>
      <p:sp>
        <p:nvSpPr>
          <p:cNvPr id="3" name="Content Placeholder 2">
            <a:extLst>
              <a:ext uri="{FF2B5EF4-FFF2-40B4-BE49-F238E27FC236}">
                <a16:creationId xmlns:a16="http://schemas.microsoft.com/office/drawing/2014/main" id="{AE38CD55-46B1-C24F-B221-57885D9429C8}"/>
              </a:ext>
            </a:extLst>
          </p:cNvPr>
          <p:cNvSpPr>
            <a:spLocks noGrp="1"/>
          </p:cNvSpPr>
          <p:nvPr>
            <p:ph idx="1"/>
          </p:nvPr>
        </p:nvSpPr>
        <p:spPr>
          <a:xfrm>
            <a:off x="628650" y="1363663"/>
            <a:ext cx="7886700" cy="4782494"/>
          </a:xfrm>
        </p:spPr>
        <p:txBody>
          <a:bodyPr/>
          <a:lstStyle/>
          <a:p>
            <a:r>
              <a:rPr lang="en-US" dirty="0"/>
              <a:t>SpeechRater</a:t>
            </a:r>
          </a:p>
          <a:p>
            <a:pPr lvl="1"/>
            <a:r>
              <a:rPr lang="en-US" dirty="0"/>
              <a:t>131 automatic features measuring various dimensions of  pronunciation, prosody, fluency, rhythm, vocabulary, and grammar</a:t>
            </a:r>
          </a:p>
          <a:p>
            <a:pPr lvl="1"/>
            <a:r>
              <a:rPr lang="en-US" dirty="0"/>
              <a:t>Features directly from the speech signal or from a Kaldi-based automatic speech recognizer with a word error rate of 20.9% </a:t>
            </a:r>
          </a:p>
          <a:p>
            <a:r>
              <a:rPr lang="en-US" dirty="0"/>
              <a:t>Experimental data</a:t>
            </a:r>
          </a:p>
          <a:p>
            <a:pPr lvl="1"/>
            <a:r>
              <a:rPr lang="en-US" dirty="0"/>
              <a:t>Train with 73,164 responses from 12,194 speakers </a:t>
            </a:r>
          </a:p>
          <a:p>
            <a:pPr lvl="1"/>
            <a:r>
              <a:rPr lang="en-US" dirty="0"/>
              <a:t>Test with 30,000 responses from 5,000 speakers </a:t>
            </a:r>
          </a:p>
          <a:p>
            <a:pPr lvl="1"/>
            <a:r>
              <a:rPr lang="en-US" dirty="0"/>
              <a:t>Holistic proficiency scores</a:t>
            </a:r>
          </a:p>
          <a:p>
            <a:r>
              <a:rPr lang="en-US" dirty="0"/>
              <a:t>Scoring models</a:t>
            </a:r>
          </a:p>
          <a:p>
            <a:pPr lvl="1"/>
            <a:r>
              <a:rPr lang="en-US" dirty="0"/>
              <a:t>Random Forest classification model</a:t>
            </a:r>
          </a:p>
          <a:p>
            <a:pPr lvl="1"/>
            <a:endParaRPr lang="en-US" dirty="0"/>
          </a:p>
        </p:txBody>
      </p:sp>
      <p:sp>
        <p:nvSpPr>
          <p:cNvPr id="4" name="Slide Number Placeholder 3">
            <a:extLst>
              <a:ext uri="{FF2B5EF4-FFF2-40B4-BE49-F238E27FC236}">
                <a16:creationId xmlns:a16="http://schemas.microsoft.com/office/drawing/2014/main" id="{58FE0477-2760-EA4D-8C95-1D9DA48A0C89}"/>
              </a:ext>
            </a:extLst>
          </p:cNvPr>
          <p:cNvSpPr>
            <a:spLocks noGrp="1"/>
          </p:cNvSpPr>
          <p:nvPr>
            <p:ph type="sldNum" sz="quarter" idx="10"/>
          </p:nvPr>
        </p:nvSpPr>
        <p:spPr/>
        <p:txBody>
          <a:bodyPr/>
          <a:lstStyle/>
          <a:p>
            <a:fld id="{F25AD8EC-799E-4B42-A490-27697CDD0D28}" type="slidenum">
              <a:rPr lang="en-US" smtClean="0"/>
              <a:pPr/>
              <a:t>15</a:t>
            </a:fld>
            <a:endParaRPr lang="en-US" dirty="0"/>
          </a:p>
        </p:txBody>
      </p:sp>
    </p:spTree>
    <p:extLst>
      <p:ext uri="{BB962C8B-B14F-4D97-AF65-F5344CB8AC3E}">
        <p14:creationId xmlns:p14="http://schemas.microsoft.com/office/powerpoint/2010/main" val="245268888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0B410507-D113-AD42-950E-501BD26F043F}"/>
              </a:ext>
            </a:extLst>
          </p:cNvPr>
          <p:cNvSpPr>
            <a:spLocks noGrp="1"/>
          </p:cNvSpPr>
          <p:nvPr>
            <p:ph type="sldNum" sz="quarter" idx="10"/>
          </p:nvPr>
        </p:nvSpPr>
        <p:spPr/>
        <p:txBody>
          <a:bodyPr/>
          <a:lstStyle/>
          <a:p>
            <a:fld id="{F25AD8EC-799E-4B42-A490-27697CDD0D28}" type="slidenum">
              <a:rPr lang="en-US" smtClean="0"/>
              <a:pPr/>
              <a:t>16</a:t>
            </a:fld>
            <a:endParaRPr lang="en-US"/>
          </a:p>
        </p:txBody>
      </p:sp>
      <p:graphicFrame>
        <p:nvGraphicFramePr>
          <p:cNvPr id="3" name="Table 2">
            <a:extLst>
              <a:ext uri="{FF2B5EF4-FFF2-40B4-BE49-F238E27FC236}">
                <a16:creationId xmlns:a16="http://schemas.microsoft.com/office/drawing/2014/main" id="{A3714415-D44E-5542-8BB4-2EE2E1723CAF}"/>
              </a:ext>
            </a:extLst>
          </p:cNvPr>
          <p:cNvGraphicFramePr>
            <a:graphicFrameLocks noGrp="1"/>
          </p:cNvGraphicFramePr>
          <p:nvPr>
            <p:extLst>
              <p:ext uri="{D42A27DB-BD31-4B8C-83A1-F6EECF244321}">
                <p14:modId xmlns:p14="http://schemas.microsoft.com/office/powerpoint/2010/main" val="1445272834"/>
              </p:ext>
            </p:extLst>
          </p:nvPr>
        </p:nvGraphicFramePr>
        <p:xfrm>
          <a:off x="755482" y="1000864"/>
          <a:ext cx="7543565" cy="4022550"/>
        </p:xfrm>
        <a:graphic>
          <a:graphicData uri="http://schemas.openxmlformats.org/drawingml/2006/table">
            <a:tbl>
              <a:tblPr firstRow="1" bandRow="1">
                <a:tableStyleId>{5C22544A-7EE6-4342-B048-85BDC9FD1C3A}</a:tableStyleId>
              </a:tblPr>
              <a:tblGrid>
                <a:gridCol w="3430338">
                  <a:extLst>
                    <a:ext uri="{9D8B030D-6E8A-4147-A177-3AD203B41FA5}">
                      <a16:colId xmlns:a16="http://schemas.microsoft.com/office/drawing/2014/main" val="2826247931"/>
                    </a:ext>
                  </a:extLst>
                </a:gridCol>
                <a:gridCol w="2032791">
                  <a:extLst>
                    <a:ext uri="{9D8B030D-6E8A-4147-A177-3AD203B41FA5}">
                      <a16:colId xmlns:a16="http://schemas.microsoft.com/office/drawing/2014/main" val="2510457536"/>
                    </a:ext>
                  </a:extLst>
                </a:gridCol>
                <a:gridCol w="2080436">
                  <a:extLst>
                    <a:ext uri="{9D8B030D-6E8A-4147-A177-3AD203B41FA5}">
                      <a16:colId xmlns:a16="http://schemas.microsoft.com/office/drawing/2014/main" val="1627406795"/>
                    </a:ext>
                  </a:extLst>
                </a:gridCol>
              </a:tblGrid>
              <a:tr h="446950">
                <a:tc>
                  <a:txBody>
                    <a:bodyPr/>
                    <a:lstStyle/>
                    <a:p>
                      <a:pPr algn="l"/>
                      <a:r>
                        <a:rPr lang="en-US" sz="2000" b="1" kern="1200" dirty="0">
                          <a:solidFill>
                            <a:schemeClr val="lt1"/>
                          </a:solidFill>
                          <a:latin typeface="+mn-lt"/>
                          <a:ea typeface="+mn-ea"/>
                          <a:cs typeface="+mn-cs"/>
                        </a:rPr>
                        <a:t>Features</a:t>
                      </a:r>
                    </a:p>
                  </a:txBody>
                  <a:tcPr anchor="ctr"/>
                </a:tc>
                <a:tc>
                  <a:txBody>
                    <a:bodyPr/>
                    <a:lstStyle/>
                    <a:p>
                      <a:pPr algn="ctr"/>
                      <a:r>
                        <a:rPr lang="en-US" sz="2000" b="1" kern="1200" dirty="0">
                          <a:solidFill>
                            <a:schemeClr val="lt1"/>
                          </a:solidFill>
                          <a:latin typeface="+mn-lt"/>
                          <a:ea typeface="+mn-ea"/>
                          <a:cs typeface="+mn-cs"/>
                        </a:rPr>
                        <a:t>RST_SS</a:t>
                      </a:r>
                    </a:p>
                  </a:txBody>
                  <a:tcPr anchor="ctr"/>
                </a:tc>
                <a:tc>
                  <a:txBody>
                    <a:bodyPr/>
                    <a:lstStyle/>
                    <a:p>
                      <a:pPr algn="ctr"/>
                      <a:r>
                        <a:rPr lang="en-US" sz="2000" b="1" kern="1200">
                          <a:solidFill>
                            <a:schemeClr val="lt1"/>
                          </a:solidFill>
                          <a:latin typeface="+mn-lt"/>
                          <a:ea typeface="+mn-ea"/>
                          <a:cs typeface="+mn-cs"/>
                        </a:rPr>
                        <a:t>RST_SS + RST_DT</a:t>
                      </a:r>
                      <a:endParaRPr lang="en-US" sz="2000" b="1" kern="1200" dirty="0">
                        <a:solidFill>
                          <a:schemeClr val="lt1"/>
                        </a:solidFill>
                        <a:latin typeface="+mn-lt"/>
                        <a:ea typeface="+mn-ea"/>
                        <a:cs typeface="+mn-cs"/>
                      </a:endParaRPr>
                    </a:p>
                  </a:txBody>
                  <a:tcPr anchor="ctr"/>
                </a:tc>
                <a:extLst>
                  <a:ext uri="{0D108BD9-81ED-4DB2-BD59-A6C34878D82A}">
                    <a16:rowId xmlns:a16="http://schemas.microsoft.com/office/drawing/2014/main" val="2986508430"/>
                  </a:ext>
                </a:extLst>
              </a:tr>
              <a:tr h="446950">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US" sz="2000" kern="1200">
                          <a:solidFill>
                            <a:schemeClr val="tx1"/>
                          </a:solidFill>
                          <a:effectLst/>
                          <a:latin typeface="+mn-lt"/>
                          <a:ea typeface="+mn-ea"/>
                          <a:cs typeface="+mn-cs"/>
                        </a:rPr>
                        <a:t># EDUs</a:t>
                      </a:r>
                      <a:endParaRPr lang="en-US" sz="2000" kern="1200" dirty="0">
                        <a:solidFill>
                          <a:schemeClr val="tx1"/>
                        </a:solidFill>
                        <a:effectLst/>
                        <a:latin typeface="+mn-lt"/>
                        <a:ea typeface="+mn-ea"/>
                        <a:cs typeface="+mn-cs"/>
                      </a:endParaRPr>
                    </a:p>
                  </a:txBody>
                  <a:tcPr anchor="ct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en-US" sz="2000" kern="1200">
                          <a:solidFill>
                            <a:schemeClr val="tx1"/>
                          </a:solidFill>
                          <a:effectLst/>
                          <a:latin typeface="+mn-lt"/>
                          <a:ea typeface="+mn-ea"/>
                          <a:cs typeface="+mn-cs"/>
                        </a:rPr>
                        <a:t>0.424 </a:t>
                      </a:r>
                      <a:endParaRPr lang="en-US" sz="2000" dirty="0"/>
                    </a:p>
                  </a:txBody>
                  <a:tcPr anchor="ct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en-US" sz="2000" kern="1200" dirty="0">
                          <a:solidFill>
                            <a:schemeClr val="tx1"/>
                          </a:solidFill>
                          <a:effectLst/>
                          <a:latin typeface="+mn-lt"/>
                          <a:ea typeface="+mn-ea"/>
                          <a:cs typeface="+mn-cs"/>
                        </a:rPr>
                        <a:t>0.427</a:t>
                      </a:r>
                    </a:p>
                  </a:txBody>
                  <a:tcPr anchor="ctr"/>
                </a:tc>
                <a:extLst>
                  <a:ext uri="{0D108BD9-81ED-4DB2-BD59-A6C34878D82A}">
                    <a16:rowId xmlns:a16="http://schemas.microsoft.com/office/drawing/2014/main" val="2638814270"/>
                  </a:ext>
                </a:extLst>
              </a:tr>
              <a:tr h="446950">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US" sz="2000" kern="1200" dirty="0">
                          <a:solidFill>
                            <a:schemeClr val="tx1"/>
                          </a:solidFill>
                          <a:effectLst/>
                          <a:latin typeface="+mn-lt"/>
                          <a:ea typeface="+mn-ea"/>
                          <a:cs typeface="+mn-cs"/>
                        </a:rPr>
                        <a:t># all-relations</a:t>
                      </a:r>
                    </a:p>
                  </a:txBody>
                  <a:tcPr anchor="ct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en-US" sz="2000" kern="1200">
                          <a:solidFill>
                            <a:schemeClr val="tx1"/>
                          </a:solidFill>
                          <a:effectLst/>
                          <a:latin typeface="+mn-lt"/>
                          <a:ea typeface="+mn-ea"/>
                          <a:cs typeface="+mn-cs"/>
                        </a:rPr>
                        <a:t>0.401</a:t>
                      </a:r>
                      <a:endParaRPr lang="en-US" sz="2000" kern="1200" dirty="0">
                        <a:solidFill>
                          <a:schemeClr val="tx1"/>
                        </a:solidFill>
                        <a:effectLst/>
                        <a:latin typeface="+mn-lt"/>
                        <a:ea typeface="+mn-ea"/>
                        <a:cs typeface="+mn-cs"/>
                      </a:endParaRPr>
                    </a:p>
                  </a:txBody>
                  <a:tcPr anchor="ct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en-US" sz="2000" kern="1200" dirty="0">
                          <a:solidFill>
                            <a:schemeClr val="tx1"/>
                          </a:solidFill>
                          <a:effectLst/>
                          <a:latin typeface="+mn-lt"/>
                          <a:ea typeface="+mn-ea"/>
                          <a:cs typeface="+mn-cs"/>
                        </a:rPr>
                        <a:t>0.405</a:t>
                      </a:r>
                    </a:p>
                  </a:txBody>
                  <a:tcPr anchor="ctr"/>
                </a:tc>
                <a:extLst>
                  <a:ext uri="{0D108BD9-81ED-4DB2-BD59-A6C34878D82A}">
                    <a16:rowId xmlns:a16="http://schemas.microsoft.com/office/drawing/2014/main" val="3264295436"/>
                  </a:ext>
                </a:extLst>
              </a:tr>
              <a:tr h="446950">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US" sz="2000" kern="1200">
                          <a:solidFill>
                            <a:schemeClr val="tx1"/>
                          </a:solidFill>
                          <a:effectLst/>
                          <a:latin typeface="+mn-lt"/>
                          <a:ea typeface="+mn-ea"/>
                          <a:cs typeface="+mn-cs"/>
                        </a:rPr>
                        <a:t># awkward-relations</a:t>
                      </a:r>
                      <a:endParaRPr lang="en-US" sz="2000" kern="1200" dirty="0">
                        <a:solidFill>
                          <a:schemeClr val="tx1"/>
                        </a:solidFill>
                        <a:effectLst/>
                        <a:latin typeface="+mn-lt"/>
                        <a:ea typeface="+mn-ea"/>
                        <a:cs typeface="+mn-cs"/>
                      </a:endParaRPr>
                    </a:p>
                  </a:txBody>
                  <a:tcPr anchor="ct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en-US" sz="2000" kern="1200">
                          <a:solidFill>
                            <a:schemeClr val="tx1"/>
                          </a:solidFill>
                          <a:effectLst/>
                          <a:latin typeface="+mn-lt"/>
                          <a:ea typeface="+mn-ea"/>
                          <a:cs typeface="+mn-cs"/>
                        </a:rPr>
                        <a:t>-0.096 </a:t>
                      </a:r>
                      <a:endParaRPr lang="en-US" sz="2000" kern="1200" dirty="0">
                        <a:solidFill>
                          <a:schemeClr val="tx1"/>
                        </a:solidFill>
                        <a:effectLst/>
                        <a:latin typeface="+mn-lt"/>
                        <a:ea typeface="+mn-ea"/>
                        <a:cs typeface="+mn-cs"/>
                      </a:endParaRPr>
                    </a:p>
                  </a:txBody>
                  <a:tcPr anchor="ct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en-US" sz="2000" kern="1200" dirty="0">
                          <a:solidFill>
                            <a:schemeClr val="tx1"/>
                          </a:solidFill>
                          <a:effectLst/>
                          <a:latin typeface="+mn-lt"/>
                          <a:ea typeface="+mn-ea"/>
                          <a:cs typeface="+mn-cs"/>
                        </a:rPr>
                        <a:t>-0.096 </a:t>
                      </a:r>
                    </a:p>
                  </a:txBody>
                  <a:tcPr anchor="ctr"/>
                </a:tc>
                <a:extLst>
                  <a:ext uri="{0D108BD9-81ED-4DB2-BD59-A6C34878D82A}">
                    <a16:rowId xmlns:a16="http://schemas.microsoft.com/office/drawing/2014/main" val="4282848465"/>
                  </a:ext>
                </a:extLst>
              </a:tr>
              <a:tr h="446950">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US" sz="2000" kern="1200">
                          <a:solidFill>
                            <a:schemeClr val="tx1"/>
                          </a:solidFill>
                          <a:effectLst/>
                          <a:latin typeface="+mn-lt"/>
                          <a:ea typeface="+mn-ea"/>
                          <a:cs typeface="+mn-cs"/>
                        </a:rPr>
                        <a:t># rhetorical-relations</a:t>
                      </a:r>
                      <a:endParaRPr lang="en-US" sz="2000" kern="1200" dirty="0">
                        <a:solidFill>
                          <a:schemeClr val="tx1"/>
                        </a:solidFill>
                        <a:effectLst/>
                        <a:latin typeface="+mn-lt"/>
                        <a:ea typeface="+mn-ea"/>
                        <a:cs typeface="+mn-cs"/>
                      </a:endParaRPr>
                    </a:p>
                  </a:txBody>
                  <a:tcPr anchor="ct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en-US" sz="2000" kern="1200">
                          <a:solidFill>
                            <a:schemeClr val="tx1"/>
                          </a:solidFill>
                          <a:effectLst/>
                          <a:latin typeface="+mn-lt"/>
                          <a:ea typeface="+mn-ea"/>
                          <a:cs typeface="+mn-cs"/>
                        </a:rPr>
                        <a:t>0.418</a:t>
                      </a:r>
                      <a:endParaRPr lang="en-US" sz="2000" kern="1200" dirty="0">
                        <a:solidFill>
                          <a:schemeClr val="tx1"/>
                        </a:solidFill>
                        <a:effectLst/>
                        <a:latin typeface="+mn-lt"/>
                        <a:ea typeface="+mn-ea"/>
                        <a:cs typeface="+mn-cs"/>
                      </a:endParaRPr>
                    </a:p>
                  </a:txBody>
                  <a:tcPr anchor="ct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en-US" sz="2000" kern="1200" dirty="0">
                          <a:solidFill>
                            <a:schemeClr val="tx1"/>
                          </a:solidFill>
                          <a:effectLst/>
                          <a:latin typeface="+mn-lt"/>
                          <a:ea typeface="+mn-ea"/>
                          <a:cs typeface="+mn-cs"/>
                        </a:rPr>
                        <a:t>0.42</a:t>
                      </a:r>
                    </a:p>
                  </a:txBody>
                  <a:tcPr anchor="ctr"/>
                </a:tc>
                <a:extLst>
                  <a:ext uri="{0D108BD9-81ED-4DB2-BD59-A6C34878D82A}">
                    <a16:rowId xmlns:a16="http://schemas.microsoft.com/office/drawing/2014/main" val="3504511847"/>
                  </a:ext>
                </a:extLst>
              </a:tr>
              <a:tr h="446950">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US" sz="2000" kern="1200" dirty="0">
                          <a:solidFill>
                            <a:schemeClr val="tx1"/>
                          </a:solidFill>
                          <a:effectLst/>
                          <a:latin typeface="+mn-lt"/>
                          <a:ea typeface="+mn-ea"/>
                          <a:cs typeface="+mn-cs"/>
                        </a:rPr>
                        <a:t># types of rhetorical-relations </a:t>
                      </a:r>
                    </a:p>
                  </a:txBody>
                  <a:tcPr anchor="ct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en-US" sz="2000" b="1" kern="1200" dirty="0">
                          <a:solidFill>
                            <a:schemeClr val="tx1"/>
                          </a:solidFill>
                          <a:effectLst/>
                          <a:latin typeface="+mn-lt"/>
                          <a:ea typeface="+mn-ea"/>
                          <a:cs typeface="+mn-cs"/>
                        </a:rPr>
                        <a:t>0.314</a:t>
                      </a:r>
                    </a:p>
                  </a:txBody>
                  <a:tcPr anchor="ct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en-US" sz="2000" kern="1200" dirty="0">
                          <a:solidFill>
                            <a:schemeClr val="tx1"/>
                          </a:solidFill>
                          <a:effectLst/>
                          <a:latin typeface="+mn-lt"/>
                          <a:ea typeface="+mn-ea"/>
                          <a:cs typeface="+mn-cs"/>
                        </a:rPr>
                        <a:t>0.308</a:t>
                      </a:r>
                    </a:p>
                  </a:txBody>
                  <a:tcPr anchor="ctr"/>
                </a:tc>
                <a:extLst>
                  <a:ext uri="{0D108BD9-81ED-4DB2-BD59-A6C34878D82A}">
                    <a16:rowId xmlns:a16="http://schemas.microsoft.com/office/drawing/2014/main" val="2084320913"/>
                  </a:ext>
                </a:extLst>
              </a:tr>
              <a:tr h="446950">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US" sz="2000" kern="1200">
                          <a:solidFill>
                            <a:schemeClr val="tx1"/>
                          </a:solidFill>
                          <a:effectLst/>
                          <a:latin typeface="+mn-lt"/>
                          <a:ea typeface="+mn-ea"/>
                          <a:cs typeface="+mn-cs"/>
                        </a:rPr>
                        <a:t>% rhetorical-relations </a:t>
                      </a:r>
                      <a:endParaRPr lang="en-US" sz="2000" kern="1200" dirty="0">
                        <a:solidFill>
                          <a:schemeClr val="tx1"/>
                        </a:solidFill>
                        <a:effectLst/>
                        <a:latin typeface="+mn-lt"/>
                        <a:ea typeface="+mn-ea"/>
                        <a:cs typeface="+mn-cs"/>
                      </a:endParaRPr>
                    </a:p>
                  </a:txBody>
                  <a:tcPr anchor="ct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en-US" sz="2000" b="1" kern="1200" dirty="0">
                          <a:solidFill>
                            <a:schemeClr val="tx1"/>
                          </a:solidFill>
                          <a:effectLst/>
                          <a:latin typeface="+mn-lt"/>
                          <a:ea typeface="+mn-ea"/>
                          <a:cs typeface="+mn-cs"/>
                        </a:rPr>
                        <a:t>0.225</a:t>
                      </a:r>
                    </a:p>
                  </a:txBody>
                  <a:tcPr anchor="ct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en-US" sz="2000" kern="1200" dirty="0">
                          <a:solidFill>
                            <a:schemeClr val="tx1"/>
                          </a:solidFill>
                          <a:effectLst/>
                          <a:latin typeface="+mn-lt"/>
                          <a:ea typeface="+mn-ea"/>
                          <a:cs typeface="+mn-cs"/>
                        </a:rPr>
                        <a:t>0.211</a:t>
                      </a:r>
                    </a:p>
                  </a:txBody>
                  <a:tcPr anchor="ctr"/>
                </a:tc>
                <a:extLst>
                  <a:ext uri="{0D108BD9-81ED-4DB2-BD59-A6C34878D82A}">
                    <a16:rowId xmlns:a16="http://schemas.microsoft.com/office/drawing/2014/main" val="1520869183"/>
                  </a:ext>
                </a:extLst>
              </a:tr>
              <a:tr h="446950">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US" sz="2000" kern="1200">
                          <a:solidFill>
                            <a:schemeClr val="tx1"/>
                          </a:solidFill>
                          <a:effectLst/>
                          <a:latin typeface="+mn-lt"/>
                          <a:ea typeface="+mn-ea"/>
                          <a:cs typeface="+mn-cs"/>
                        </a:rPr>
                        <a:t>Tree-depth </a:t>
                      </a:r>
                      <a:endParaRPr lang="en-US" sz="2000" kern="1200" dirty="0">
                        <a:solidFill>
                          <a:schemeClr val="tx1"/>
                        </a:solidFill>
                        <a:effectLst/>
                        <a:latin typeface="+mn-lt"/>
                        <a:ea typeface="+mn-ea"/>
                        <a:cs typeface="+mn-cs"/>
                      </a:endParaRPr>
                    </a:p>
                  </a:txBody>
                  <a:tcPr anchor="ct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en-US" sz="2000" b="1" kern="1200" dirty="0">
                          <a:solidFill>
                            <a:schemeClr val="tx1"/>
                          </a:solidFill>
                          <a:effectLst/>
                          <a:latin typeface="+mn-lt"/>
                          <a:ea typeface="+mn-ea"/>
                          <a:cs typeface="+mn-cs"/>
                        </a:rPr>
                        <a:t>0.329</a:t>
                      </a:r>
                    </a:p>
                  </a:txBody>
                  <a:tcPr anchor="ct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en-US" sz="2000" kern="1200" dirty="0">
                          <a:solidFill>
                            <a:schemeClr val="tx1"/>
                          </a:solidFill>
                          <a:effectLst/>
                          <a:latin typeface="+mn-lt"/>
                          <a:ea typeface="+mn-ea"/>
                          <a:cs typeface="+mn-cs"/>
                        </a:rPr>
                        <a:t>0.328</a:t>
                      </a:r>
                    </a:p>
                  </a:txBody>
                  <a:tcPr anchor="ctr"/>
                </a:tc>
                <a:extLst>
                  <a:ext uri="{0D108BD9-81ED-4DB2-BD59-A6C34878D82A}">
                    <a16:rowId xmlns:a16="http://schemas.microsoft.com/office/drawing/2014/main" val="2755490287"/>
                  </a:ext>
                </a:extLst>
              </a:tr>
              <a:tr h="446950">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US" sz="2000" kern="1200">
                          <a:solidFill>
                            <a:schemeClr val="tx1"/>
                          </a:solidFill>
                          <a:effectLst/>
                          <a:latin typeface="+mn-lt"/>
                          <a:ea typeface="+mn-ea"/>
                          <a:cs typeface="+mn-cs"/>
                        </a:rPr>
                        <a:t># EDUs / tree-depth </a:t>
                      </a:r>
                      <a:endParaRPr lang="en-US" sz="2000" kern="1200" dirty="0">
                        <a:solidFill>
                          <a:schemeClr val="tx1"/>
                        </a:solidFill>
                        <a:effectLst/>
                        <a:latin typeface="+mn-lt"/>
                        <a:ea typeface="+mn-ea"/>
                        <a:cs typeface="+mn-cs"/>
                      </a:endParaRPr>
                    </a:p>
                  </a:txBody>
                  <a:tcPr anchor="ct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en-US" sz="2000" b="1" kern="1200" dirty="0">
                          <a:solidFill>
                            <a:schemeClr val="tx1"/>
                          </a:solidFill>
                          <a:effectLst/>
                          <a:latin typeface="+mn-lt"/>
                          <a:ea typeface="+mn-ea"/>
                          <a:cs typeface="+mn-cs"/>
                        </a:rPr>
                        <a:t>0.316</a:t>
                      </a:r>
                      <a:r>
                        <a:rPr lang="en-US" sz="2000" kern="1200" dirty="0">
                          <a:solidFill>
                            <a:schemeClr val="tx1"/>
                          </a:solidFill>
                          <a:effectLst/>
                          <a:latin typeface="+mn-lt"/>
                          <a:ea typeface="+mn-ea"/>
                          <a:cs typeface="+mn-cs"/>
                        </a:rPr>
                        <a:t> </a:t>
                      </a:r>
                      <a:endParaRPr lang="en-US" sz="2000" dirty="0"/>
                    </a:p>
                  </a:txBody>
                  <a:tcPr anchor="ct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en-US" sz="2000" kern="1200" dirty="0">
                          <a:solidFill>
                            <a:schemeClr val="tx1"/>
                          </a:solidFill>
                          <a:effectLst/>
                          <a:latin typeface="+mn-lt"/>
                          <a:ea typeface="+mn-ea"/>
                          <a:cs typeface="+mn-cs"/>
                        </a:rPr>
                        <a:t>0.289</a:t>
                      </a:r>
                      <a:endParaRPr lang="en-US" sz="2000" dirty="0"/>
                    </a:p>
                  </a:txBody>
                  <a:tcPr anchor="ctr"/>
                </a:tc>
                <a:extLst>
                  <a:ext uri="{0D108BD9-81ED-4DB2-BD59-A6C34878D82A}">
                    <a16:rowId xmlns:a16="http://schemas.microsoft.com/office/drawing/2014/main" val="941358286"/>
                  </a:ext>
                </a:extLst>
              </a:tr>
            </a:tbl>
          </a:graphicData>
        </a:graphic>
      </p:graphicFrame>
      <p:sp>
        <p:nvSpPr>
          <p:cNvPr id="4" name="Title 1">
            <a:extLst>
              <a:ext uri="{FF2B5EF4-FFF2-40B4-BE49-F238E27FC236}">
                <a16:creationId xmlns:a16="http://schemas.microsoft.com/office/drawing/2014/main" id="{CE5C0A01-318A-CE4C-BE35-14705720784D}"/>
              </a:ext>
            </a:extLst>
          </p:cNvPr>
          <p:cNvSpPr txBox="1">
            <a:spLocks/>
          </p:cNvSpPr>
          <p:nvPr/>
        </p:nvSpPr>
        <p:spPr>
          <a:xfrm>
            <a:off x="628650" y="179388"/>
            <a:ext cx="7886700" cy="1022350"/>
          </a:xfrm>
          <a:prstGeom prst="rect">
            <a:avLst/>
          </a:prstGeom>
        </p:spPr>
        <p:txBody>
          <a:bodyPr/>
          <a:lstStyle>
            <a:lvl1pPr algn="l" rtl="0" eaLnBrk="1" fontAlgn="base" hangingPunct="1">
              <a:lnSpc>
                <a:spcPct val="90000"/>
              </a:lnSpc>
              <a:spcBef>
                <a:spcPct val="0"/>
              </a:spcBef>
              <a:spcAft>
                <a:spcPct val="0"/>
              </a:spcAft>
              <a:defRPr sz="3600" kern="1200">
                <a:solidFill>
                  <a:srgbClr val="003067"/>
                </a:solidFill>
                <a:latin typeface="+mn-lt"/>
                <a:ea typeface="Verdana" panose="020B0604030504040204" pitchFamily="34" charset="0"/>
                <a:cs typeface="Verdana" panose="020B0604030504040204" pitchFamily="34" charset="0"/>
              </a:defRPr>
            </a:lvl1pPr>
            <a:lvl2pPr algn="l" rtl="0" eaLnBrk="1" fontAlgn="base" hangingPunct="1">
              <a:lnSpc>
                <a:spcPct val="90000"/>
              </a:lnSpc>
              <a:spcBef>
                <a:spcPct val="0"/>
              </a:spcBef>
              <a:spcAft>
                <a:spcPct val="0"/>
              </a:spcAft>
              <a:defRPr sz="2700">
                <a:solidFill>
                  <a:srgbClr val="003067"/>
                </a:solidFill>
                <a:latin typeface="Verdana" panose="020B0604030504040204" pitchFamily="34" charset="0"/>
                <a:ea typeface="Verdana" panose="020B0604030504040204" pitchFamily="34" charset="0"/>
                <a:cs typeface="Verdana" panose="020B0604030504040204" pitchFamily="34" charset="0"/>
              </a:defRPr>
            </a:lvl2pPr>
            <a:lvl3pPr algn="l" rtl="0" eaLnBrk="1" fontAlgn="base" hangingPunct="1">
              <a:lnSpc>
                <a:spcPct val="90000"/>
              </a:lnSpc>
              <a:spcBef>
                <a:spcPct val="0"/>
              </a:spcBef>
              <a:spcAft>
                <a:spcPct val="0"/>
              </a:spcAft>
              <a:defRPr sz="2700">
                <a:solidFill>
                  <a:srgbClr val="003067"/>
                </a:solidFill>
                <a:latin typeface="Verdana" panose="020B0604030504040204" pitchFamily="34" charset="0"/>
                <a:ea typeface="Verdana" panose="020B0604030504040204" pitchFamily="34" charset="0"/>
                <a:cs typeface="Verdana" panose="020B0604030504040204" pitchFamily="34" charset="0"/>
              </a:defRPr>
            </a:lvl3pPr>
            <a:lvl4pPr algn="l" rtl="0" eaLnBrk="1" fontAlgn="base" hangingPunct="1">
              <a:lnSpc>
                <a:spcPct val="90000"/>
              </a:lnSpc>
              <a:spcBef>
                <a:spcPct val="0"/>
              </a:spcBef>
              <a:spcAft>
                <a:spcPct val="0"/>
              </a:spcAft>
              <a:defRPr sz="2700">
                <a:solidFill>
                  <a:srgbClr val="003067"/>
                </a:solidFill>
                <a:latin typeface="Verdana" panose="020B0604030504040204" pitchFamily="34" charset="0"/>
                <a:ea typeface="Verdana" panose="020B0604030504040204" pitchFamily="34" charset="0"/>
                <a:cs typeface="Verdana" panose="020B0604030504040204" pitchFamily="34" charset="0"/>
              </a:defRPr>
            </a:lvl4pPr>
            <a:lvl5pPr algn="l" rtl="0" eaLnBrk="1" fontAlgn="base" hangingPunct="1">
              <a:lnSpc>
                <a:spcPct val="90000"/>
              </a:lnSpc>
              <a:spcBef>
                <a:spcPct val="0"/>
              </a:spcBef>
              <a:spcAft>
                <a:spcPct val="0"/>
              </a:spcAft>
              <a:defRPr sz="2700">
                <a:solidFill>
                  <a:srgbClr val="003067"/>
                </a:solidFill>
                <a:latin typeface="Verdana" panose="020B0604030504040204" pitchFamily="34" charset="0"/>
                <a:ea typeface="Verdana" panose="020B0604030504040204" pitchFamily="34" charset="0"/>
                <a:cs typeface="Verdana" panose="020B0604030504040204" pitchFamily="34" charset="0"/>
              </a:defRPr>
            </a:lvl5pPr>
            <a:lvl6pPr marL="342900" algn="l" rtl="0" eaLnBrk="1" fontAlgn="base" hangingPunct="1">
              <a:lnSpc>
                <a:spcPct val="90000"/>
              </a:lnSpc>
              <a:spcBef>
                <a:spcPct val="0"/>
              </a:spcBef>
              <a:spcAft>
                <a:spcPct val="0"/>
              </a:spcAft>
              <a:defRPr sz="3000">
                <a:solidFill>
                  <a:srgbClr val="003067"/>
                </a:solidFill>
                <a:latin typeface="Verdana" panose="020B0604030504040204" pitchFamily="34" charset="0"/>
                <a:ea typeface="Verdana" panose="020B0604030504040204" pitchFamily="34" charset="0"/>
                <a:cs typeface="Verdana" panose="020B0604030504040204" pitchFamily="34" charset="0"/>
              </a:defRPr>
            </a:lvl6pPr>
            <a:lvl7pPr marL="685800" algn="l" rtl="0" eaLnBrk="1" fontAlgn="base" hangingPunct="1">
              <a:lnSpc>
                <a:spcPct val="90000"/>
              </a:lnSpc>
              <a:spcBef>
                <a:spcPct val="0"/>
              </a:spcBef>
              <a:spcAft>
                <a:spcPct val="0"/>
              </a:spcAft>
              <a:defRPr sz="3000">
                <a:solidFill>
                  <a:srgbClr val="003067"/>
                </a:solidFill>
                <a:latin typeface="Verdana" panose="020B0604030504040204" pitchFamily="34" charset="0"/>
                <a:ea typeface="Verdana" panose="020B0604030504040204" pitchFamily="34" charset="0"/>
                <a:cs typeface="Verdana" panose="020B0604030504040204" pitchFamily="34" charset="0"/>
              </a:defRPr>
            </a:lvl7pPr>
            <a:lvl8pPr marL="1028700" algn="l" rtl="0" eaLnBrk="1" fontAlgn="base" hangingPunct="1">
              <a:lnSpc>
                <a:spcPct val="90000"/>
              </a:lnSpc>
              <a:spcBef>
                <a:spcPct val="0"/>
              </a:spcBef>
              <a:spcAft>
                <a:spcPct val="0"/>
              </a:spcAft>
              <a:defRPr sz="3000">
                <a:solidFill>
                  <a:srgbClr val="003067"/>
                </a:solidFill>
                <a:latin typeface="Verdana" panose="020B0604030504040204" pitchFamily="34" charset="0"/>
                <a:ea typeface="Verdana" panose="020B0604030504040204" pitchFamily="34" charset="0"/>
                <a:cs typeface="Verdana" panose="020B0604030504040204" pitchFamily="34" charset="0"/>
              </a:defRPr>
            </a:lvl8pPr>
            <a:lvl9pPr marL="1371600" algn="l" rtl="0" eaLnBrk="1" fontAlgn="base" hangingPunct="1">
              <a:lnSpc>
                <a:spcPct val="90000"/>
              </a:lnSpc>
              <a:spcBef>
                <a:spcPct val="0"/>
              </a:spcBef>
              <a:spcAft>
                <a:spcPct val="0"/>
              </a:spcAft>
              <a:defRPr sz="3000">
                <a:solidFill>
                  <a:srgbClr val="003067"/>
                </a:solidFill>
                <a:latin typeface="Verdana" panose="020B0604030504040204" pitchFamily="34" charset="0"/>
                <a:ea typeface="Verdana" panose="020B0604030504040204" pitchFamily="34" charset="0"/>
                <a:cs typeface="Verdana" panose="020B0604030504040204" pitchFamily="34" charset="0"/>
              </a:defRPr>
            </a:lvl9pPr>
          </a:lstStyle>
          <a:p>
            <a:r>
              <a:rPr lang="en-US" dirty="0"/>
              <a:t>Results and Discussion (I)</a:t>
            </a:r>
          </a:p>
        </p:txBody>
      </p:sp>
      <p:sp>
        <p:nvSpPr>
          <p:cNvPr id="6" name="Content Placeholder 2">
            <a:extLst>
              <a:ext uri="{FF2B5EF4-FFF2-40B4-BE49-F238E27FC236}">
                <a16:creationId xmlns:a16="http://schemas.microsoft.com/office/drawing/2014/main" id="{E9C4CD3D-7002-2942-9992-3B0D87D4B77E}"/>
              </a:ext>
            </a:extLst>
          </p:cNvPr>
          <p:cNvSpPr txBox="1">
            <a:spLocks/>
          </p:cNvSpPr>
          <p:nvPr/>
        </p:nvSpPr>
        <p:spPr>
          <a:xfrm>
            <a:off x="755483" y="5185371"/>
            <a:ext cx="7633034" cy="1180707"/>
          </a:xfrm>
          <a:prstGeom prst="rect">
            <a:avLst/>
          </a:prstGeom>
        </p:spPr>
        <p:txBody>
          <a:bodyPr/>
          <a:lstStyle>
            <a:lvl1pPr marL="257175" indent="-257175" algn="l" rtl="0" eaLnBrk="1" fontAlgn="base" hangingPunct="1">
              <a:lnSpc>
                <a:spcPct val="100000"/>
              </a:lnSpc>
              <a:spcBef>
                <a:spcPts val="750"/>
              </a:spcBef>
              <a:spcAft>
                <a:spcPct val="0"/>
              </a:spcAft>
              <a:buFont typeface="Arial" panose="020B0604020202020204" pitchFamily="34" charset="0"/>
              <a:buChar char="•"/>
              <a:defRPr sz="2400" kern="1200">
                <a:solidFill>
                  <a:schemeClr val="tx1"/>
                </a:solidFill>
                <a:latin typeface="+mn-lt"/>
                <a:ea typeface="Verdana" panose="020B0604030504040204" pitchFamily="34" charset="0"/>
                <a:cs typeface="Verdana" panose="020B0604030504040204" pitchFamily="34" charset="0"/>
              </a:defRPr>
            </a:lvl1pPr>
            <a:lvl2pPr marL="514350" indent="-171450" algn="l" rtl="0" eaLnBrk="1" fontAlgn="base" hangingPunct="1">
              <a:lnSpc>
                <a:spcPct val="100000"/>
              </a:lnSpc>
              <a:spcBef>
                <a:spcPts val="750"/>
              </a:spcBef>
              <a:spcAft>
                <a:spcPct val="0"/>
              </a:spcAft>
              <a:buFont typeface="Arial" panose="020B0604020202020204" pitchFamily="34" charset="0"/>
              <a:buChar char="•"/>
              <a:defRPr sz="2000" kern="1200">
                <a:solidFill>
                  <a:schemeClr val="tx1"/>
                </a:solidFill>
                <a:latin typeface="+mn-lt"/>
                <a:ea typeface="Verdana" panose="020B0604030504040204" pitchFamily="34" charset="0"/>
                <a:cs typeface="Verdana" panose="020B0604030504040204" pitchFamily="34" charset="0"/>
              </a:defRPr>
            </a:lvl2pPr>
            <a:lvl3pPr marL="857250" indent="-171450" algn="l" rtl="0" eaLnBrk="1" fontAlgn="base" hangingPunct="1">
              <a:lnSpc>
                <a:spcPct val="100000"/>
              </a:lnSpc>
              <a:spcBef>
                <a:spcPts val="750"/>
              </a:spcBef>
              <a:spcAft>
                <a:spcPct val="0"/>
              </a:spcAft>
              <a:buFont typeface="Arial" panose="020B0604020202020204" pitchFamily="34" charset="0"/>
              <a:buChar char="•"/>
              <a:defRPr sz="1800" kern="1200">
                <a:solidFill>
                  <a:schemeClr val="tx1"/>
                </a:solidFill>
                <a:latin typeface="+mn-lt"/>
                <a:ea typeface="Verdana" panose="020B0604030504040204" pitchFamily="34" charset="0"/>
                <a:cs typeface="Verdana" panose="020B0604030504040204" pitchFamily="34" charset="0"/>
              </a:defRPr>
            </a:lvl3pPr>
            <a:lvl4pPr marL="1200150" indent="-171450" algn="l" rtl="0" eaLnBrk="1" fontAlgn="base" hangingPunct="1">
              <a:lnSpc>
                <a:spcPct val="100000"/>
              </a:lnSpc>
              <a:spcBef>
                <a:spcPts val="375"/>
              </a:spcBef>
              <a:spcAft>
                <a:spcPct val="0"/>
              </a:spcAft>
              <a:buFont typeface="Arial" panose="020B0604020202020204" pitchFamily="34" charset="0"/>
              <a:buChar char="•"/>
              <a:defRPr sz="1050" kern="1200">
                <a:solidFill>
                  <a:schemeClr val="tx1"/>
                </a:solidFill>
                <a:latin typeface="+mn-lt"/>
                <a:ea typeface="Verdana" panose="020B0604030504040204" pitchFamily="34" charset="0"/>
                <a:cs typeface="Verdana" panose="020B0604030504040204" pitchFamily="34" charset="0"/>
              </a:defRPr>
            </a:lvl4pPr>
            <a:lvl5pPr marL="1543050" indent="-171450" algn="l" rtl="0" eaLnBrk="1" fontAlgn="base" hangingPunct="1">
              <a:lnSpc>
                <a:spcPct val="100000"/>
              </a:lnSpc>
              <a:spcBef>
                <a:spcPts val="375"/>
              </a:spcBef>
              <a:spcAft>
                <a:spcPct val="0"/>
              </a:spcAft>
              <a:buFont typeface="Arial" panose="020B0604020202020204" pitchFamily="34" charset="0"/>
              <a:buChar char="•"/>
              <a:defRPr sz="900" kern="1200">
                <a:solidFill>
                  <a:schemeClr val="tx1"/>
                </a:solidFill>
                <a:latin typeface="+mn-lt"/>
                <a:ea typeface="Verdana" panose="020B0604030504040204" pitchFamily="34" charset="0"/>
                <a:cs typeface="Verdana" panose="020B0604030504040204" pitchFamily="34"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285750" indent="-285750"/>
            <a:r>
              <a:rPr lang="en-US" sz="2000" dirty="0"/>
              <a:t>Eight discourse features extracted from automatically parsed RST trees based on automatic speech recognition outputs</a:t>
            </a:r>
          </a:p>
          <a:p>
            <a:pPr marL="285750" indent="-285750"/>
            <a:r>
              <a:rPr lang="en-US" sz="2000" dirty="0"/>
              <a:t>Correlations (</a:t>
            </a:r>
            <a:r>
              <a:rPr lang="en-US" sz="2000" i="1" dirty="0"/>
              <a:t>r</a:t>
            </a:r>
            <a:r>
              <a:rPr lang="en-US" sz="2000" dirty="0"/>
              <a:t>) of discourse features with holistic proficiency scores</a:t>
            </a:r>
          </a:p>
          <a:p>
            <a:pPr marL="285750" indent="-285750"/>
            <a:endParaRPr lang="en-US" sz="2000" dirty="0"/>
          </a:p>
        </p:txBody>
      </p:sp>
    </p:spTree>
    <p:extLst>
      <p:ext uri="{BB962C8B-B14F-4D97-AF65-F5344CB8AC3E}">
        <p14:creationId xmlns:p14="http://schemas.microsoft.com/office/powerpoint/2010/main" val="331433731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747641-4CF9-334E-829F-2481404480A0}"/>
              </a:ext>
            </a:extLst>
          </p:cNvPr>
          <p:cNvSpPr>
            <a:spLocks noGrp="1"/>
          </p:cNvSpPr>
          <p:nvPr>
            <p:ph type="title"/>
          </p:nvPr>
        </p:nvSpPr>
        <p:spPr/>
        <p:txBody>
          <a:bodyPr/>
          <a:lstStyle/>
          <a:p>
            <a:r>
              <a:rPr lang="en-US" dirty="0"/>
              <a:t>Results and Discussion (II)</a:t>
            </a:r>
          </a:p>
        </p:txBody>
      </p:sp>
      <p:sp>
        <p:nvSpPr>
          <p:cNvPr id="3" name="Content Placeholder 2">
            <a:extLst>
              <a:ext uri="{FF2B5EF4-FFF2-40B4-BE49-F238E27FC236}">
                <a16:creationId xmlns:a16="http://schemas.microsoft.com/office/drawing/2014/main" id="{F447CD54-C15C-F74D-831B-034831746B38}"/>
              </a:ext>
            </a:extLst>
          </p:cNvPr>
          <p:cNvSpPr>
            <a:spLocks noGrp="1"/>
          </p:cNvSpPr>
          <p:nvPr>
            <p:ph idx="1"/>
          </p:nvPr>
        </p:nvSpPr>
        <p:spPr>
          <a:xfrm>
            <a:off x="628650" y="3692323"/>
            <a:ext cx="7886700" cy="2546431"/>
          </a:xfrm>
        </p:spPr>
        <p:txBody>
          <a:bodyPr/>
          <a:lstStyle/>
          <a:p>
            <a:r>
              <a:rPr lang="en-US" sz="2000" dirty="0"/>
              <a:t>Improvement is limited due to the fact that SpeechRater features are powerful in measuring various aspects </a:t>
            </a:r>
          </a:p>
          <a:p>
            <a:endParaRPr lang="en-US" sz="2000" dirty="0"/>
          </a:p>
          <a:p>
            <a:r>
              <a:rPr lang="en-US" sz="2000" dirty="0"/>
              <a:t>Proposed discourse-level features can improve the validity of an automated speech scoring system because it enables the measurement of an important aspect of speech that appears in the human scoring rubrics. </a:t>
            </a:r>
          </a:p>
          <a:p>
            <a:endParaRPr lang="en-US" sz="2000" dirty="0"/>
          </a:p>
        </p:txBody>
      </p:sp>
      <p:sp>
        <p:nvSpPr>
          <p:cNvPr id="4" name="Slide Number Placeholder 3">
            <a:extLst>
              <a:ext uri="{FF2B5EF4-FFF2-40B4-BE49-F238E27FC236}">
                <a16:creationId xmlns:a16="http://schemas.microsoft.com/office/drawing/2014/main" id="{BC53D6CA-908A-7A40-86B0-D396021C4807}"/>
              </a:ext>
            </a:extLst>
          </p:cNvPr>
          <p:cNvSpPr>
            <a:spLocks noGrp="1"/>
          </p:cNvSpPr>
          <p:nvPr>
            <p:ph type="sldNum" sz="quarter" idx="10"/>
          </p:nvPr>
        </p:nvSpPr>
        <p:spPr/>
        <p:txBody>
          <a:bodyPr/>
          <a:lstStyle/>
          <a:p>
            <a:fld id="{F25AD8EC-799E-4B42-A490-27697CDD0D28}" type="slidenum">
              <a:rPr lang="en-US" smtClean="0"/>
              <a:pPr/>
              <a:t>17</a:t>
            </a:fld>
            <a:endParaRPr lang="en-US" dirty="0"/>
          </a:p>
        </p:txBody>
      </p:sp>
      <p:graphicFrame>
        <p:nvGraphicFramePr>
          <p:cNvPr id="5" name="Content Placeholder 4">
            <a:extLst>
              <a:ext uri="{FF2B5EF4-FFF2-40B4-BE49-F238E27FC236}">
                <a16:creationId xmlns:a16="http://schemas.microsoft.com/office/drawing/2014/main" id="{5D099F7E-F2C5-9C49-80E7-1C533DF73162}"/>
              </a:ext>
            </a:extLst>
          </p:cNvPr>
          <p:cNvGraphicFramePr>
            <a:graphicFrameLocks/>
          </p:cNvGraphicFramePr>
          <p:nvPr>
            <p:extLst>
              <p:ext uri="{D42A27DB-BD31-4B8C-83A1-F6EECF244321}">
                <p14:modId xmlns:p14="http://schemas.microsoft.com/office/powerpoint/2010/main" val="2112458264"/>
              </p:ext>
            </p:extLst>
          </p:nvPr>
        </p:nvGraphicFramePr>
        <p:xfrm>
          <a:off x="1674351" y="1664725"/>
          <a:ext cx="5795298" cy="1599456"/>
        </p:xfrm>
        <a:graphic>
          <a:graphicData uri="http://schemas.openxmlformats.org/drawingml/2006/table">
            <a:tbl>
              <a:tblPr firstRow="1" bandRow="1">
                <a:tableStyleId>{5C22544A-7EE6-4342-B048-85BDC9FD1C3A}</a:tableStyleId>
              </a:tblPr>
              <a:tblGrid>
                <a:gridCol w="1931766">
                  <a:extLst>
                    <a:ext uri="{9D8B030D-6E8A-4147-A177-3AD203B41FA5}">
                      <a16:colId xmlns:a16="http://schemas.microsoft.com/office/drawing/2014/main" val="3232506516"/>
                    </a:ext>
                  </a:extLst>
                </a:gridCol>
                <a:gridCol w="1931766">
                  <a:extLst>
                    <a:ext uri="{9D8B030D-6E8A-4147-A177-3AD203B41FA5}">
                      <a16:colId xmlns:a16="http://schemas.microsoft.com/office/drawing/2014/main" val="868006506"/>
                    </a:ext>
                  </a:extLst>
                </a:gridCol>
                <a:gridCol w="1931766">
                  <a:extLst>
                    <a:ext uri="{9D8B030D-6E8A-4147-A177-3AD203B41FA5}">
                      <a16:colId xmlns:a16="http://schemas.microsoft.com/office/drawing/2014/main" val="2141482845"/>
                    </a:ext>
                  </a:extLst>
                </a:gridCol>
              </a:tblGrid>
              <a:tr h="399864">
                <a:tc>
                  <a:txBody>
                    <a:bodyPr/>
                    <a:lstStyle/>
                    <a:p>
                      <a:r>
                        <a:rPr lang="en-US" sz="1800" dirty="0"/>
                        <a:t>Features</a:t>
                      </a:r>
                    </a:p>
                  </a:txBody>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en-US" sz="1800" b="1" kern="1200" dirty="0">
                          <a:solidFill>
                            <a:schemeClr val="lt1"/>
                          </a:solidFill>
                          <a:latin typeface="+mn-lt"/>
                          <a:ea typeface="+mn-ea"/>
                          <a:cs typeface="+mn-cs"/>
                        </a:rPr>
                        <a:t>Accuracy (%) </a:t>
                      </a:r>
                    </a:p>
                  </a:txBody>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en-US" sz="1800" b="1" i="1" kern="1200" dirty="0">
                          <a:solidFill>
                            <a:schemeClr val="lt1"/>
                          </a:solidFill>
                          <a:latin typeface="+mn-lt"/>
                          <a:ea typeface="+mn-ea"/>
                          <a:cs typeface="+mn-cs"/>
                        </a:rPr>
                        <a:t>r</a:t>
                      </a:r>
                    </a:p>
                  </a:txBody>
                  <a:tcPr/>
                </a:tc>
                <a:extLst>
                  <a:ext uri="{0D108BD9-81ED-4DB2-BD59-A6C34878D82A}">
                    <a16:rowId xmlns:a16="http://schemas.microsoft.com/office/drawing/2014/main" val="2180407874"/>
                  </a:ext>
                </a:extLst>
              </a:tr>
              <a:tr h="399864">
                <a:tc>
                  <a:txBody>
                    <a:bodyPr/>
                    <a:lstStyle/>
                    <a:p>
                      <a:r>
                        <a:rPr lang="en-US" sz="1800" kern="1200" dirty="0">
                          <a:solidFill>
                            <a:schemeClr val="tx1"/>
                          </a:solidFill>
                          <a:effectLst/>
                          <a:latin typeface="+mn-lt"/>
                          <a:ea typeface="+mn-ea"/>
                          <a:cs typeface="+mn-cs"/>
                        </a:rPr>
                        <a:t>RST</a:t>
                      </a:r>
                      <a:endParaRPr lang="en-US" sz="1800" dirty="0"/>
                    </a:p>
                  </a:txBody>
                  <a:tcPr/>
                </a:tc>
                <a:tc>
                  <a:txBody>
                    <a:bodyPr/>
                    <a:lstStyle/>
                    <a:p>
                      <a:pPr algn="ctr"/>
                      <a:r>
                        <a:rPr lang="en-US" sz="1800" kern="1200" dirty="0">
                          <a:solidFill>
                            <a:schemeClr val="tx1"/>
                          </a:solidFill>
                          <a:effectLst/>
                          <a:latin typeface="+mn-lt"/>
                          <a:ea typeface="+mn-ea"/>
                          <a:cs typeface="+mn-cs"/>
                        </a:rPr>
                        <a:t>55.9</a:t>
                      </a:r>
                      <a:endParaRPr lang="en-US" sz="1800" dirty="0"/>
                    </a:p>
                  </a:txBody>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en-US" sz="1800" kern="1200" dirty="0">
                          <a:solidFill>
                            <a:schemeClr val="tx1"/>
                          </a:solidFill>
                          <a:effectLst/>
                          <a:latin typeface="+mn-lt"/>
                          <a:ea typeface="+mn-ea"/>
                          <a:cs typeface="+mn-cs"/>
                        </a:rPr>
                        <a:t>0.371 </a:t>
                      </a:r>
                      <a:endParaRPr lang="en-US" sz="1800" dirty="0">
                        <a:effectLst/>
                      </a:endParaRPr>
                    </a:p>
                  </a:txBody>
                  <a:tcPr/>
                </a:tc>
                <a:extLst>
                  <a:ext uri="{0D108BD9-81ED-4DB2-BD59-A6C34878D82A}">
                    <a16:rowId xmlns:a16="http://schemas.microsoft.com/office/drawing/2014/main" val="3800417197"/>
                  </a:ext>
                </a:extLst>
              </a:tr>
              <a:tr h="399864">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US" sz="1800" kern="1200" dirty="0">
                          <a:solidFill>
                            <a:schemeClr val="tx1"/>
                          </a:solidFill>
                          <a:effectLst/>
                          <a:latin typeface="+mn-lt"/>
                          <a:ea typeface="+mn-ea"/>
                          <a:cs typeface="+mn-cs"/>
                        </a:rPr>
                        <a:t>SpeechRater </a:t>
                      </a:r>
                      <a:endParaRPr lang="en-US" sz="1800" dirty="0">
                        <a:effectLst/>
                      </a:endParaRPr>
                    </a:p>
                  </a:txBody>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en-US" sz="1800" kern="1200" dirty="0">
                          <a:solidFill>
                            <a:schemeClr val="tx1"/>
                          </a:solidFill>
                          <a:effectLst/>
                          <a:latin typeface="+mn-lt"/>
                          <a:ea typeface="+mn-ea"/>
                          <a:cs typeface="+mn-cs"/>
                        </a:rPr>
                        <a:t>65.3 </a:t>
                      </a:r>
                      <a:endParaRPr lang="en-US" sz="1800" dirty="0">
                        <a:effectLst/>
                      </a:endParaRPr>
                    </a:p>
                  </a:txBody>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en-US" sz="1800" kern="1200" dirty="0">
                          <a:solidFill>
                            <a:schemeClr val="tx1"/>
                          </a:solidFill>
                          <a:effectLst/>
                          <a:latin typeface="+mn-lt"/>
                          <a:ea typeface="+mn-ea"/>
                          <a:cs typeface="+mn-cs"/>
                        </a:rPr>
                        <a:t>0.587 </a:t>
                      </a:r>
                      <a:endParaRPr lang="en-US" sz="1800" dirty="0">
                        <a:effectLst/>
                      </a:endParaRPr>
                    </a:p>
                  </a:txBody>
                  <a:tcPr/>
                </a:tc>
                <a:extLst>
                  <a:ext uri="{0D108BD9-81ED-4DB2-BD59-A6C34878D82A}">
                    <a16:rowId xmlns:a16="http://schemas.microsoft.com/office/drawing/2014/main" val="551433895"/>
                  </a:ext>
                </a:extLst>
              </a:tr>
              <a:tr h="399864">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US" sz="1800" kern="1200" dirty="0">
                          <a:solidFill>
                            <a:schemeClr val="tx1"/>
                          </a:solidFill>
                          <a:effectLst/>
                          <a:latin typeface="+mn-lt"/>
                          <a:ea typeface="+mn-ea"/>
                          <a:cs typeface="+mn-cs"/>
                        </a:rPr>
                        <a:t>SpeechRater + RST </a:t>
                      </a:r>
                      <a:endParaRPr lang="en-US" sz="1800" dirty="0">
                        <a:effectLst/>
                      </a:endParaRPr>
                    </a:p>
                  </a:txBody>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en-US" sz="1800" kern="1200" dirty="0">
                          <a:solidFill>
                            <a:schemeClr val="tx1"/>
                          </a:solidFill>
                          <a:effectLst/>
                          <a:latin typeface="+mn-lt"/>
                          <a:ea typeface="+mn-ea"/>
                          <a:cs typeface="+mn-cs"/>
                        </a:rPr>
                        <a:t>65.4 </a:t>
                      </a:r>
                      <a:endParaRPr lang="en-US" sz="1800" dirty="0">
                        <a:effectLst/>
                      </a:endParaRPr>
                    </a:p>
                  </a:txBody>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en-US" sz="1800" kern="1200" dirty="0">
                          <a:solidFill>
                            <a:schemeClr val="tx1"/>
                          </a:solidFill>
                          <a:effectLst/>
                          <a:latin typeface="+mn-lt"/>
                          <a:ea typeface="+mn-ea"/>
                          <a:cs typeface="+mn-cs"/>
                        </a:rPr>
                        <a:t>0.587 </a:t>
                      </a:r>
                      <a:endParaRPr lang="en-US" sz="1800" dirty="0">
                        <a:effectLst/>
                      </a:endParaRPr>
                    </a:p>
                  </a:txBody>
                  <a:tcPr/>
                </a:tc>
                <a:extLst>
                  <a:ext uri="{0D108BD9-81ED-4DB2-BD59-A6C34878D82A}">
                    <a16:rowId xmlns:a16="http://schemas.microsoft.com/office/drawing/2014/main" val="2259241404"/>
                  </a:ext>
                </a:extLst>
              </a:tr>
            </a:tbl>
          </a:graphicData>
        </a:graphic>
      </p:graphicFrame>
    </p:spTree>
    <p:extLst>
      <p:ext uri="{BB962C8B-B14F-4D97-AF65-F5344CB8AC3E}">
        <p14:creationId xmlns:p14="http://schemas.microsoft.com/office/powerpoint/2010/main" val="99329074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31018C-B178-E747-9F60-0CA27967B5D9}"/>
              </a:ext>
            </a:extLst>
          </p:cNvPr>
          <p:cNvSpPr>
            <a:spLocks noGrp="1"/>
          </p:cNvSpPr>
          <p:nvPr>
            <p:ph type="title"/>
          </p:nvPr>
        </p:nvSpPr>
        <p:spPr/>
        <p:txBody>
          <a:bodyPr/>
          <a:lstStyle/>
          <a:p>
            <a:r>
              <a:rPr lang="en-US" dirty="0"/>
              <a:t>Conclusion</a:t>
            </a:r>
          </a:p>
        </p:txBody>
      </p:sp>
      <p:sp>
        <p:nvSpPr>
          <p:cNvPr id="3" name="Content Placeholder 2">
            <a:extLst>
              <a:ext uri="{FF2B5EF4-FFF2-40B4-BE49-F238E27FC236}">
                <a16:creationId xmlns:a16="http://schemas.microsoft.com/office/drawing/2014/main" id="{3E26C51D-849C-C845-85CA-889C77E9EEE8}"/>
              </a:ext>
            </a:extLst>
          </p:cNvPr>
          <p:cNvSpPr>
            <a:spLocks noGrp="1"/>
          </p:cNvSpPr>
          <p:nvPr>
            <p:ph idx="1"/>
          </p:nvPr>
        </p:nvSpPr>
        <p:spPr>
          <a:xfrm>
            <a:off x="628650" y="1363662"/>
            <a:ext cx="7886700" cy="4820161"/>
          </a:xfrm>
        </p:spPr>
        <p:txBody>
          <a:bodyPr/>
          <a:lstStyle/>
          <a:p>
            <a:pPr>
              <a:spcBef>
                <a:spcPts val="2550"/>
              </a:spcBef>
            </a:pPr>
            <a:r>
              <a:rPr lang="en-US" sz="2200" dirty="0"/>
              <a:t>An annotated corpus of 1,440 TOEFL iBT spoken responses was obtained using Rhetorical Structure Theory.</a:t>
            </a:r>
          </a:p>
          <a:p>
            <a:pPr>
              <a:spcBef>
                <a:spcPts val="2550"/>
              </a:spcBef>
            </a:pPr>
            <a:r>
              <a:rPr lang="en-US" sz="2200" dirty="0"/>
              <a:t>An automatic discourse parser was built with the F1-scores of 76.1%/77.0%, 57.6%/59.7%, and 42.6%/44.4% on the three levels of span, nuclearity, and relation respectively. </a:t>
            </a:r>
          </a:p>
          <a:p>
            <a:pPr>
              <a:spcBef>
                <a:spcPts val="2550"/>
              </a:spcBef>
            </a:pPr>
            <a:r>
              <a:rPr lang="en-US" sz="2200" dirty="0"/>
              <a:t>Discourse features were extracted in an automatic process (automatic speech recognizer and automatic parser), achieving moderate correlations with holistic proficiency scores.</a:t>
            </a:r>
          </a:p>
          <a:p>
            <a:pPr>
              <a:spcBef>
                <a:spcPts val="2550"/>
              </a:spcBef>
            </a:pPr>
            <a:r>
              <a:rPr lang="en-US" sz="2200" dirty="0"/>
              <a:t>A scoring model trained using the eight proposed discourse features can predict the proficiency scores with an accuracy of 55.9%.</a:t>
            </a:r>
          </a:p>
        </p:txBody>
      </p:sp>
      <p:sp>
        <p:nvSpPr>
          <p:cNvPr id="4" name="Slide Number Placeholder 3">
            <a:extLst>
              <a:ext uri="{FF2B5EF4-FFF2-40B4-BE49-F238E27FC236}">
                <a16:creationId xmlns:a16="http://schemas.microsoft.com/office/drawing/2014/main" id="{E8D53DE4-0C61-4542-824C-F94AABE451F1}"/>
              </a:ext>
            </a:extLst>
          </p:cNvPr>
          <p:cNvSpPr>
            <a:spLocks noGrp="1"/>
          </p:cNvSpPr>
          <p:nvPr>
            <p:ph type="sldNum" sz="quarter" idx="10"/>
          </p:nvPr>
        </p:nvSpPr>
        <p:spPr/>
        <p:txBody>
          <a:bodyPr/>
          <a:lstStyle/>
          <a:p>
            <a:fld id="{F25AD8EC-799E-4B42-A490-27697CDD0D28}" type="slidenum">
              <a:rPr lang="en-US" smtClean="0"/>
              <a:t>18</a:t>
            </a:fld>
            <a:endParaRPr lang="en-US" dirty="0"/>
          </a:p>
        </p:txBody>
      </p:sp>
    </p:spTree>
    <p:extLst>
      <p:ext uri="{BB962C8B-B14F-4D97-AF65-F5344CB8AC3E}">
        <p14:creationId xmlns:p14="http://schemas.microsoft.com/office/powerpoint/2010/main" val="221716442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a:xfrm>
            <a:off x="457200" y="2223023"/>
            <a:ext cx="8229600" cy="1143000"/>
          </a:xfrm>
        </p:spPr>
        <p:txBody>
          <a:bodyPr/>
          <a:lstStyle/>
          <a:p>
            <a:pPr algn="l"/>
            <a:r>
              <a:rPr lang="en-US" altLang="en-US" dirty="0"/>
              <a:t>Questions?</a:t>
            </a:r>
            <a:br>
              <a:rPr lang="en-US" altLang="en-US" dirty="0"/>
            </a:br>
            <a:r>
              <a:rPr lang="en-US" altLang="en-US" dirty="0"/>
              <a:t>Comments?</a:t>
            </a:r>
          </a:p>
        </p:txBody>
      </p:sp>
      <p:sp>
        <p:nvSpPr>
          <p:cNvPr id="6" name="Title 1"/>
          <p:cNvSpPr txBox="1">
            <a:spLocks/>
          </p:cNvSpPr>
          <p:nvPr/>
        </p:nvSpPr>
        <p:spPr bwMode="auto">
          <a:xfrm>
            <a:off x="457200" y="990600"/>
            <a:ext cx="8229600" cy="914400"/>
          </a:xfrm>
          <a:prstGeom prst="rect">
            <a:avLst/>
          </a:prstGeom>
          <a:noFill/>
          <a:ln w="9525">
            <a:noFill/>
            <a:miter lim="800000"/>
            <a:headEnd/>
            <a:tailEnd/>
          </a:ln>
        </p:spPr>
        <p:txBody>
          <a:bodyPr anchor="ctr"/>
          <a:lstStyle/>
          <a:p>
            <a:pPr eaLnBrk="0" hangingPunct="0">
              <a:defRPr/>
            </a:pPr>
            <a:r>
              <a:rPr lang="en-US" sz="3600" b="1">
                <a:solidFill>
                  <a:srgbClr val="003067"/>
                </a:solidFill>
                <a:latin typeface="Verdana" pitchFamily="34" charset="0"/>
                <a:ea typeface="+mj-ea"/>
                <a:cs typeface="+mj-cs"/>
              </a:rPr>
              <a:t>Thank You!</a:t>
            </a:r>
          </a:p>
        </p:txBody>
      </p:sp>
      <p:sp>
        <p:nvSpPr>
          <p:cNvPr id="2" name="Slide Number Placeholder 1">
            <a:extLst>
              <a:ext uri="{FF2B5EF4-FFF2-40B4-BE49-F238E27FC236}">
                <a16:creationId xmlns:a16="http://schemas.microsoft.com/office/drawing/2014/main" id="{F6DED2AA-56E2-3442-8EED-ECD4354A0CA9}"/>
              </a:ext>
            </a:extLst>
          </p:cNvPr>
          <p:cNvSpPr>
            <a:spLocks noGrp="1"/>
          </p:cNvSpPr>
          <p:nvPr>
            <p:ph type="sldNum" sz="quarter" idx="10"/>
          </p:nvPr>
        </p:nvSpPr>
        <p:spPr/>
        <p:txBody>
          <a:bodyPr/>
          <a:lstStyle/>
          <a:p>
            <a:fld id="{F25AD8EC-799E-4B42-A490-27697CDD0D28}" type="slidenum">
              <a:rPr lang="en-US" smtClean="0"/>
              <a:t>19</a:t>
            </a:fld>
            <a:endParaRPr lang="en-US" dirty="0"/>
          </a:p>
        </p:txBody>
      </p:sp>
      <p:sp>
        <p:nvSpPr>
          <p:cNvPr id="7" name="Title 1">
            <a:extLst>
              <a:ext uri="{FF2B5EF4-FFF2-40B4-BE49-F238E27FC236}">
                <a16:creationId xmlns:a16="http://schemas.microsoft.com/office/drawing/2014/main" id="{03C972A0-8BE0-0A49-838F-7BD4D155F486}"/>
              </a:ext>
            </a:extLst>
          </p:cNvPr>
          <p:cNvSpPr txBox="1">
            <a:spLocks/>
          </p:cNvSpPr>
          <p:nvPr/>
        </p:nvSpPr>
        <p:spPr bwMode="auto">
          <a:xfrm>
            <a:off x="457200" y="3684047"/>
            <a:ext cx="7426712" cy="1055223"/>
          </a:xfrm>
          <a:prstGeom prst="rect">
            <a:avLst/>
          </a:prstGeom>
          <a:noFill/>
          <a:ln w="9525">
            <a:noFill/>
            <a:miter lim="800000"/>
            <a:headEnd/>
            <a:tailEnd/>
          </a:ln>
        </p:spPr>
        <p:txBody>
          <a:bodyPr anchor="ctr"/>
          <a:lstStyle/>
          <a:p>
            <a:pPr eaLnBrk="0" hangingPunct="0">
              <a:lnSpc>
                <a:spcPct val="150000"/>
              </a:lnSpc>
              <a:defRPr/>
            </a:pPr>
            <a:r>
              <a:rPr lang="en-US" sz="2000" dirty="0">
                <a:solidFill>
                  <a:srgbClr val="003067"/>
                </a:solidFill>
                <a:latin typeface="Verdana" pitchFamily="34" charset="0"/>
                <a:cs typeface="Arial" charset="0"/>
              </a:rPr>
              <a:t>Xinhao Wang, </a:t>
            </a:r>
            <a:r>
              <a:rPr lang="en-US" sz="2000" dirty="0">
                <a:solidFill>
                  <a:srgbClr val="003067"/>
                </a:solidFill>
                <a:latin typeface="Verdana" pitchFamily="34" charset="0"/>
                <a:cs typeface="Arial" charset="0"/>
                <a:hlinkClick r:id="rId3"/>
              </a:rPr>
              <a:t>xwang002@ets.org</a:t>
            </a:r>
            <a:endParaRPr lang="en-US" sz="2000" dirty="0">
              <a:solidFill>
                <a:srgbClr val="003067"/>
              </a:solidFill>
              <a:latin typeface="Verdana" pitchFamily="34" charset="0"/>
              <a:cs typeface="Arial" charset="0"/>
            </a:endParaRPr>
          </a:p>
          <a:p>
            <a:pPr eaLnBrk="0" hangingPunct="0">
              <a:lnSpc>
                <a:spcPct val="150000"/>
              </a:lnSpc>
              <a:defRPr/>
            </a:pPr>
            <a:r>
              <a:rPr lang="en-US" sz="2000" dirty="0">
                <a:solidFill>
                  <a:srgbClr val="003067"/>
                </a:solidFill>
                <a:latin typeface="Verdana" pitchFamily="34" charset="0"/>
                <a:cs typeface="Arial" charset="0"/>
              </a:rPr>
              <a:t>Research Scientist, NLP &amp; Speech Group at ETS </a:t>
            </a:r>
          </a:p>
        </p:txBody>
      </p:sp>
    </p:spTree>
    <p:extLst>
      <p:ext uri="{BB962C8B-B14F-4D97-AF65-F5344CB8AC3E}">
        <p14:creationId xmlns:p14="http://schemas.microsoft.com/office/powerpoint/2010/main" val="393120669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Background (SpeechRater®)</a:t>
            </a:r>
          </a:p>
        </p:txBody>
      </p:sp>
      <p:sp>
        <p:nvSpPr>
          <p:cNvPr id="3" name="Content Placeholder 2"/>
          <p:cNvSpPr>
            <a:spLocks noGrp="1"/>
          </p:cNvSpPr>
          <p:nvPr>
            <p:ph idx="1"/>
          </p:nvPr>
        </p:nvSpPr>
        <p:spPr/>
        <p:txBody>
          <a:bodyPr/>
          <a:lstStyle/>
          <a:p>
            <a:r>
              <a:rPr lang="en-US" dirty="0"/>
              <a:t>Context: Need to evaluate many dimensions of spoken language in the task of automated scoring of non-native spontaneous speech</a:t>
            </a:r>
          </a:p>
          <a:p>
            <a:endParaRPr lang="en-US" dirty="0"/>
          </a:p>
          <a:p>
            <a:r>
              <a:rPr lang="en-US" dirty="0"/>
              <a:t>Until recently: Develop features related to fluency, pronunciation, prosody, vocabulary, grammar, content </a:t>
            </a:r>
          </a:p>
          <a:p>
            <a:endParaRPr lang="en-US" dirty="0"/>
          </a:p>
          <a:p>
            <a:r>
              <a:rPr lang="en-US" dirty="0"/>
              <a:t>Still needed: Explore features measuring discourse coherence, progression of ideas</a:t>
            </a:r>
          </a:p>
        </p:txBody>
      </p:sp>
      <p:sp>
        <p:nvSpPr>
          <p:cNvPr id="4" name="Slide Number Placeholder 3">
            <a:extLst>
              <a:ext uri="{FF2B5EF4-FFF2-40B4-BE49-F238E27FC236}">
                <a16:creationId xmlns:a16="http://schemas.microsoft.com/office/drawing/2014/main" id="{7DB8A735-D0E0-8B4D-86AB-6C6CC426FBBD}"/>
              </a:ext>
            </a:extLst>
          </p:cNvPr>
          <p:cNvSpPr>
            <a:spLocks noGrp="1"/>
          </p:cNvSpPr>
          <p:nvPr>
            <p:ph type="sldNum" sz="quarter" idx="10"/>
          </p:nvPr>
        </p:nvSpPr>
        <p:spPr/>
        <p:txBody>
          <a:bodyPr/>
          <a:lstStyle/>
          <a:p>
            <a:fld id="{F25AD8EC-799E-4B42-A490-27697CDD0D28}" type="slidenum">
              <a:rPr lang="en-US" smtClean="0"/>
              <a:t>2</a:t>
            </a:fld>
            <a:endParaRPr lang="en-US" dirty="0"/>
          </a:p>
        </p:txBody>
      </p:sp>
    </p:spTree>
    <p:extLst>
      <p:ext uri="{BB962C8B-B14F-4D97-AF65-F5344CB8AC3E}">
        <p14:creationId xmlns:p14="http://schemas.microsoft.com/office/powerpoint/2010/main" val="176660861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1078F0-21A0-C443-A02F-196C95C0100B}"/>
              </a:ext>
            </a:extLst>
          </p:cNvPr>
          <p:cNvSpPr>
            <a:spLocks noGrp="1"/>
          </p:cNvSpPr>
          <p:nvPr>
            <p:ph type="title"/>
          </p:nvPr>
        </p:nvSpPr>
        <p:spPr/>
        <p:txBody>
          <a:bodyPr/>
          <a:lstStyle/>
          <a:p>
            <a:r>
              <a:rPr lang="en-US" dirty="0"/>
              <a:t>RST_DT vs. RST_SS</a:t>
            </a:r>
          </a:p>
        </p:txBody>
      </p:sp>
      <p:sp>
        <p:nvSpPr>
          <p:cNvPr id="4" name="Slide Number Placeholder 3">
            <a:extLst>
              <a:ext uri="{FF2B5EF4-FFF2-40B4-BE49-F238E27FC236}">
                <a16:creationId xmlns:a16="http://schemas.microsoft.com/office/drawing/2014/main" id="{3E87B770-EDA9-8347-9883-F2250ACD3E2A}"/>
              </a:ext>
            </a:extLst>
          </p:cNvPr>
          <p:cNvSpPr>
            <a:spLocks noGrp="1"/>
          </p:cNvSpPr>
          <p:nvPr>
            <p:ph type="sldNum" sz="quarter" idx="10"/>
          </p:nvPr>
        </p:nvSpPr>
        <p:spPr/>
        <p:txBody>
          <a:bodyPr/>
          <a:lstStyle/>
          <a:p>
            <a:fld id="{F25AD8EC-799E-4B42-A490-27697CDD0D28}" type="slidenum">
              <a:rPr lang="en-US" smtClean="0"/>
              <a:pPr/>
              <a:t>20</a:t>
            </a:fld>
            <a:endParaRPr lang="en-US" dirty="0"/>
          </a:p>
        </p:txBody>
      </p:sp>
      <p:graphicFrame>
        <p:nvGraphicFramePr>
          <p:cNvPr id="5" name="Table 4">
            <a:extLst>
              <a:ext uri="{FF2B5EF4-FFF2-40B4-BE49-F238E27FC236}">
                <a16:creationId xmlns:a16="http://schemas.microsoft.com/office/drawing/2014/main" id="{D8DE5E0B-B9DE-B14E-BD83-5671D513B535}"/>
              </a:ext>
            </a:extLst>
          </p:cNvPr>
          <p:cNvGraphicFramePr>
            <a:graphicFrameLocks noGrp="1"/>
          </p:cNvGraphicFramePr>
          <p:nvPr>
            <p:extLst>
              <p:ext uri="{D42A27DB-BD31-4B8C-83A1-F6EECF244321}">
                <p14:modId xmlns:p14="http://schemas.microsoft.com/office/powerpoint/2010/main" val="3688134448"/>
              </p:ext>
            </p:extLst>
          </p:nvPr>
        </p:nvGraphicFramePr>
        <p:xfrm>
          <a:off x="771528" y="1344618"/>
          <a:ext cx="7600951" cy="4498972"/>
        </p:xfrm>
        <a:graphic>
          <a:graphicData uri="http://schemas.openxmlformats.org/drawingml/2006/table">
            <a:tbl>
              <a:tblPr firstRow="1" bandRow="1">
                <a:tableStyleId>{5C22544A-7EE6-4342-B048-85BDC9FD1C3A}</a:tableStyleId>
              </a:tblPr>
              <a:tblGrid>
                <a:gridCol w="1061897">
                  <a:extLst>
                    <a:ext uri="{9D8B030D-6E8A-4147-A177-3AD203B41FA5}">
                      <a16:colId xmlns:a16="http://schemas.microsoft.com/office/drawing/2014/main" val="1993157544"/>
                    </a:ext>
                  </a:extLst>
                </a:gridCol>
                <a:gridCol w="1383262">
                  <a:extLst>
                    <a:ext uri="{9D8B030D-6E8A-4147-A177-3AD203B41FA5}">
                      <a16:colId xmlns:a16="http://schemas.microsoft.com/office/drawing/2014/main" val="2170390701"/>
                    </a:ext>
                  </a:extLst>
                </a:gridCol>
                <a:gridCol w="2556937">
                  <a:extLst>
                    <a:ext uri="{9D8B030D-6E8A-4147-A177-3AD203B41FA5}">
                      <a16:colId xmlns:a16="http://schemas.microsoft.com/office/drawing/2014/main" val="3435473149"/>
                    </a:ext>
                  </a:extLst>
                </a:gridCol>
                <a:gridCol w="2598855">
                  <a:extLst>
                    <a:ext uri="{9D8B030D-6E8A-4147-A177-3AD203B41FA5}">
                      <a16:colId xmlns:a16="http://schemas.microsoft.com/office/drawing/2014/main" val="1707505257"/>
                    </a:ext>
                  </a:extLst>
                </a:gridCol>
              </a:tblGrid>
              <a:tr h="703600">
                <a:tc>
                  <a:txBody>
                    <a:bodyPr/>
                    <a:lstStyle/>
                    <a:p>
                      <a:endParaRPr lang="en-US" sz="2000" dirty="0"/>
                    </a:p>
                  </a:txBody>
                  <a:tcPr/>
                </a:tc>
                <a:tc>
                  <a:txBody>
                    <a:bodyPr/>
                    <a:lstStyle/>
                    <a:p>
                      <a:pPr algn="ctr"/>
                      <a:r>
                        <a:rPr lang="en-US" sz="2000" dirty="0"/>
                        <a:t># Samples</a:t>
                      </a:r>
                    </a:p>
                  </a:txBody>
                  <a:tcPr anchor="ctr"/>
                </a:tc>
                <a:tc>
                  <a:txBody>
                    <a:bodyPr/>
                    <a:lstStyle/>
                    <a:p>
                      <a:pPr algn="ctr"/>
                      <a:r>
                        <a:rPr lang="en-US" sz="2000" dirty="0"/>
                        <a:t># EDUs </a:t>
                      </a:r>
                    </a:p>
                    <a:p>
                      <a:pPr algn="ctr"/>
                      <a:r>
                        <a:rPr lang="en-US" sz="2000" dirty="0"/>
                        <a:t>Mean (std)</a:t>
                      </a:r>
                    </a:p>
                  </a:txBody>
                  <a:tcPr anchor="ctr"/>
                </a:tc>
                <a:tc>
                  <a:txBody>
                    <a:bodyPr/>
                    <a:lstStyle/>
                    <a:p>
                      <a:pPr algn="ctr"/>
                      <a:r>
                        <a:rPr lang="en-US" sz="2000" dirty="0"/>
                        <a:t># Words </a:t>
                      </a:r>
                    </a:p>
                    <a:p>
                      <a:pPr algn="ctr"/>
                      <a:r>
                        <a:rPr lang="en-US" sz="2000" dirty="0"/>
                        <a:t>Mean (std)</a:t>
                      </a:r>
                    </a:p>
                  </a:txBody>
                  <a:tcPr anchor="ctr"/>
                </a:tc>
                <a:extLst>
                  <a:ext uri="{0D108BD9-81ED-4DB2-BD59-A6C34878D82A}">
                    <a16:rowId xmlns:a16="http://schemas.microsoft.com/office/drawing/2014/main" val="1051948872"/>
                  </a:ext>
                </a:extLst>
              </a:tr>
              <a:tr h="542196">
                <a:tc gridSpan="4">
                  <a:txBody>
                    <a:bodyPr/>
                    <a:lstStyle/>
                    <a:p>
                      <a:pPr algn="ctr"/>
                      <a:r>
                        <a:rPr lang="en-US" sz="2000" dirty="0"/>
                        <a:t>RST_DT (RST Discourse Treebank)</a:t>
                      </a:r>
                    </a:p>
                  </a:txBody>
                  <a:tcPr anchor="ctr"/>
                </a:tc>
                <a:tc hMerge="1">
                  <a:txBody>
                    <a:bodyPr/>
                    <a:lstStyle/>
                    <a:p>
                      <a:pPr algn="ctr"/>
                      <a:endParaRPr lang="en-US" sz="2000" dirty="0"/>
                    </a:p>
                  </a:txBody>
                  <a:tcPr anchor="ctr"/>
                </a:tc>
                <a:tc hMerge="1">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lang="en-US" sz="2000" dirty="0">
                        <a:effectLst/>
                      </a:endParaRPr>
                    </a:p>
                  </a:txBody>
                  <a:tcPr anchor="ctr"/>
                </a:tc>
                <a:tc hMerge="1">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lang="en-US" sz="2000" dirty="0">
                        <a:effectLst/>
                      </a:endParaRPr>
                    </a:p>
                  </a:txBody>
                  <a:tcPr anchor="ctr"/>
                </a:tc>
                <a:extLst>
                  <a:ext uri="{0D108BD9-81ED-4DB2-BD59-A6C34878D82A}">
                    <a16:rowId xmlns:a16="http://schemas.microsoft.com/office/drawing/2014/main" val="1411998881"/>
                  </a:ext>
                </a:extLst>
              </a:tr>
              <a:tr h="542196">
                <a:tc>
                  <a:txBody>
                    <a:bodyPr/>
                    <a:lstStyle/>
                    <a:p>
                      <a:r>
                        <a:rPr lang="en-US" sz="2000" dirty="0"/>
                        <a:t>Train </a:t>
                      </a:r>
                    </a:p>
                  </a:txBody>
                  <a:tcPr anchor="ctr"/>
                </a:tc>
                <a:tc>
                  <a:txBody>
                    <a:bodyPr/>
                    <a:lstStyle/>
                    <a:p>
                      <a:pPr algn="ctr"/>
                      <a:r>
                        <a:rPr lang="en-US" sz="2000" kern="1200" dirty="0">
                          <a:solidFill>
                            <a:schemeClr val="tx1"/>
                          </a:solidFill>
                          <a:effectLst/>
                          <a:latin typeface="+mn-lt"/>
                          <a:ea typeface="+mn-ea"/>
                          <a:cs typeface="+mn-cs"/>
                        </a:rPr>
                        <a:t>347</a:t>
                      </a:r>
                      <a:endParaRPr lang="en-US" sz="2000" dirty="0"/>
                    </a:p>
                  </a:txBody>
                  <a:tcPr anchor="ct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en-US" sz="2000" kern="1200" dirty="0">
                          <a:solidFill>
                            <a:schemeClr val="tx1"/>
                          </a:solidFill>
                          <a:effectLst/>
                          <a:latin typeface="+mn-lt"/>
                          <a:ea typeface="+mn-ea"/>
                          <a:cs typeface="+mn-cs"/>
                        </a:rPr>
                        <a:t>56.0 (51.5) </a:t>
                      </a:r>
                      <a:endParaRPr lang="en-US" sz="2000" dirty="0">
                        <a:effectLst/>
                      </a:endParaRPr>
                    </a:p>
                  </a:txBody>
                  <a:tcPr anchor="ct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en-US" sz="2000" kern="1200" dirty="0">
                          <a:solidFill>
                            <a:schemeClr val="tx1"/>
                          </a:solidFill>
                          <a:effectLst/>
                          <a:latin typeface="+mn-lt"/>
                          <a:ea typeface="+mn-ea"/>
                          <a:cs typeface="+mn-cs"/>
                        </a:rPr>
                        <a:t>531.3 (464.0) </a:t>
                      </a:r>
                      <a:endParaRPr lang="en-US" sz="2000" dirty="0">
                        <a:effectLst/>
                      </a:endParaRPr>
                    </a:p>
                  </a:txBody>
                  <a:tcPr anchor="ctr"/>
                </a:tc>
                <a:extLst>
                  <a:ext uri="{0D108BD9-81ED-4DB2-BD59-A6C34878D82A}">
                    <a16:rowId xmlns:a16="http://schemas.microsoft.com/office/drawing/2014/main" val="2787001895"/>
                  </a:ext>
                </a:extLst>
              </a:tr>
              <a:tr h="542196">
                <a:tc>
                  <a:txBody>
                    <a:bodyPr/>
                    <a:lstStyle/>
                    <a:p>
                      <a:r>
                        <a:rPr lang="en-US" sz="2000" dirty="0"/>
                        <a:t>Test</a:t>
                      </a:r>
                    </a:p>
                  </a:txBody>
                  <a:tcPr anchor="ctr"/>
                </a:tc>
                <a:tc>
                  <a:txBody>
                    <a:bodyPr/>
                    <a:lstStyle/>
                    <a:p>
                      <a:pPr algn="ctr"/>
                      <a:r>
                        <a:rPr lang="en-US" sz="2000" kern="1200" dirty="0">
                          <a:solidFill>
                            <a:schemeClr val="tx1"/>
                          </a:solidFill>
                          <a:effectLst/>
                          <a:latin typeface="+mn-lt"/>
                          <a:ea typeface="+mn-ea"/>
                          <a:cs typeface="+mn-cs"/>
                        </a:rPr>
                        <a:t>38</a:t>
                      </a:r>
                      <a:endParaRPr lang="en-US" sz="2000" dirty="0"/>
                    </a:p>
                  </a:txBody>
                  <a:tcPr anchor="ct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en-US" sz="2000" kern="1200" dirty="0">
                          <a:solidFill>
                            <a:schemeClr val="tx1"/>
                          </a:solidFill>
                          <a:effectLst/>
                          <a:latin typeface="+mn-lt"/>
                          <a:ea typeface="+mn-ea"/>
                          <a:cs typeface="+mn-cs"/>
                        </a:rPr>
                        <a:t>61.7 (63.4) </a:t>
                      </a:r>
                      <a:endParaRPr lang="en-US" sz="2000" dirty="0">
                        <a:effectLst/>
                      </a:endParaRPr>
                    </a:p>
                  </a:txBody>
                  <a:tcPr anchor="ct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en-US" sz="2000" kern="1200" dirty="0">
                          <a:solidFill>
                            <a:schemeClr val="tx1"/>
                          </a:solidFill>
                          <a:effectLst/>
                          <a:latin typeface="+mn-lt"/>
                          <a:ea typeface="+mn-ea"/>
                          <a:cs typeface="+mn-cs"/>
                        </a:rPr>
                        <a:t>570.2 (549.0) </a:t>
                      </a:r>
                      <a:endParaRPr lang="en-US" sz="2000" dirty="0">
                        <a:effectLst/>
                      </a:endParaRPr>
                    </a:p>
                  </a:txBody>
                  <a:tcPr anchor="ctr"/>
                </a:tc>
                <a:extLst>
                  <a:ext uri="{0D108BD9-81ED-4DB2-BD59-A6C34878D82A}">
                    <a16:rowId xmlns:a16="http://schemas.microsoft.com/office/drawing/2014/main" val="1856349939"/>
                  </a:ext>
                </a:extLst>
              </a:tr>
              <a:tr h="542196">
                <a:tc gridSpan="4">
                  <a:txBody>
                    <a:bodyPr/>
                    <a:lstStyle/>
                    <a:p>
                      <a:pPr algn="ctr"/>
                      <a:r>
                        <a:rPr lang="en-US" sz="2000" dirty="0"/>
                        <a:t>RST_SS (RST on Spontaneous Speech)</a:t>
                      </a:r>
                    </a:p>
                  </a:txBody>
                  <a:tcPr anchor="ctr"/>
                </a:tc>
                <a:tc hMerge="1">
                  <a:txBody>
                    <a:bodyPr/>
                    <a:lstStyle/>
                    <a:p>
                      <a:pPr algn="ctr"/>
                      <a:endParaRPr lang="en-US" sz="2000" dirty="0"/>
                    </a:p>
                  </a:txBody>
                  <a:tcPr anchor="ctr"/>
                </a:tc>
                <a:tc hMerge="1">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lang="en-US" sz="2000" dirty="0">
                        <a:effectLst/>
                      </a:endParaRPr>
                    </a:p>
                  </a:txBody>
                  <a:tcPr anchor="ctr"/>
                </a:tc>
                <a:tc hMerge="1">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lang="en-US" sz="2000" dirty="0">
                        <a:effectLst/>
                      </a:endParaRPr>
                    </a:p>
                  </a:txBody>
                  <a:tcPr anchor="ctr"/>
                </a:tc>
                <a:extLst>
                  <a:ext uri="{0D108BD9-81ED-4DB2-BD59-A6C34878D82A}">
                    <a16:rowId xmlns:a16="http://schemas.microsoft.com/office/drawing/2014/main" val="62670144"/>
                  </a:ext>
                </a:extLst>
              </a:tr>
              <a:tr h="542196">
                <a:tc>
                  <a:txBody>
                    <a:bodyPr/>
                    <a:lstStyle/>
                    <a:p>
                      <a:r>
                        <a:rPr lang="en-US" sz="2000" dirty="0"/>
                        <a:t>Train</a:t>
                      </a:r>
                    </a:p>
                  </a:txBody>
                  <a:tcPr anchor="ctr"/>
                </a:tc>
                <a:tc>
                  <a:txBody>
                    <a:bodyPr/>
                    <a:lstStyle/>
                    <a:p>
                      <a:pPr algn="ctr"/>
                      <a:r>
                        <a:rPr lang="en-US" sz="2000" kern="1200" dirty="0">
                          <a:solidFill>
                            <a:schemeClr val="tx1"/>
                          </a:solidFill>
                          <a:effectLst/>
                          <a:latin typeface="+mn-lt"/>
                          <a:ea typeface="+mn-ea"/>
                          <a:cs typeface="+mn-cs"/>
                        </a:rPr>
                        <a:t>1271</a:t>
                      </a:r>
                      <a:endParaRPr lang="en-US" sz="2000" dirty="0"/>
                    </a:p>
                  </a:txBody>
                  <a:tcPr anchor="ct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en-US" sz="2000" kern="1200" dirty="0">
                          <a:solidFill>
                            <a:schemeClr val="tx1"/>
                          </a:solidFill>
                          <a:effectLst/>
                          <a:latin typeface="+mn-lt"/>
                          <a:ea typeface="+mn-ea"/>
                          <a:cs typeface="+mn-cs"/>
                        </a:rPr>
                        <a:t>14.3 (4.7) </a:t>
                      </a:r>
                      <a:endParaRPr lang="en-US" sz="2000" dirty="0">
                        <a:effectLst/>
                      </a:endParaRPr>
                    </a:p>
                  </a:txBody>
                  <a:tcPr anchor="ct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en-US" sz="2000" kern="1200" dirty="0">
                          <a:solidFill>
                            <a:schemeClr val="tx1"/>
                          </a:solidFill>
                          <a:effectLst/>
                          <a:latin typeface="+mn-lt"/>
                          <a:ea typeface="+mn-ea"/>
                          <a:cs typeface="+mn-cs"/>
                        </a:rPr>
                        <a:t>122.9 (36.0) </a:t>
                      </a:r>
                      <a:endParaRPr lang="en-US" sz="2000" dirty="0">
                        <a:effectLst/>
                      </a:endParaRPr>
                    </a:p>
                  </a:txBody>
                  <a:tcPr anchor="ctr"/>
                </a:tc>
                <a:extLst>
                  <a:ext uri="{0D108BD9-81ED-4DB2-BD59-A6C34878D82A}">
                    <a16:rowId xmlns:a16="http://schemas.microsoft.com/office/drawing/2014/main" val="3784768487"/>
                  </a:ext>
                </a:extLst>
              </a:tr>
              <a:tr h="542196">
                <a:tc>
                  <a:txBody>
                    <a:bodyPr/>
                    <a:lstStyle/>
                    <a:p>
                      <a:r>
                        <a:rPr lang="en-US" sz="2000" dirty="0"/>
                        <a:t>Dev</a:t>
                      </a:r>
                    </a:p>
                  </a:txBody>
                  <a:tcPr anchor="ct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en-US" sz="2000" kern="1200" dirty="0">
                          <a:solidFill>
                            <a:schemeClr val="tx1"/>
                          </a:solidFill>
                          <a:effectLst/>
                          <a:latin typeface="+mn-lt"/>
                          <a:ea typeface="+mn-ea"/>
                          <a:cs typeface="+mn-cs"/>
                        </a:rPr>
                        <a:t>49 </a:t>
                      </a:r>
                      <a:endParaRPr lang="en-US" sz="2000" dirty="0">
                        <a:effectLst/>
                      </a:endParaRPr>
                    </a:p>
                  </a:txBody>
                  <a:tcPr anchor="ct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en-US" sz="2000" kern="1200" dirty="0">
                          <a:solidFill>
                            <a:schemeClr val="tx1"/>
                          </a:solidFill>
                          <a:effectLst/>
                          <a:latin typeface="+mn-lt"/>
                          <a:ea typeface="+mn-ea"/>
                          <a:cs typeface="+mn-cs"/>
                        </a:rPr>
                        <a:t>13.0 (4.7) </a:t>
                      </a:r>
                      <a:endParaRPr lang="en-US" sz="2000" dirty="0">
                        <a:effectLst/>
                      </a:endParaRPr>
                    </a:p>
                  </a:txBody>
                  <a:tcPr anchor="ct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en-US" sz="2000" kern="1200" dirty="0">
                          <a:solidFill>
                            <a:schemeClr val="tx1"/>
                          </a:solidFill>
                          <a:effectLst/>
                          <a:latin typeface="+mn-lt"/>
                          <a:ea typeface="+mn-ea"/>
                          <a:cs typeface="+mn-cs"/>
                        </a:rPr>
                        <a:t>112.7 (35.7) </a:t>
                      </a:r>
                      <a:endParaRPr lang="en-US" sz="2000" dirty="0">
                        <a:effectLst/>
                      </a:endParaRPr>
                    </a:p>
                  </a:txBody>
                  <a:tcPr anchor="ctr"/>
                </a:tc>
                <a:extLst>
                  <a:ext uri="{0D108BD9-81ED-4DB2-BD59-A6C34878D82A}">
                    <a16:rowId xmlns:a16="http://schemas.microsoft.com/office/drawing/2014/main" val="3250748645"/>
                  </a:ext>
                </a:extLst>
              </a:tr>
              <a:tr h="542196">
                <a:tc>
                  <a:txBody>
                    <a:bodyPr/>
                    <a:lstStyle/>
                    <a:p>
                      <a:r>
                        <a:rPr lang="en-US" sz="2000" dirty="0"/>
                        <a:t>Test</a:t>
                      </a:r>
                    </a:p>
                  </a:txBody>
                  <a:tcPr anchor="ct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en-US" sz="2000" kern="1200" dirty="0">
                          <a:solidFill>
                            <a:schemeClr val="tx1"/>
                          </a:solidFill>
                          <a:effectLst/>
                          <a:latin typeface="+mn-lt"/>
                          <a:ea typeface="+mn-ea"/>
                          <a:cs typeface="+mn-cs"/>
                        </a:rPr>
                        <a:t>120 </a:t>
                      </a:r>
                      <a:endParaRPr lang="en-US" sz="2000" dirty="0">
                        <a:effectLst/>
                      </a:endParaRPr>
                    </a:p>
                  </a:txBody>
                  <a:tcPr anchor="ct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en-US" sz="2000" kern="1200" dirty="0">
                          <a:solidFill>
                            <a:schemeClr val="tx1"/>
                          </a:solidFill>
                          <a:effectLst/>
                          <a:latin typeface="+mn-lt"/>
                          <a:ea typeface="+mn-ea"/>
                          <a:cs typeface="+mn-cs"/>
                        </a:rPr>
                        <a:t>14.8 (4.4) </a:t>
                      </a:r>
                      <a:endParaRPr lang="en-US" sz="2000" dirty="0">
                        <a:effectLst/>
                      </a:endParaRPr>
                    </a:p>
                  </a:txBody>
                  <a:tcPr anchor="ct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en-US" sz="2000" kern="1200" dirty="0">
                          <a:solidFill>
                            <a:schemeClr val="tx1"/>
                          </a:solidFill>
                          <a:effectLst/>
                          <a:latin typeface="+mn-lt"/>
                          <a:ea typeface="+mn-ea"/>
                          <a:cs typeface="+mn-cs"/>
                        </a:rPr>
                        <a:t>127.4 (33.5) </a:t>
                      </a:r>
                      <a:endParaRPr lang="en-US" sz="2000" dirty="0">
                        <a:effectLst/>
                      </a:endParaRPr>
                    </a:p>
                  </a:txBody>
                  <a:tcPr anchor="ctr"/>
                </a:tc>
                <a:extLst>
                  <a:ext uri="{0D108BD9-81ED-4DB2-BD59-A6C34878D82A}">
                    <a16:rowId xmlns:a16="http://schemas.microsoft.com/office/drawing/2014/main" val="329859040"/>
                  </a:ext>
                </a:extLst>
              </a:tr>
            </a:tbl>
          </a:graphicData>
        </a:graphic>
      </p:graphicFrame>
    </p:spTree>
    <p:extLst>
      <p:ext uri="{BB962C8B-B14F-4D97-AF65-F5344CB8AC3E}">
        <p14:creationId xmlns:p14="http://schemas.microsoft.com/office/powerpoint/2010/main" val="288433918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BE8E64-21CF-844A-AC56-68BC44062A93}"/>
              </a:ext>
            </a:extLst>
          </p:cNvPr>
          <p:cNvSpPr>
            <a:spLocks noGrp="1"/>
          </p:cNvSpPr>
          <p:nvPr>
            <p:ph type="title"/>
          </p:nvPr>
        </p:nvSpPr>
        <p:spPr>
          <a:xfrm>
            <a:off x="628650" y="179388"/>
            <a:ext cx="7886700" cy="1022350"/>
          </a:xfrm>
        </p:spPr>
        <p:txBody>
          <a:bodyPr/>
          <a:lstStyle/>
          <a:p>
            <a:r>
              <a:rPr lang="en-US" dirty="0"/>
              <a:t>Relation Distribution</a:t>
            </a:r>
          </a:p>
        </p:txBody>
      </p:sp>
      <p:sp>
        <p:nvSpPr>
          <p:cNvPr id="4" name="Slide Number Placeholder 3">
            <a:extLst>
              <a:ext uri="{FF2B5EF4-FFF2-40B4-BE49-F238E27FC236}">
                <a16:creationId xmlns:a16="http://schemas.microsoft.com/office/drawing/2014/main" id="{2A8EA50D-3F96-C548-BDCA-CD122740EE38}"/>
              </a:ext>
            </a:extLst>
          </p:cNvPr>
          <p:cNvSpPr>
            <a:spLocks noGrp="1"/>
          </p:cNvSpPr>
          <p:nvPr>
            <p:ph type="sldNum" sz="quarter" idx="10"/>
          </p:nvPr>
        </p:nvSpPr>
        <p:spPr/>
        <p:txBody>
          <a:bodyPr/>
          <a:lstStyle/>
          <a:p>
            <a:fld id="{F25AD8EC-799E-4B42-A490-27697CDD0D28}" type="slidenum">
              <a:rPr lang="en-US" smtClean="0"/>
              <a:pPr/>
              <a:t>21</a:t>
            </a:fld>
            <a:endParaRPr lang="en-US" dirty="0"/>
          </a:p>
        </p:txBody>
      </p:sp>
      <p:graphicFrame>
        <p:nvGraphicFramePr>
          <p:cNvPr id="5" name="Table 4">
            <a:extLst>
              <a:ext uri="{FF2B5EF4-FFF2-40B4-BE49-F238E27FC236}">
                <a16:creationId xmlns:a16="http://schemas.microsoft.com/office/drawing/2014/main" id="{B9E572F7-DF21-F841-9ED7-57B209AD6C1F}"/>
              </a:ext>
            </a:extLst>
          </p:cNvPr>
          <p:cNvGraphicFramePr>
            <a:graphicFrameLocks noGrp="1"/>
          </p:cNvGraphicFramePr>
          <p:nvPr>
            <p:extLst>
              <p:ext uri="{D42A27DB-BD31-4B8C-83A1-F6EECF244321}">
                <p14:modId xmlns:p14="http://schemas.microsoft.com/office/powerpoint/2010/main" val="615604839"/>
              </p:ext>
            </p:extLst>
          </p:nvPr>
        </p:nvGraphicFramePr>
        <p:xfrm>
          <a:off x="790012" y="1290921"/>
          <a:ext cx="7457515" cy="4728284"/>
        </p:xfrm>
        <a:graphic>
          <a:graphicData uri="http://schemas.openxmlformats.org/drawingml/2006/table">
            <a:tbl>
              <a:tblPr firstRow="1" bandRow="1">
                <a:tableStyleId>{5C22544A-7EE6-4342-B048-85BDC9FD1C3A}</a:tableStyleId>
              </a:tblPr>
              <a:tblGrid>
                <a:gridCol w="3895715">
                  <a:extLst>
                    <a:ext uri="{9D8B030D-6E8A-4147-A177-3AD203B41FA5}">
                      <a16:colId xmlns:a16="http://schemas.microsoft.com/office/drawing/2014/main" val="433460297"/>
                    </a:ext>
                  </a:extLst>
                </a:gridCol>
                <a:gridCol w="1818001">
                  <a:extLst>
                    <a:ext uri="{9D8B030D-6E8A-4147-A177-3AD203B41FA5}">
                      <a16:colId xmlns:a16="http://schemas.microsoft.com/office/drawing/2014/main" val="3022698624"/>
                    </a:ext>
                  </a:extLst>
                </a:gridCol>
                <a:gridCol w="1743799">
                  <a:extLst>
                    <a:ext uri="{9D8B030D-6E8A-4147-A177-3AD203B41FA5}">
                      <a16:colId xmlns:a16="http://schemas.microsoft.com/office/drawing/2014/main" val="1134887293"/>
                    </a:ext>
                  </a:extLst>
                </a:gridCol>
              </a:tblGrid>
              <a:tr h="429844">
                <a:tc>
                  <a:txBody>
                    <a:bodyPr/>
                    <a:lstStyle/>
                    <a:p>
                      <a:endParaRPr lang="en-US" sz="2200" dirty="0"/>
                    </a:p>
                  </a:txBody>
                  <a:tcPr/>
                </a:tc>
                <a:tc>
                  <a:txBody>
                    <a:bodyPr/>
                    <a:lstStyle/>
                    <a:p>
                      <a:pPr algn="ctr"/>
                      <a:r>
                        <a:rPr lang="en-US" sz="2200" dirty="0"/>
                        <a:t>RST_SS</a:t>
                      </a:r>
                    </a:p>
                  </a:txBody>
                  <a:tcPr/>
                </a:tc>
                <a:tc>
                  <a:txBody>
                    <a:bodyPr/>
                    <a:lstStyle/>
                    <a:p>
                      <a:pPr algn="ctr"/>
                      <a:r>
                        <a:rPr lang="en-US" sz="2200" dirty="0"/>
                        <a:t>RST_DT</a:t>
                      </a:r>
                    </a:p>
                  </a:txBody>
                  <a:tcPr/>
                </a:tc>
                <a:extLst>
                  <a:ext uri="{0D108BD9-81ED-4DB2-BD59-A6C34878D82A}">
                    <a16:rowId xmlns:a16="http://schemas.microsoft.com/office/drawing/2014/main" val="2843626215"/>
                  </a:ext>
                </a:extLst>
              </a:tr>
              <a:tr h="429844">
                <a:tc>
                  <a:txBody>
                    <a:bodyPr/>
                    <a:lstStyle/>
                    <a:p>
                      <a:pPr marL="0" algn="l" defTabSz="685800" rtl="0" eaLnBrk="1" latinLnBrk="0" hangingPunct="1"/>
                      <a:r>
                        <a:rPr lang="en-US" sz="2200" kern="1200" dirty="0">
                          <a:solidFill>
                            <a:schemeClr val="dk1"/>
                          </a:solidFill>
                          <a:latin typeface="+mn-lt"/>
                          <a:ea typeface="+mn-ea"/>
                          <a:cs typeface="+mn-cs"/>
                        </a:rPr>
                        <a:t>list</a:t>
                      </a:r>
                    </a:p>
                  </a:txBody>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en-US" sz="2200" kern="1200" dirty="0">
                          <a:solidFill>
                            <a:schemeClr val="tx1"/>
                          </a:solidFill>
                          <a:effectLst/>
                          <a:latin typeface="+mn-lt"/>
                          <a:ea typeface="+mn-ea"/>
                          <a:cs typeface="+mn-cs"/>
                        </a:rPr>
                        <a:t>18.2% </a:t>
                      </a:r>
                      <a:endParaRPr lang="en-US" sz="2200" dirty="0">
                        <a:effectLst/>
                      </a:endParaRPr>
                    </a:p>
                  </a:txBody>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en-US" sz="2200" kern="1200" dirty="0">
                          <a:solidFill>
                            <a:schemeClr val="tx1"/>
                          </a:solidFill>
                          <a:effectLst/>
                          <a:latin typeface="+mn-lt"/>
                          <a:ea typeface="+mn-ea"/>
                          <a:cs typeface="+mn-cs"/>
                        </a:rPr>
                        <a:t>13.3% </a:t>
                      </a:r>
                      <a:endParaRPr lang="en-US" sz="2200" dirty="0">
                        <a:effectLst/>
                      </a:endParaRPr>
                    </a:p>
                  </a:txBody>
                  <a:tcPr/>
                </a:tc>
                <a:extLst>
                  <a:ext uri="{0D108BD9-81ED-4DB2-BD59-A6C34878D82A}">
                    <a16:rowId xmlns:a16="http://schemas.microsoft.com/office/drawing/2014/main" val="2965072564"/>
                  </a:ext>
                </a:extLst>
              </a:tr>
              <a:tr h="429844">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US" sz="2200" kern="1200" dirty="0">
                          <a:solidFill>
                            <a:schemeClr val="tx1"/>
                          </a:solidFill>
                          <a:effectLst/>
                          <a:latin typeface="+mn-lt"/>
                          <a:ea typeface="+mn-ea"/>
                          <a:cs typeface="+mn-cs"/>
                        </a:rPr>
                        <a:t>elaboration -object-attribute-e </a:t>
                      </a:r>
                      <a:endParaRPr lang="en-US" sz="2200" dirty="0">
                        <a:effectLst/>
                      </a:endParaRPr>
                    </a:p>
                  </a:txBody>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en-US" sz="2200" kern="1200" dirty="0">
                          <a:solidFill>
                            <a:schemeClr val="tx1"/>
                          </a:solidFill>
                          <a:effectLst/>
                          <a:latin typeface="+mn-lt"/>
                          <a:ea typeface="+mn-ea"/>
                          <a:cs typeface="+mn-cs"/>
                        </a:rPr>
                        <a:t>7.8% </a:t>
                      </a:r>
                      <a:endParaRPr lang="en-US" sz="2200" dirty="0">
                        <a:effectLst/>
                      </a:endParaRPr>
                    </a:p>
                  </a:txBody>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en-US" sz="2200" kern="1200" dirty="0">
                          <a:solidFill>
                            <a:schemeClr val="tx1"/>
                          </a:solidFill>
                          <a:effectLst/>
                          <a:latin typeface="+mn-lt"/>
                          <a:ea typeface="+mn-ea"/>
                          <a:cs typeface="+mn-cs"/>
                        </a:rPr>
                        <a:t>10.4% </a:t>
                      </a:r>
                      <a:endParaRPr lang="en-US" sz="2200" dirty="0">
                        <a:effectLst/>
                      </a:endParaRPr>
                    </a:p>
                  </a:txBody>
                  <a:tcPr/>
                </a:tc>
                <a:extLst>
                  <a:ext uri="{0D108BD9-81ED-4DB2-BD59-A6C34878D82A}">
                    <a16:rowId xmlns:a16="http://schemas.microsoft.com/office/drawing/2014/main" val="200356020"/>
                  </a:ext>
                </a:extLst>
              </a:tr>
              <a:tr h="429844">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US" sz="2200" kern="1200" dirty="0">
                          <a:solidFill>
                            <a:schemeClr val="tx1"/>
                          </a:solidFill>
                          <a:effectLst/>
                          <a:latin typeface="+mn-lt"/>
                          <a:ea typeface="+mn-ea"/>
                          <a:cs typeface="+mn-cs"/>
                        </a:rPr>
                        <a:t>same-unit </a:t>
                      </a:r>
                      <a:endParaRPr lang="en-US" sz="2200" dirty="0">
                        <a:effectLst/>
                      </a:endParaRPr>
                    </a:p>
                  </a:txBody>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en-US" sz="2200" kern="1200" dirty="0">
                          <a:solidFill>
                            <a:schemeClr val="tx1"/>
                          </a:solidFill>
                          <a:effectLst/>
                          <a:latin typeface="+mn-lt"/>
                          <a:ea typeface="+mn-ea"/>
                          <a:cs typeface="+mn-cs"/>
                        </a:rPr>
                        <a:t>7.1% </a:t>
                      </a:r>
                      <a:endParaRPr lang="en-US" sz="2200" dirty="0">
                        <a:effectLst/>
                      </a:endParaRPr>
                    </a:p>
                  </a:txBody>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en-US" sz="2200" kern="1200" dirty="0">
                          <a:solidFill>
                            <a:schemeClr val="tx1"/>
                          </a:solidFill>
                          <a:effectLst/>
                          <a:latin typeface="+mn-lt"/>
                          <a:ea typeface="+mn-ea"/>
                          <a:cs typeface="+mn-cs"/>
                        </a:rPr>
                        <a:t>11.1% </a:t>
                      </a:r>
                      <a:endParaRPr lang="en-US" sz="2200" dirty="0">
                        <a:effectLst/>
                      </a:endParaRPr>
                    </a:p>
                  </a:txBody>
                  <a:tcPr/>
                </a:tc>
                <a:extLst>
                  <a:ext uri="{0D108BD9-81ED-4DB2-BD59-A6C34878D82A}">
                    <a16:rowId xmlns:a16="http://schemas.microsoft.com/office/drawing/2014/main" val="3541491474"/>
                  </a:ext>
                </a:extLst>
              </a:tr>
              <a:tr h="429844">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US" sz="2200" kern="1200" dirty="0">
                          <a:solidFill>
                            <a:schemeClr val="tx1"/>
                          </a:solidFill>
                          <a:effectLst/>
                          <a:latin typeface="+mn-lt"/>
                          <a:ea typeface="+mn-ea"/>
                          <a:cs typeface="+mn-cs"/>
                        </a:rPr>
                        <a:t>attribution </a:t>
                      </a:r>
                      <a:endParaRPr lang="en-US" sz="2200" dirty="0">
                        <a:effectLst/>
                      </a:endParaRPr>
                    </a:p>
                  </a:txBody>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en-US" sz="2200" kern="1200" dirty="0">
                          <a:solidFill>
                            <a:schemeClr val="tx1"/>
                          </a:solidFill>
                          <a:effectLst/>
                          <a:latin typeface="+mn-lt"/>
                          <a:ea typeface="+mn-ea"/>
                          <a:cs typeface="+mn-cs"/>
                        </a:rPr>
                        <a:t>5.5% </a:t>
                      </a:r>
                      <a:endParaRPr lang="en-US" sz="2200" dirty="0">
                        <a:effectLst/>
                      </a:endParaRPr>
                    </a:p>
                  </a:txBody>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en-US" sz="2200" kern="1200" dirty="0">
                          <a:solidFill>
                            <a:schemeClr val="tx1"/>
                          </a:solidFill>
                          <a:effectLst/>
                          <a:latin typeface="+mn-lt"/>
                          <a:ea typeface="+mn-ea"/>
                          <a:cs typeface="+mn-cs"/>
                        </a:rPr>
                        <a:t>11.3% </a:t>
                      </a:r>
                      <a:endParaRPr lang="en-US" sz="2200" dirty="0">
                        <a:effectLst/>
                      </a:endParaRPr>
                    </a:p>
                  </a:txBody>
                  <a:tcPr/>
                </a:tc>
                <a:extLst>
                  <a:ext uri="{0D108BD9-81ED-4DB2-BD59-A6C34878D82A}">
                    <a16:rowId xmlns:a16="http://schemas.microsoft.com/office/drawing/2014/main" val="3614367538"/>
                  </a:ext>
                </a:extLst>
              </a:tr>
              <a:tr h="429844">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US" sz="2200" kern="1200" dirty="0">
                          <a:solidFill>
                            <a:schemeClr val="tx1"/>
                          </a:solidFill>
                          <a:effectLst/>
                          <a:latin typeface="+mn-lt"/>
                          <a:ea typeface="+mn-ea"/>
                          <a:cs typeface="+mn-cs"/>
                        </a:rPr>
                        <a:t>elaboration-additional </a:t>
                      </a:r>
                      <a:endParaRPr lang="en-US" sz="2200" dirty="0">
                        <a:effectLst/>
                      </a:endParaRPr>
                    </a:p>
                  </a:txBody>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en-US" sz="2200" kern="1200" dirty="0">
                          <a:solidFill>
                            <a:schemeClr val="tx1"/>
                          </a:solidFill>
                          <a:effectLst/>
                          <a:latin typeface="+mn-lt"/>
                          <a:ea typeface="+mn-ea"/>
                          <a:cs typeface="+mn-cs"/>
                        </a:rPr>
                        <a:t>4.7% </a:t>
                      </a:r>
                      <a:endParaRPr lang="en-US" sz="2200" dirty="0">
                        <a:effectLst/>
                      </a:endParaRPr>
                    </a:p>
                  </a:txBody>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en-US" sz="2200" kern="1200" dirty="0">
                          <a:solidFill>
                            <a:schemeClr val="tx1"/>
                          </a:solidFill>
                          <a:effectLst/>
                          <a:latin typeface="+mn-lt"/>
                          <a:ea typeface="+mn-ea"/>
                          <a:cs typeface="+mn-cs"/>
                        </a:rPr>
                        <a:t>13.2% </a:t>
                      </a:r>
                      <a:endParaRPr lang="en-US" sz="2200" dirty="0">
                        <a:effectLst/>
                      </a:endParaRPr>
                    </a:p>
                  </a:txBody>
                  <a:tcPr/>
                </a:tc>
                <a:extLst>
                  <a:ext uri="{0D108BD9-81ED-4DB2-BD59-A6C34878D82A}">
                    <a16:rowId xmlns:a16="http://schemas.microsoft.com/office/drawing/2014/main" val="1083340165"/>
                  </a:ext>
                </a:extLst>
              </a:tr>
              <a:tr h="429844">
                <a:tc>
                  <a:txBody>
                    <a:bodyPr/>
                    <a:lstStyle/>
                    <a:p>
                      <a:r>
                        <a:rPr lang="en-US" sz="2200" kern="1200" dirty="0">
                          <a:solidFill>
                            <a:schemeClr val="tx1"/>
                          </a:solidFill>
                          <a:effectLst/>
                          <a:latin typeface="+mn-lt"/>
                          <a:ea typeface="+mn-ea"/>
                          <a:cs typeface="+mn-cs"/>
                        </a:rPr>
                        <a:t>reason</a:t>
                      </a:r>
                      <a:endParaRPr lang="en-US" sz="2200" dirty="0"/>
                    </a:p>
                  </a:txBody>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en-US" sz="2200" kern="1200" dirty="0">
                          <a:solidFill>
                            <a:schemeClr val="tx1"/>
                          </a:solidFill>
                          <a:effectLst/>
                          <a:latin typeface="+mn-lt"/>
                          <a:ea typeface="+mn-ea"/>
                          <a:cs typeface="+mn-cs"/>
                        </a:rPr>
                        <a:t>3.3% </a:t>
                      </a:r>
                      <a:endParaRPr lang="en-US" sz="2200" dirty="0">
                        <a:effectLst/>
                      </a:endParaRPr>
                    </a:p>
                  </a:txBody>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en-US" sz="2200" kern="1200" dirty="0">
                          <a:solidFill>
                            <a:schemeClr val="tx1"/>
                          </a:solidFill>
                          <a:effectLst/>
                          <a:latin typeface="+mn-lt"/>
                          <a:ea typeface="+mn-ea"/>
                          <a:cs typeface="+mn-cs"/>
                        </a:rPr>
                        <a:t>0.8% </a:t>
                      </a:r>
                      <a:endParaRPr lang="en-US" sz="2200" dirty="0">
                        <a:effectLst/>
                      </a:endParaRPr>
                    </a:p>
                  </a:txBody>
                  <a:tcPr/>
                </a:tc>
                <a:extLst>
                  <a:ext uri="{0D108BD9-81ED-4DB2-BD59-A6C34878D82A}">
                    <a16:rowId xmlns:a16="http://schemas.microsoft.com/office/drawing/2014/main" val="3209237754"/>
                  </a:ext>
                </a:extLst>
              </a:tr>
              <a:tr h="429844">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US" sz="2200" kern="1200" dirty="0">
                          <a:solidFill>
                            <a:schemeClr val="tx1"/>
                          </a:solidFill>
                          <a:effectLst/>
                          <a:latin typeface="+mn-lt"/>
                          <a:ea typeface="+mn-ea"/>
                          <a:cs typeface="+mn-cs"/>
                        </a:rPr>
                        <a:t>disfluency -self-correct-</a:t>
                      </a:r>
                      <a:r>
                        <a:rPr lang="en-US" sz="2200" kern="1200" dirty="0" err="1">
                          <a:solidFill>
                            <a:schemeClr val="tx1"/>
                          </a:solidFill>
                          <a:effectLst/>
                          <a:latin typeface="+mn-lt"/>
                          <a:ea typeface="+mn-ea"/>
                          <a:cs typeface="+mn-cs"/>
                        </a:rPr>
                        <a:t>rpt</a:t>
                      </a:r>
                      <a:r>
                        <a:rPr lang="en-US" sz="2200" kern="1200" dirty="0">
                          <a:solidFill>
                            <a:schemeClr val="tx1"/>
                          </a:solidFill>
                          <a:effectLst/>
                          <a:latin typeface="+mn-lt"/>
                          <a:ea typeface="+mn-ea"/>
                          <a:cs typeface="+mn-cs"/>
                        </a:rPr>
                        <a:t> </a:t>
                      </a:r>
                      <a:endParaRPr lang="en-US" sz="2200" dirty="0">
                        <a:effectLst/>
                      </a:endParaRPr>
                    </a:p>
                  </a:txBody>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en-US" sz="2200" kern="1200" dirty="0">
                          <a:solidFill>
                            <a:schemeClr val="tx1"/>
                          </a:solidFill>
                          <a:effectLst/>
                          <a:latin typeface="+mn-lt"/>
                          <a:ea typeface="+mn-ea"/>
                          <a:cs typeface="+mn-cs"/>
                        </a:rPr>
                        <a:t>2.8% </a:t>
                      </a:r>
                      <a:endParaRPr lang="en-US" sz="2200" dirty="0">
                        <a:effectLst/>
                      </a:endParaRPr>
                    </a:p>
                  </a:txBody>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en-US" sz="2200" kern="1200" dirty="0">
                          <a:solidFill>
                            <a:schemeClr val="tx1"/>
                          </a:solidFill>
                          <a:effectLst/>
                          <a:latin typeface="+mn-lt"/>
                          <a:ea typeface="+mn-ea"/>
                          <a:cs typeface="+mn-cs"/>
                        </a:rPr>
                        <a:t>– </a:t>
                      </a:r>
                      <a:endParaRPr lang="en-US" sz="2200" dirty="0">
                        <a:effectLst/>
                      </a:endParaRPr>
                    </a:p>
                  </a:txBody>
                  <a:tcPr/>
                </a:tc>
                <a:extLst>
                  <a:ext uri="{0D108BD9-81ED-4DB2-BD59-A6C34878D82A}">
                    <a16:rowId xmlns:a16="http://schemas.microsoft.com/office/drawing/2014/main" val="2032374468"/>
                  </a:ext>
                </a:extLst>
              </a:tr>
              <a:tr h="429844">
                <a:tc>
                  <a:txBody>
                    <a:bodyPr/>
                    <a:lstStyle/>
                    <a:p>
                      <a:r>
                        <a:rPr lang="en-US" sz="2200" kern="1200" dirty="0">
                          <a:solidFill>
                            <a:schemeClr val="tx1"/>
                          </a:solidFill>
                          <a:effectLst/>
                          <a:latin typeface="+mn-lt"/>
                          <a:ea typeface="+mn-ea"/>
                          <a:cs typeface="+mn-cs"/>
                        </a:rPr>
                        <a:t>evidence</a:t>
                      </a:r>
                      <a:endParaRPr lang="en-US" sz="2200" dirty="0"/>
                    </a:p>
                  </a:txBody>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en-US" sz="2200" kern="1200" dirty="0">
                          <a:solidFill>
                            <a:schemeClr val="tx1"/>
                          </a:solidFill>
                          <a:effectLst/>
                          <a:latin typeface="+mn-lt"/>
                          <a:ea typeface="+mn-ea"/>
                          <a:cs typeface="+mn-cs"/>
                        </a:rPr>
                        <a:t>2.4% </a:t>
                      </a:r>
                      <a:endParaRPr lang="en-US" sz="2200" dirty="0">
                        <a:effectLst/>
                      </a:endParaRPr>
                    </a:p>
                  </a:txBody>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en-US" sz="2200" kern="1200" dirty="0">
                          <a:solidFill>
                            <a:schemeClr val="tx1"/>
                          </a:solidFill>
                          <a:effectLst/>
                          <a:latin typeface="+mn-lt"/>
                          <a:ea typeface="+mn-ea"/>
                          <a:cs typeface="+mn-cs"/>
                        </a:rPr>
                        <a:t>0.7% </a:t>
                      </a:r>
                      <a:endParaRPr lang="en-US" sz="2200" dirty="0">
                        <a:effectLst/>
                      </a:endParaRPr>
                    </a:p>
                  </a:txBody>
                  <a:tcPr/>
                </a:tc>
                <a:extLst>
                  <a:ext uri="{0D108BD9-81ED-4DB2-BD59-A6C34878D82A}">
                    <a16:rowId xmlns:a16="http://schemas.microsoft.com/office/drawing/2014/main" val="2300937841"/>
                  </a:ext>
                </a:extLst>
              </a:tr>
              <a:tr h="429844">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US" sz="2200" kern="1200" dirty="0">
                          <a:solidFill>
                            <a:schemeClr val="tx1"/>
                          </a:solidFill>
                          <a:effectLst/>
                          <a:latin typeface="+mn-lt"/>
                          <a:ea typeface="+mn-ea"/>
                          <a:cs typeface="+mn-cs"/>
                        </a:rPr>
                        <a:t>disfluency-false-start </a:t>
                      </a:r>
                      <a:endParaRPr lang="en-US" sz="2200" dirty="0">
                        <a:effectLst/>
                      </a:endParaRPr>
                    </a:p>
                  </a:txBody>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en-US" sz="2200" kern="1200" dirty="0">
                          <a:solidFill>
                            <a:schemeClr val="tx1"/>
                          </a:solidFill>
                          <a:effectLst/>
                          <a:latin typeface="+mn-lt"/>
                          <a:ea typeface="+mn-ea"/>
                          <a:cs typeface="+mn-cs"/>
                        </a:rPr>
                        <a:t>2.3% </a:t>
                      </a:r>
                      <a:endParaRPr lang="en-US" sz="2200" dirty="0">
                        <a:effectLst/>
                      </a:endParaRPr>
                    </a:p>
                  </a:txBody>
                  <a:tcPr/>
                </a:tc>
                <a:tc>
                  <a:txBody>
                    <a:bodyPr/>
                    <a:lstStyle/>
                    <a:p>
                      <a:pPr algn="ctr"/>
                      <a:r>
                        <a:rPr lang="en-US" sz="2200" kern="1200" dirty="0">
                          <a:solidFill>
                            <a:schemeClr val="tx1"/>
                          </a:solidFill>
                          <a:effectLst/>
                          <a:latin typeface="+mn-lt"/>
                          <a:ea typeface="+mn-ea"/>
                          <a:cs typeface="+mn-cs"/>
                        </a:rPr>
                        <a:t>–</a:t>
                      </a:r>
                      <a:endParaRPr lang="en-US" sz="2200" dirty="0"/>
                    </a:p>
                  </a:txBody>
                  <a:tcPr/>
                </a:tc>
                <a:extLst>
                  <a:ext uri="{0D108BD9-81ED-4DB2-BD59-A6C34878D82A}">
                    <a16:rowId xmlns:a16="http://schemas.microsoft.com/office/drawing/2014/main" val="1600145936"/>
                  </a:ext>
                </a:extLst>
              </a:tr>
              <a:tr h="429844">
                <a:tc>
                  <a:txBody>
                    <a:bodyPr/>
                    <a:lstStyle/>
                    <a:p>
                      <a:r>
                        <a:rPr lang="en-US" sz="2200" kern="1200" dirty="0">
                          <a:solidFill>
                            <a:schemeClr val="tx1"/>
                          </a:solidFill>
                          <a:effectLst/>
                          <a:latin typeface="+mn-lt"/>
                          <a:ea typeface="+mn-ea"/>
                          <a:cs typeface="+mn-cs"/>
                        </a:rPr>
                        <a:t>conclusion</a:t>
                      </a:r>
                      <a:endParaRPr lang="en-US" sz="2200" dirty="0"/>
                    </a:p>
                  </a:txBody>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en-US" sz="2200" kern="1200" dirty="0">
                          <a:solidFill>
                            <a:schemeClr val="tx1"/>
                          </a:solidFill>
                          <a:effectLst/>
                          <a:latin typeface="+mn-lt"/>
                          <a:ea typeface="+mn-ea"/>
                          <a:cs typeface="+mn-cs"/>
                        </a:rPr>
                        <a:t>2.2% </a:t>
                      </a:r>
                      <a:endParaRPr lang="en-US" sz="2200" dirty="0">
                        <a:effectLst/>
                      </a:endParaRPr>
                    </a:p>
                  </a:txBody>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en-US" sz="2200" kern="1200" dirty="0">
                          <a:solidFill>
                            <a:schemeClr val="tx1"/>
                          </a:solidFill>
                          <a:effectLst/>
                          <a:latin typeface="+mn-lt"/>
                          <a:ea typeface="+mn-ea"/>
                          <a:cs typeface="+mn-cs"/>
                        </a:rPr>
                        <a:t>0.02% </a:t>
                      </a:r>
                      <a:endParaRPr lang="en-US" sz="2200" dirty="0">
                        <a:effectLst/>
                      </a:endParaRPr>
                    </a:p>
                  </a:txBody>
                  <a:tcPr/>
                </a:tc>
                <a:extLst>
                  <a:ext uri="{0D108BD9-81ED-4DB2-BD59-A6C34878D82A}">
                    <a16:rowId xmlns:a16="http://schemas.microsoft.com/office/drawing/2014/main" val="489066264"/>
                  </a:ext>
                </a:extLst>
              </a:tr>
            </a:tbl>
          </a:graphicData>
        </a:graphic>
      </p:graphicFrame>
    </p:spTree>
    <p:extLst>
      <p:ext uri="{BB962C8B-B14F-4D97-AF65-F5344CB8AC3E}">
        <p14:creationId xmlns:p14="http://schemas.microsoft.com/office/powerpoint/2010/main" val="155219729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A7E8F2B-9526-4546-B853-F90CC5DC2BD1}"/>
              </a:ext>
            </a:extLst>
          </p:cNvPr>
          <p:cNvSpPr>
            <a:spLocks noGrp="1"/>
          </p:cNvSpPr>
          <p:nvPr>
            <p:ph idx="1"/>
          </p:nvPr>
        </p:nvSpPr>
        <p:spPr>
          <a:xfrm>
            <a:off x="628650" y="318662"/>
            <a:ext cx="7886700" cy="4368800"/>
          </a:xfrm>
        </p:spPr>
        <p:txBody>
          <a:bodyPr/>
          <a:lstStyle/>
          <a:p>
            <a:r>
              <a:rPr lang="en-US" dirty="0"/>
              <a:t>High-proficiency response: </a:t>
            </a:r>
          </a:p>
          <a:p>
            <a:pPr marL="542925" lvl="1" indent="-285750"/>
            <a:r>
              <a:rPr lang="en-US" dirty="0"/>
              <a:t>Holistic proficiency score = 4 </a:t>
            </a:r>
          </a:p>
          <a:p>
            <a:pPr marL="542925" lvl="1" indent="-285750"/>
            <a:r>
              <a:rPr lang="en-US" dirty="0"/>
              <a:t>Coherence score = 3</a:t>
            </a:r>
          </a:p>
          <a:p>
            <a:r>
              <a:rPr lang="en-US" dirty="0"/>
              <a:t>EDU segmentations on human transcriptions: </a:t>
            </a:r>
          </a:p>
          <a:p>
            <a:endParaRPr lang="en-US" dirty="0"/>
          </a:p>
        </p:txBody>
      </p:sp>
      <p:sp>
        <p:nvSpPr>
          <p:cNvPr id="4" name="Slide Number Placeholder 3">
            <a:extLst>
              <a:ext uri="{FF2B5EF4-FFF2-40B4-BE49-F238E27FC236}">
                <a16:creationId xmlns:a16="http://schemas.microsoft.com/office/drawing/2014/main" id="{59F8A632-7E5A-D647-AEB1-A4BE8FA5DE48}"/>
              </a:ext>
            </a:extLst>
          </p:cNvPr>
          <p:cNvSpPr>
            <a:spLocks noGrp="1"/>
          </p:cNvSpPr>
          <p:nvPr>
            <p:ph type="sldNum" sz="quarter" idx="10"/>
          </p:nvPr>
        </p:nvSpPr>
        <p:spPr/>
        <p:txBody>
          <a:bodyPr/>
          <a:lstStyle/>
          <a:p>
            <a:fld id="{F25AD8EC-799E-4B42-A490-27697CDD0D28}" type="slidenum">
              <a:rPr lang="en-US" smtClean="0"/>
              <a:pPr/>
              <a:t>22</a:t>
            </a:fld>
            <a:endParaRPr lang="en-US" dirty="0"/>
          </a:p>
        </p:txBody>
      </p:sp>
      <p:sp>
        <p:nvSpPr>
          <p:cNvPr id="5" name="Rectangle 4">
            <a:extLst>
              <a:ext uri="{FF2B5EF4-FFF2-40B4-BE49-F238E27FC236}">
                <a16:creationId xmlns:a16="http://schemas.microsoft.com/office/drawing/2014/main" id="{F8EC6487-51C5-654C-9ABA-66ACF423E694}"/>
              </a:ext>
            </a:extLst>
          </p:cNvPr>
          <p:cNvSpPr/>
          <p:nvPr/>
        </p:nvSpPr>
        <p:spPr>
          <a:xfrm>
            <a:off x="757238" y="2047795"/>
            <a:ext cx="7758112" cy="449154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lvl="2" indent="-342900">
              <a:buFont typeface="+mj-lt"/>
              <a:buAutoNum type="arabicPeriod"/>
            </a:pPr>
            <a:r>
              <a:rPr lang="en-US" dirty="0"/>
              <a:t>Uh were two developments that um allowed ancient Roman cities to expand</a:t>
            </a:r>
          </a:p>
          <a:p>
            <a:pPr marL="285750" lvl="2" indent="-342900">
              <a:buFont typeface="+mj-lt"/>
              <a:buAutoNum type="arabicPeriod"/>
            </a:pPr>
            <a:r>
              <a:rPr lang="en-US" dirty="0"/>
              <a:t>on the one hand um the development of a certain building material,</a:t>
            </a:r>
          </a:p>
          <a:p>
            <a:pPr marL="285750" lvl="2" indent="-342900">
              <a:buFont typeface="+mj-lt"/>
              <a:buAutoNum type="arabicPeriod"/>
            </a:pPr>
            <a:r>
              <a:rPr lang="en-US" dirty="0"/>
              <a:t>um that is concrete.</a:t>
            </a:r>
          </a:p>
          <a:p>
            <a:pPr marL="285750" lvl="2" indent="-342900">
              <a:buFont typeface="+mj-lt"/>
              <a:buAutoNum type="arabicPeriod"/>
            </a:pPr>
            <a:r>
              <a:rPr lang="en-US" dirty="0"/>
              <a:t>Concrete was a material</a:t>
            </a:r>
          </a:p>
          <a:p>
            <a:pPr marL="285750" lvl="2" indent="-342900">
              <a:buFont typeface="+mj-lt"/>
              <a:buAutoNum type="arabicPeriod"/>
            </a:pPr>
            <a:r>
              <a:rPr lang="en-US" dirty="0"/>
              <a:t>that hardened under water</a:t>
            </a:r>
          </a:p>
          <a:p>
            <a:pPr marL="285750" lvl="2" indent="-342900">
              <a:buFont typeface="+mj-lt"/>
              <a:buAutoNum type="arabicPeriod"/>
            </a:pPr>
            <a:r>
              <a:rPr lang="en-US" dirty="0"/>
              <a:t>and so it was possible for Roman um architects to construct um structures um like bridges or like even um highways,</a:t>
            </a:r>
          </a:p>
          <a:p>
            <a:pPr marL="285750" lvl="2" indent="-342900">
              <a:buFont typeface="+mj-lt"/>
              <a:buAutoNum type="arabicPeriod"/>
            </a:pPr>
            <a:r>
              <a:rPr lang="en-US" dirty="0"/>
              <a:t>so um the they could go um over the river</a:t>
            </a:r>
          </a:p>
          <a:p>
            <a:pPr marL="285750" lvl="2" indent="-342900">
              <a:buFont typeface="+mj-lt"/>
              <a:buAutoNum type="arabicPeriod"/>
            </a:pPr>
            <a:r>
              <a:rPr lang="en-US" dirty="0"/>
              <a:t>and also that they had a better way of transporting food for example.</a:t>
            </a:r>
          </a:p>
          <a:p>
            <a:pPr marL="285750" lvl="2" indent="-342900">
              <a:buFont typeface="+mj-lt"/>
              <a:buAutoNum type="arabicPeriod"/>
            </a:pPr>
            <a:r>
              <a:rPr lang="en-US" dirty="0"/>
              <a:t>A second um development</a:t>
            </a:r>
          </a:p>
          <a:p>
            <a:pPr marL="285750" lvl="2" indent="-342900">
              <a:buFont typeface="+mj-lt"/>
              <a:buAutoNum type="arabicPeriod"/>
            </a:pPr>
            <a:r>
              <a:rPr lang="en-US" dirty="0"/>
              <a:t>that helped uh Roman cities to expand</a:t>
            </a:r>
          </a:p>
          <a:p>
            <a:pPr marL="285750" lvl="2" indent="-342900">
              <a:buFont typeface="+mj-lt"/>
              <a:buAutoNum type="arabicPeriod"/>
            </a:pPr>
            <a:r>
              <a:rPr lang="en-US" dirty="0"/>
              <a:t>is the um development of so called aqueducts,</a:t>
            </a:r>
          </a:p>
          <a:p>
            <a:pPr marL="285750" lvl="2" indent="-342900">
              <a:buFont typeface="+mj-lt"/>
              <a:buAutoNum type="arabicPeriod"/>
            </a:pPr>
            <a:r>
              <a:rPr lang="en-US" dirty="0"/>
              <a:t>aqueducts are a series of channels</a:t>
            </a:r>
          </a:p>
          <a:p>
            <a:pPr marL="285750" lvl="2" indent="-342900">
              <a:buFont typeface="+mj-lt"/>
              <a:buAutoNum type="arabicPeriod"/>
            </a:pPr>
            <a:r>
              <a:rPr lang="en-US" dirty="0"/>
              <a:t>that help to transport um fresh water even from a great distance,</a:t>
            </a:r>
          </a:p>
          <a:p>
            <a:pPr marL="285750" lvl="2" indent="-342900">
              <a:buFont typeface="+mj-lt"/>
              <a:buAutoNum type="arabicPeriod"/>
            </a:pPr>
            <a:r>
              <a:rPr lang="en-US" dirty="0"/>
              <a:t>so um cities didn't have to be built in um close to a water um reservoir</a:t>
            </a:r>
          </a:p>
          <a:p>
            <a:pPr marL="285750" lvl="2" indent="-342900">
              <a:buFont typeface="+mj-lt"/>
              <a:buAutoNum type="arabicPeriod"/>
            </a:pPr>
            <a:r>
              <a:rPr lang="en-US" dirty="0"/>
              <a:t>because they could transport water.</a:t>
            </a:r>
          </a:p>
        </p:txBody>
      </p:sp>
      <p:pic>
        <p:nvPicPr>
          <p:cNvPr id="8" name="Online Media 7" descr="0000000009676130-VE277826.wav">
            <a:hlinkClick r:id="" action="ppaction://media"/>
            <a:extLst>
              <a:ext uri="{FF2B5EF4-FFF2-40B4-BE49-F238E27FC236}">
                <a16:creationId xmlns:a16="http://schemas.microsoft.com/office/drawing/2014/main" id="{9BF5A58F-1C6F-484A-9232-9700748C5A95}"/>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4294188" y="271044"/>
            <a:ext cx="640080" cy="640080"/>
          </a:xfrm>
          <a:prstGeom prst="rect">
            <a:avLst/>
          </a:prstGeom>
        </p:spPr>
      </p:pic>
    </p:spTree>
    <p:extLst>
      <p:ext uri="{BB962C8B-B14F-4D97-AF65-F5344CB8AC3E}">
        <p14:creationId xmlns:p14="http://schemas.microsoft.com/office/powerpoint/2010/main" val="31518728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61200" fill="hold"/>
                                        <p:tgtEl>
                                          <p:spTgt spid="8"/>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8"/>
                </p:tgtEl>
              </p:cMediaNode>
            </p:audio>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A5548151-D1C8-5740-8B17-F012D7279F21}"/>
              </a:ext>
            </a:extLst>
          </p:cNvPr>
          <p:cNvSpPr>
            <a:spLocks noGrp="1"/>
          </p:cNvSpPr>
          <p:nvPr>
            <p:ph type="sldNum" sz="quarter" idx="10"/>
          </p:nvPr>
        </p:nvSpPr>
        <p:spPr/>
        <p:txBody>
          <a:bodyPr/>
          <a:lstStyle/>
          <a:p>
            <a:fld id="{F25AD8EC-799E-4B42-A490-27697CDD0D28}" type="slidenum">
              <a:rPr lang="en-US" smtClean="0"/>
              <a:pPr/>
              <a:t>23</a:t>
            </a:fld>
            <a:endParaRPr lang="en-US"/>
          </a:p>
        </p:txBody>
      </p:sp>
      <p:sp>
        <p:nvSpPr>
          <p:cNvPr id="3" name="TextBox 2">
            <a:extLst>
              <a:ext uri="{FF2B5EF4-FFF2-40B4-BE49-F238E27FC236}">
                <a16:creationId xmlns:a16="http://schemas.microsoft.com/office/drawing/2014/main" id="{B14C12BE-C932-4F42-A1ED-4C9A1F12C155}"/>
              </a:ext>
            </a:extLst>
          </p:cNvPr>
          <p:cNvSpPr txBox="1"/>
          <p:nvPr/>
        </p:nvSpPr>
        <p:spPr>
          <a:xfrm>
            <a:off x="568276" y="269081"/>
            <a:ext cx="301686" cy="369332"/>
          </a:xfrm>
          <a:prstGeom prst="rect">
            <a:avLst/>
          </a:prstGeom>
          <a:noFill/>
        </p:spPr>
        <p:txBody>
          <a:bodyPr wrap="none" rtlCol="0">
            <a:spAutoFit/>
          </a:bodyPr>
          <a:lstStyle/>
          <a:p>
            <a:r>
              <a:rPr lang="en-US" dirty="0"/>
              <a:t>1</a:t>
            </a:r>
          </a:p>
        </p:txBody>
      </p:sp>
      <p:sp>
        <p:nvSpPr>
          <p:cNvPr id="4" name="TextBox 3">
            <a:extLst>
              <a:ext uri="{FF2B5EF4-FFF2-40B4-BE49-F238E27FC236}">
                <a16:creationId xmlns:a16="http://schemas.microsoft.com/office/drawing/2014/main" id="{CFD741AD-AF60-1C4A-B7D8-5D5FD74687A4}"/>
              </a:ext>
            </a:extLst>
          </p:cNvPr>
          <p:cNvSpPr txBox="1"/>
          <p:nvPr/>
        </p:nvSpPr>
        <p:spPr>
          <a:xfrm>
            <a:off x="568276" y="1062703"/>
            <a:ext cx="301686" cy="369332"/>
          </a:xfrm>
          <a:prstGeom prst="rect">
            <a:avLst/>
          </a:prstGeom>
          <a:noFill/>
        </p:spPr>
        <p:txBody>
          <a:bodyPr wrap="none" rtlCol="0">
            <a:spAutoFit/>
          </a:bodyPr>
          <a:lstStyle/>
          <a:p>
            <a:r>
              <a:rPr lang="en-US" dirty="0"/>
              <a:t>3</a:t>
            </a:r>
          </a:p>
        </p:txBody>
      </p:sp>
      <p:sp>
        <p:nvSpPr>
          <p:cNvPr id="5" name="TextBox 4">
            <a:extLst>
              <a:ext uri="{FF2B5EF4-FFF2-40B4-BE49-F238E27FC236}">
                <a16:creationId xmlns:a16="http://schemas.microsoft.com/office/drawing/2014/main" id="{DA392839-F4CE-5941-B088-A33A43677BDC}"/>
              </a:ext>
            </a:extLst>
          </p:cNvPr>
          <p:cNvSpPr txBox="1"/>
          <p:nvPr/>
        </p:nvSpPr>
        <p:spPr>
          <a:xfrm>
            <a:off x="568276" y="665892"/>
            <a:ext cx="301686" cy="369332"/>
          </a:xfrm>
          <a:prstGeom prst="rect">
            <a:avLst/>
          </a:prstGeom>
          <a:noFill/>
        </p:spPr>
        <p:txBody>
          <a:bodyPr wrap="none" rtlCol="0">
            <a:spAutoFit/>
          </a:bodyPr>
          <a:lstStyle/>
          <a:p>
            <a:r>
              <a:rPr lang="en-US" dirty="0"/>
              <a:t>2</a:t>
            </a:r>
          </a:p>
        </p:txBody>
      </p:sp>
      <p:sp>
        <p:nvSpPr>
          <p:cNvPr id="6" name="TextBox 5">
            <a:extLst>
              <a:ext uri="{FF2B5EF4-FFF2-40B4-BE49-F238E27FC236}">
                <a16:creationId xmlns:a16="http://schemas.microsoft.com/office/drawing/2014/main" id="{EF0D574D-FFB4-4947-9A81-0B1D491EA3D1}"/>
              </a:ext>
            </a:extLst>
          </p:cNvPr>
          <p:cNvSpPr txBox="1"/>
          <p:nvPr/>
        </p:nvSpPr>
        <p:spPr>
          <a:xfrm>
            <a:off x="568276" y="1459514"/>
            <a:ext cx="301686" cy="369332"/>
          </a:xfrm>
          <a:prstGeom prst="rect">
            <a:avLst/>
          </a:prstGeom>
          <a:noFill/>
        </p:spPr>
        <p:txBody>
          <a:bodyPr wrap="none" rtlCol="0">
            <a:spAutoFit/>
          </a:bodyPr>
          <a:lstStyle/>
          <a:p>
            <a:r>
              <a:rPr lang="en-US" dirty="0"/>
              <a:t>4</a:t>
            </a:r>
          </a:p>
        </p:txBody>
      </p:sp>
      <p:sp>
        <p:nvSpPr>
          <p:cNvPr id="7" name="TextBox 6">
            <a:extLst>
              <a:ext uri="{FF2B5EF4-FFF2-40B4-BE49-F238E27FC236}">
                <a16:creationId xmlns:a16="http://schemas.microsoft.com/office/drawing/2014/main" id="{50CFEF26-BCAD-A144-B42A-CD6EC894033D}"/>
              </a:ext>
            </a:extLst>
          </p:cNvPr>
          <p:cNvSpPr txBox="1"/>
          <p:nvPr/>
        </p:nvSpPr>
        <p:spPr>
          <a:xfrm>
            <a:off x="568276" y="1856325"/>
            <a:ext cx="301686" cy="369332"/>
          </a:xfrm>
          <a:prstGeom prst="rect">
            <a:avLst/>
          </a:prstGeom>
          <a:noFill/>
        </p:spPr>
        <p:txBody>
          <a:bodyPr wrap="none" rtlCol="0">
            <a:spAutoFit/>
          </a:bodyPr>
          <a:lstStyle/>
          <a:p>
            <a:r>
              <a:rPr lang="en-US" dirty="0"/>
              <a:t>5</a:t>
            </a:r>
          </a:p>
        </p:txBody>
      </p:sp>
      <p:sp>
        <p:nvSpPr>
          <p:cNvPr id="8" name="TextBox 7">
            <a:extLst>
              <a:ext uri="{FF2B5EF4-FFF2-40B4-BE49-F238E27FC236}">
                <a16:creationId xmlns:a16="http://schemas.microsoft.com/office/drawing/2014/main" id="{1B324807-D725-B948-A1D6-119FDFBBD221}"/>
              </a:ext>
            </a:extLst>
          </p:cNvPr>
          <p:cNvSpPr txBox="1"/>
          <p:nvPr/>
        </p:nvSpPr>
        <p:spPr>
          <a:xfrm>
            <a:off x="568276" y="2253136"/>
            <a:ext cx="301686" cy="369332"/>
          </a:xfrm>
          <a:prstGeom prst="rect">
            <a:avLst/>
          </a:prstGeom>
          <a:noFill/>
        </p:spPr>
        <p:txBody>
          <a:bodyPr wrap="square" rtlCol="0">
            <a:spAutoFit/>
          </a:bodyPr>
          <a:lstStyle/>
          <a:p>
            <a:r>
              <a:rPr lang="en-US" dirty="0"/>
              <a:t>6</a:t>
            </a:r>
          </a:p>
        </p:txBody>
      </p:sp>
      <p:sp>
        <p:nvSpPr>
          <p:cNvPr id="9" name="TextBox 8">
            <a:extLst>
              <a:ext uri="{FF2B5EF4-FFF2-40B4-BE49-F238E27FC236}">
                <a16:creationId xmlns:a16="http://schemas.microsoft.com/office/drawing/2014/main" id="{269D1D7F-AFD9-0849-AAB5-FC0C5CF930F2}"/>
              </a:ext>
            </a:extLst>
          </p:cNvPr>
          <p:cNvSpPr txBox="1"/>
          <p:nvPr/>
        </p:nvSpPr>
        <p:spPr>
          <a:xfrm>
            <a:off x="568276" y="3046758"/>
            <a:ext cx="301686" cy="369332"/>
          </a:xfrm>
          <a:prstGeom prst="rect">
            <a:avLst/>
          </a:prstGeom>
          <a:noFill/>
        </p:spPr>
        <p:txBody>
          <a:bodyPr wrap="none" rtlCol="0">
            <a:spAutoFit/>
          </a:bodyPr>
          <a:lstStyle/>
          <a:p>
            <a:r>
              <a:rPr lang="en-US" dirty="0"/>
              <a:t>8</a:t>
            </a:r>
          </a:p>
        </p:txBody>
      </p:sp>
      <p:sp>
        <p:nvSpPr>
          <p:cNvPr id="10" name="TextBox 9">
            <a:extLst>
              <a:ext uri="{FF2B5EF4-FFF2-40B4-BE49-F238E27FC236}">
                <a16:creationId xmlns:a16="http://schemas.microsoft.com/office/drawing/2014/main" id="{D1641E98-2F50-744F-B337-4A197476A6B0}"/>
              </a:ext>
            </a:extLst>
          </p:cNvPr>
          <p:cNvSpPr txBox="1"/>
          <p:nvPr/>
        </p:nvSpPr>
        <p:spPr>
          <a:xfrm>
            <a:off x="568276" y="2649947"/>
            <a:ext cx="301686" cy="369332"/>
          </a:xfrm>
          <a:prstGeom prst="rect">
            <a:avLst/>
          </a:prstGeom>
          <a:noFill/>
        </p:spPr>
        <p:txBody>
          <a:bodyPr wrap="none" rtlCol="0">
            <a:spAutoFit/>
          </a:bodyPr>
          <a:lstStyle/>
          <a:p>
            <a:r>
              <a:rPr lang="en-US" dirty="0"/>
              <a:t>7</a:t>
            </a:r>
          </a:p>
        </p:txBody>
      </p:sp>
      <p:sp>
        <p:nvSpPr>
          <p:cNvPr id="11" name="TextBox 10">
            <a:extLst>
              <a:ext uri="{FF2B5EF4-FFF2-40B4-BE49-F238E27FC236}">
                <a16:creationId xmlns:a16="http://schemas.microsoft.com/office/drawing/2014/main" id="{64C25B41-878C-8446-8FFF-C4D0817AF258}"/>
              </a:ext>
            </a:extLst>
          </p:cNvPr>
          <p:cNvSpPr txBox="1"/>
          <p:nvPr/>
        </p:nvSpPr>
        <p:spPr>
          <a:xfrm>
            <a:off x="568276" y="3443569"/>
            <a:ext cx="301686" cy="369332"/>
          </a:xfrm>
          <a:prstGeom prst="rect">
            <a:avLst/>
          </a:prstGeom>
          <a:noFill/>
        </p:spPr>
        <p:txBody>
          <a:bodyPr wrap="none" rtlCol="0">
            <a:spAutoFit/>
          </a:bodyPr>
          <a:lstStyle/>
          <a:p>
            <a:r>
              <a:rPr lang="en-US" dirty="0"/>
              <a:t>9</a:t>
            </a:r>
          </a:p>
        </p:txBody>
      </p:sp>
      <p:sp>
        <p:nvSpPr>
          <p:cNvPr id="12" name="TextBox 11">
            <a:extLst>
              <a:ext uri="{FF2B5EF4-FFF2-40B4-BE49-F238E27FC236}">
                <a16:creationId xmlns:a16="http://schemas.microsoft.com/office/drawing/2014/main" id="{AB7FE73F-D742-4C4D-9FDF-CA858A0BEC7E}"/>
              </a:ext>
            </a:extLst>
          </p:cNvPr>
          <p:cNvSpPr txBox="1"/>
          <p:nvPr/>
        </p:nvSpPr>
        <p:spPr>
          <a:xfrm>
            <a:off x="509767" y="4237191"/>
            <a:ext cx="418704" cy="369332"/>
          </a:xfrm>
          <a:prstGeom prst="rect">
            <a:avLst/>
          </a:prstGeom>
          <a:noFill/>
        </p:spPr>
        <p:txBody>
          <a:bodyPr wrap="none" rtlCol="0">
            <a:spAutoFit/>
          </a:bodyPr>
          <a:lstStyle/>
          <a:p>
            <a:r>
              <a:rPr lang="en-US" dirty="0"/>
              <a:t>11</a:t>
            </a:r>
          </a:p>
        </p:txBody>
      </p:sp>
      <p:sp>
        <p:nvSpPr>
          <p:cNvPr id="13" name="TextBox 12">
            <a:extLst>
              <a:ext uri="{FF2B5EF4-FFF2-40B4-BE49-F238E27FC236}">
                <a16:creationId xmlns:a16="http://schemas.microsoft.com/office/drawing/2014/main" id="{B7A41764-E0A5-5341-93DD-45B3EF89DE2C}"/>
              </a:ext>
            </a:extLst>
          </p:cNvPr>
          <p:cNvSpPr txBox="1"/>
          <p:nvPr/>
        </p:nvSpPr>
        <p:spPr>
          <a:xfrm>
            <a:off x="509767" y="3840380"/>
            <a:ext cx="418704" cy="369332"/>
          </a:xfrm>
          <a:prstGeom prst="rect">
            <a:avLst/>
          </a:prstGeom>
          <a:noFill/>
        </p:spPr>
        <p:txBody>
          <a:bodyPr wrap="none" rtlCol="0">
            <a:spAutoFit/>
          </a:bodyPr>
          <a:lstStyle/>
          <a:p>
            <a:r>
              <a:rPr lang="en-US" dirty="0"/>
              <a:t>10</a:t>
            </a:r>
          </a:p>
        </p:txBody>
      </p:sp>
      <p:sp>
        <p:nvSpPr>
          <p:cNvPr id="14" name="TextBox 13">
            <a:extLst>
              <a:ext uri="{FF2B5EF4-FFF2-40B4-BE49-F238E27FC236}">
                <a16:creationId xmlns:a16="http://schemas.microsoft.com/office/drawing/2014/main" id="{026879F8-D8BD-7E41-B6F3-8B5D198E378C}"/>
              </a:ext>
            </a:extLst>
          </p:cNvPr>
          <p:cNvSpPr txBox="1"/>
          <p:nvPr/>
        </p:nvSpPr>
        <p:spPr>
          <a:xfrm>
            <a:off x="509767" y="4634002"/>
            <a:ext cx="418704" cy="369332"/>
          </a:xfrm>
          <a:prstGeom prst="rect">
            <a:avLst/>
          </a:prstGeom>
          <a:noFill/>
        </p:spPr>
        <p:txBody>
          <a:bodyPr wrap="none" rtlCol="0">
            <a:spAutoFit/>
          </a:bodyPr>
          <a:lstStyle/>
          <a:p>
            <a:r>
              <a:rPr lang="en-US" dirty="0"/>
              <a:t>12</a:t>
            </a:r>
          </a:p>
        </p:txBody>
      </p:sp>
      <p:sp>
        <p:nvSpPr>
          <p:cNvPr id="15" name="TextBox 14">
            <a:extLst>
              <a:ext uri="{FF2B5EF4-FFF2-40B4-BE49-F238E27FC236}">
                <a16:creationId xmlns:a16="http://schemas.microsoft.com/office/drawing/2014/main" id="{46A1F86C-B322-924F-8A4F-B40607F7DBB5}"/>
              </a:ext>
            </a:extLst>
          </p:cNvPr>
          <p:cNvSpPr txBox="1"/>
          <p:nvPr/>
        </p:nvSpPr>
        <p:spPr>
          <a:xfrm>
            <a:off x="509767" y="5030813"/>
            <a:ext cx="418704" cy="369332"/>
          </a:xfrm>
          <a:prstGeom prst="rect">
            <a:avLst/>
          </a:prstGeom>
          <a:noFill/>
        </p:spPr>
        <p:txBody>
          <a:bodyPr wrap="none" rtlCol="0">
            <a:spAutoFit/>
          </a:bodyPr>
          <a:lstStyle/>
          <a:p>
            <a:r>
              <a:rPr lang="en-US" dirty="0"/>
              <a:t>13</a:t>
            </a:r>
          </a:p>
        </p:txBody>
      </p:sp>
      <p:sp>
        <p:nvSpPr>
          <p:cNvPr id="19" name="TextBox 18">
            <a:extLst>
              <a:ext uri="{FF2B5EF4-FFF2-40B4-BE49-F238E27FC236}">
                <a16:creationId xmlns:a16="http://schemas.microsoft.com/office/drawing/2014/main" id="{280B6B3F-F67A-474C-BB72-4CF785129848}"/>
              </a:ext>
            </a:extLst>
          </p:cNvPr>
          <p:cNvSpPr txBox="1"/>
          <p:nvPr/>
        </p:nvSpPr>
        <p:spPr>
          <a:xfrm>
            <a:off x="509767" y="5427622"/>
            <a:ext cx="418704" cy="369332"/>
          </a:xfrm>
          <a:prstGeom prst="rect">
            <a:avLst/>
          </a:prstGeom>
          <a:noFill/>
        </p:spPr>
        <p:txBody>
          <a:bodyPr wrap="none" rtlCol="0">
            <a:spAutoFit/>
          </a:bodyPr>
          <a:lstStyle/>
          <a:p>
            <a:r>
              <a:rPr lang="en-US" dirty="0"/>
              <a:t>14</a:t>
            </a:r>
          </a:p>
        </p:txBody>
      </p:sp>
      <p:sp>
        <p:nvSpPr>
          <p:cNvPr id="20" name="TextBox 19">
            <a:extLst>
              <a:ext uri="{FF2B5EF4-FFF2-40B4-BE49-F238E27FC236}">
                <a16:creationId xmlns:a16="http://schemas.microsoft.com/office/drawing/2014/main" id="{EC5BF7B0-4E4D-9D4A-A485-3F32094FEBC1}"/>
              </a:ext>
            </a:extLst>
          </p:cNvPr>
          <p:cNvSpPr txBox="1"/>
          <p:nvPr/>
        </p:nvSpPr>
        <p:spPr>
          <a:xfrm>
            <a:off x="509767" y="5827291"/>
            <a:ext cx="418704" cy="369332"/>
          </a:xfrm>
          <a:prstGeom prst="rect">
            <a:avLst/>
          </a:prstGeom>
          <a:noFill/>
        </p:spPr>
        <p:txBody>
          <a:bodyPr wrap="none" rtlCol="0">
            <a:spAutoFit/>
          </a:bodyPr>
          <a:lstStyle/>
          <a:p>
            <a:r>
              <a:rPr lang="en-US" dirty="0"/>
              <a:t>15</a:t>
            </a:r>
          </a:p>
        </p:txBody>
      </p:sp>
      <p:cxnSp>
        <p:nvCxnSpPr>
          <p:cNvPr id="22" name="Curved Connector 21">
            <a:extLst>
              <a:ext uri="{FF2B5EF4-FFF2-40B4-BE49-F238E27FC236}">
                <a16:creationId xmlns:a16="http://schemas.microsoft.com/office/drawing/2014/main" id="{EB6EF508-ABE9-C24A-ABAB-F75E51D0497A}"/>
              </a:ext>
            </a:extLst>
          </p:cNvPr>
          <p:cNvCxnSpPr>
            <a:stCxn id="19" idx="3"/>
            <a:endCxn id="20" idx="3"/>
          </p:cNvCxnSpPr>
          <p:nvPr/>
        </p:nvCxnSpPr>
        <p:spPr>
          <a:xfrm>
            <a:off x="928471" y="5612288"/>
            <a:ext cx="12700" cy="399669"/>
          </a:xfrm>
          <a:prstGeom prst="curvedConnector3">
            <a:avLst>
              <a:gd name="adj1" fmla="val 1800000"/>
            </a:avLst>
          </a:prstGeom>
          <a:ln w="28575">
            <a:tailEnd type="triangle"/>
          </a:ln>
        </p:spPr>
        <p:style>
          <a:lnRef idx="1">
            <a:schemeClr val="accent1"/>
          </a:lnRef>
          <a:fillRef idx="0">
            <a:schemeClr val="accent1"/>
          </a:fillRef>
          <a:effectRef idx="0">
            <a:schemeClr val="accent1"/>
          </a:effectRef>
          <a:fontRef idx="minor">
            <a:schemeClr val="tx1"/>
          </a:fontRef>
        </p:style>
      </p:cxnSp>
      <p:sp>
        <p:nvSpPr>
          <p:cNvPr id="23" name="Rectangle 22">
            <a:extLst>
              <a:ext uri="{FF2B5EF4-FFF2-40B4-BE49-F238E27FC236}">
                <a16:creationId xmlns:a16="http://schemas.microsoft.com/office/drawing/2014/main" id="{C4425BE5-AA81-6B4D-9DD0-CDD8A4EB2DF5}"/>
              </a:ext>
            </a:extLst>
          </p:cNvPr>
          <p:cNvSpPr/>
          <p:nvPr/>
        </p:nvSpPr>
        <p:spPr>
          <a:xfrm>
            <a:off x="1114855" y="5623863"/>
            <a:ext cx="1306768" cy="338554"/>
          </a:xfrm>
          <a:prstGeom prst="rect">
            <a:avLst/>
          </a:prstGeom>
        </p:spPr>
        <p:txBody>
          <a:bodyPr wrap="none">
            <a:spAutoFit/>
          </a:bodyPr>
          <a:lstStyle/>
          <a:p>
            <a:r>
              <a:rPr lang="en-US" sz="1600" dirty="0"/>
              <a:t>Consequence</a:t>
            </a:r>
          </a:p>
        </p:txBody>
      </p:sp>
      <p:cxnSp>
        <p:nvCxnSpPr>
          <p:cNvPr id="24" name="Curved Connector 23">
            <a:extLst>
              <a:ext uri="{FF2B5EF4-FFF2-40B4-BE49-F238E27FC236}">
                <a16:creationId xmlns:a16="http://schemas.microsoft.com/office/drawing/2014/main" id="{C79C45AF-4625-3E41-8033-19ABEC9690B2}"/>
              </a:ext>
            </a:extLst>
          </p:cNvPr>
          <p:cNvCxnSpPr>
            <a:cxnSpLocks/>
            <a:stCxn id="60" idx="3"/>
            <a:endCxn id="64" idx="3"/>
          </p:cNvCxnSpPr>
          <p:nvPr/>
        </p:nvCxnSpPr>
        <p:spPr>
          <a:xfrm flipH="1" flipV="1">
            <a:off x="2501701" y="1029610"/>
            <a:ext cx="1473735" cy="1091997"/>
          </a:xfrm>
          <a:prstGeom prst="curvedConnector3">
            <a:avLst>
              <a:gd name="adj1" fmla="val -15512"/>
            </a:avLst>
          </a:prstGeom>
          <a:ln w="28575">
            <a:tailEnd type="triangle"/>
          </a:ln>
        </p:spPr>
        <p:style>
          <a:lnRef idx="1">
            <a:schemeClr val="accent1"/>
          </a:lnRef>
          <a:fillRef idx="0">
            <a:schemeClr val="accent1"/>
          </a:fillRef>
          <a:effectRef idx="0">
            <a:schemeClr val="accent1"/>
          </a:effectRef>
          <a:fontRef idx="minor">
            <a:schemeClr val="tx1"/>
          </a:fontRef>
        </p:style>
      </p:cxnSp>
      <p:sp>
        <p:nvSpPr>
          <p:cNvPr id="25" name="Rectangle 24">
            <a:extLst>
              <a:ext uri="{FF2B5EF4-FFF2-40B4-BE49-F238E27FC236}">
                <a16:creationId xmlns:a16="http://schemas.microsoft.com/office/drawing/2014/main" id="{BA0CCBB1-8C31-B243-BF1F-2ECB92425FE7}"/>
              </a:ext>
            </a:extLst>
          </p:cNvPr>
          <p:cNvSpPr/>
          <p:nvPr/>
        </p:nvSpPr>
        <p:spPr>
          <a:xfrm>
            <a:off x="4156576" y="1406397"/>
            <a:ext cx="1306768" cy="338554"/>
          </a:xfrm>
          <a:prstGeom prst="rect">
            <a:avLst/>
          </a:prstGeom>
        </p:spPr>
        <p:txBody>
          <a:bodyPr wrap="none">
            <a:spAutoFit/>
          </a:bodyPr>
          <a:lstStyle/>
          <a:p>
            <a:r>
              <a:rPr lang="en-US" sz="1600" dirty="0"/>
              <a:t>Consequence</a:t>
            </a:r>
          </a:p>
        </p:txBody>
      </p:sp>
      <p:cxnSp>
        <p:nvCxnSpPr>
          <p:cNvPr id="26" name="Curved Connector 25">
            <a:extLst>
              <a:ext uri="{FF2B5EF4-FFF2-40B4-BE49-F238E27FC236}">
                <a16:creationId xmlns:a16="http://schemas.microsoft.com/office/drawing/2014/main" id="{DF528236-898D-AC48-A74F-C2B75F77DBAD}"/>
              </a:ext>
            </a:extLst>
          </p:cNvPr>
          <p:cNvCxnSpPr>
            <a:cxnSpLocks/>
            <a:stCxn id="15" idx="3"/>
            <a:endCxn id="14" idx="3"/>
          </p:cNvCxnSpPr>
          <p:nvPr/>
        </p:nvCxnSpPr>
        <p:spPr>
          <a:xfrm flipV="1">
            <a:off x="928471" y="4818668"/>
            <a:ext cx="12700" cy="396811"/>
          </a:xfrm>
          <a:prstGeom prst="curvedConnector3">
            <a:avLst>
              <a:gd name="adj1" fmla="val 1800000"/>
            </a:avLst>
          </a:prstGeom>
          <a:ln w="28575">
            <a:tailEnd type="triangle"/>
          </a:ln>
        </p:spPr>
        <p:style>
          <a:lnRef idx="1">
            <a:schemeClr val="accent1"/>
          </a:lnRef>
          <a:fillRef idx="0">
            <a:schemeClr val="accent1"/>
          </a:fillRef>
          <a:effectRef idx="0">
            <a:schemeClr val="accent1"/>
          </a:effectRef>
          <a:fontRef idx="minor">
            <a:schemeClr val="tx1"/>
          </a:fontRef>
        </p:style>
      </p:cxnSp>
      <p:sp>
        <p:nvSpPr>
          <p:cNvPr id="27" name="Rectangle 26">
            <a:extLst>
              <a:ext uri="{FF2B5EF4-FFF2-40B4-BE49-F238E27FC236}">
                <a16:creationId xmlns:a16="http://schemas.microsoft.com/office/drawing/2014/main" id="{DCEBEE90-350B-334E-B4C0-26421CC85402}"/>
              </a:ext>
            </a:extLst>
          </p:cNvPr>
          <p:cNvSpPr/>
          <p:nvPr/>
        </p:nvSpPr>
        <p:spPr>
          <a:xfrm>
            <a:off x="1118711" y="4818668"/>
            <a:ext cx="987578" cy="338554"/>
          </a:xfrm>
          <a:prstGeom prst="rect">
            <a:avLst/>
          </a:prstGeom>
        </p:spPr>
        <p:txBody>
          <a:bodyPr wrap="none">
            <a:spAutoFit/>
          </a:bodyPr>
          <a:lstStyle/>
          <a:p>
            <a:r>
              <a:rPr lang="en-US" sz="1600" dirty="0"/>
              <a:t>definition</a:t>
            </a:r>
          </a:p>
        </p:txBody>
      </p:sp>
      <p:cxnSp>
        <p:nvCxnSpPr>
          <p:cNvPr id="31" name="Curved Connector 30">
            <a:extLst>
              <a:ext uri="{FF2B5EF4-FFF2-40B4-BE49-F238E27FC236}">
                <a16:creationId xmlns:a16="http://schemas.microsoft.com/office/drawing/2014/main" id="{268AC5DE-4C7D-4642-AAE3-F13878259783}"/>
              </a:ext>
            </a:extLst>
          </p:cNvPr>
          <p:cNvCxnSpPr>
            <a:cxnSpLocks/>
            <a:stCxn id="27" idx="3"/>
          </p:cNvCxnSpPr>
          <p:nvPr/>
        </p:nvCxnSpPr>
        <p:spPr>
          <a:xfrm flipH="1" flipV="1">
            <a:off x="893746" y="4416340"/>
            <a:ext cx="1212543" cy="571605"/>
          </a:xfrm>
          <a:prstGeom prst="curvedConnector3">
            <a:avLst>
              <a:gd name="adj1" fmla="val -18853"/>
            </a:avLst>
          </a:prstGeom>
          <a:ln w="28575">
            <a:tailEnd type="triangle"/>
          </a:ln>
        </p:spPr>
        <p:style>
          <a:lnRef idx="1">
            <a:schemeClr val="accent1"/>
          </a:lnRef>
          <a:fillRef idx="0">
            <a:schemeClr val="accent1"/>
          </a:fillRef>
          <a:effectRef idx="0">
            <a:schemeClr val="accent1"/>
          </a:effectRef>
          <a:fontRef idx="minor">
            <a:schemeClr val="tx1"/>
          </a:fontRef>
        </p:style>
      </p:cxnSp>
      <p:sp>
        <p:nvSpPr>
          <p:cNvPr id="32" name="Rectangle 31">
            <a:extLst>
              <a:ext uri="{FF2B5EF4-FFF2-40B4-BE49-F238E27FC236}">
                <a16:creationId xmlns:a16="http://schemas.microsoft.com/office/drawing/2014/main" id="{03D08E49-AD7D-964A-B871-B70E4FAC976F}"/>
              </a:ext>
            </a:extLst>
          </p:cNvPr>
          <p:cNvSpPr/>
          <p:nvPr/>
        </p:nvSpPr>
        <p:spPr>
          <a:xfrm>
            <a:off x="2272022" y="4536746"/>
            <a:ext cx="1099314" cy="338554"/>
          </a:xfrm>
          <a:prstGeom prst="rect">
            <a:avLst/>
          </a:prstGeom>
        </p:spPr>
        <p:txBody>
          <a:bodyPr wrap="square">
            <a:spAutoFit/>
          </a:bodyPr>
          <a:lstStyle/>
          <a:p>
            <a:r>
              <a:rPr lang="en-US" sz="1600" dirty="0"/>
              <a:t>Same-Unit</a:t>
            </a:r>
          </a:p>
        </p:txBody>
      </p:sp>
      <p:cxnSp>
        <p:nvCxnSpPr>
          <p:cNvPr id="37" name="Curved Connector 36">
            <a:extLst>
              <a:ext uri="{FF2B5EF4-FFF2-40B4-BE49-F238E27FC236}">
                <a16:creationId xmlns:a16="http://schemas.microsoft.com/office/drawing/2014/main" id="{74E07869-C374-DD43-8BE6-4D0842749343}"/>
              </a:ext>
            </a:extLst>
          </p:cNvPr>
          <p:cNvCxnSpPr>
            <a:cxnSpLocks/>
            <a:stCxn id="13" idx="3"/>
            <a:endCxn id="11" idx="3"/>
          </p:cNvCxnSpPr>
          <p:nvPr/>
        </p:nvCxnSpPr>
        <p:spPr>
          <a:xfrm flipH="1" flipV="1">
            <a:off x="869962" y="3628235"/>
            <a:ext cx="58509" cy="396811"/>
          </a:xfrm>
          <a:prstGeom prst="curvedConnector3">
            <a:avLst>
              <a:gd name="adj1" fmla="val -390709"/>
            </a:avLst>
          </a:prstGeom>
          <a:ln w="28575">
            <a:tailEnd type="triangle"/>
          </a:ln>
        </p:spPr>
        <p:style>
          <a:lnRef idx="1">
            <a:schemeClr val="accent1"/>
          </a:lnRef>
          <a:fillRef idx="0">
            <a:schemeClr val="accent1"/>
          </a:fillRef>
          <a:effectRef idx="0">
            <a:schemeClr val="accent1"/>
          </a:effectRef>
          <a:fontRef idx="minor">
            <a:schemeClr val="tx1"/>
          </a:fontRef>
        </p:style>
      </p:cxnSp>
      <p:sp>
        <p:nvSpPr>
          <p:cNvPr id="38" name="Rectangle 37">
            <a:extLst>
              <a:ext uri="{FF2B5EF4-FFF2-40B4-BE49-F238E27FC236}">
                <a16:creationId xmlns:a16="http://schemas.microsoft.com/office/drawing/2014/main" id="{BB642CD9-A792-8148-B58A-822E07C6A1E2}"/>
              </a:ext>
            </a:extLst>
          </p:cNvPr>
          <p:cNvSpPr/>
          <p:nvPr/>
        </p:nvSpPr>
        <p:spPr>
          <a:xfrm>
            <a:off x="1107137" y="3639654"/>
            <a:ext cx="1097280" cy="338554"/>
          </a:xfrm>
          <a:prstGeom prst="rect">
            <a:avLst/>
          </a:prstGeom>
        </p:spPr>
        <p:txBody>
          <a:bodyPr wrap="square">
            <a:spAutoFit/>
          </a:bodyPr>
          <a:lstStyle/>
          <a:p>
            <a:r>
              <a:rPr lang="en-US" sz="1600" dirty="0"/>
              <a:t>Same-Unit</a:t>
            </a:r>
          </a:p>
        </p:txBody>
      </p:sp>
      <p:sp>
        <p:nvSpPr>
          <p:cNvPr id="43" name="Rectangle 42">
            <a:extLst>
              <a:ext uri="{FF2B5EF4-FFF2-40B4-BE49-F238E27FC236}">
                <a16:creationId xmlns:a16="http://schemas.microsoft.com/office/drawing/2014/main" id="{DD4D4EFB-5B3A-FC48-8C43-913275622FB8}"/>
              </a:ext>
            </a:extLst>
          </p:cNvPr>
          <p:cNvSpPr/>
          <p:nvPr/>
        </p:nvSpPr>
        <p:spPr>
          <a:xfrm>
            <a:off x="3537917" y="4079489"/>
            <a:ext cx="1306768" cy="338554"/>
          </a:xfrm>
          <a:prstGeom prst="rect">
            <a:avLst/>
          </a:prstGeom>
        </p:spPr>
        <p:txBody>
          <a:bodyPr wrap="none">
            <a:spAutoFit/>
          </a:bodyPr>
          <a:lstStyle/>
          <a:p>
            <a:r>
              <a:rPr lang="en-US" sz="1600" dirty="0"/>
              <a:t>Consequence</a:t>
            </a:r>
          </a:p>
        </p:txBody>
      </p:sp>
      <p:cxnSp>
        <p:nvCxnSpPr>
          <p:cNvPr id="45" name="Curved Connector 44">
            <a:extLst>
              <a:ext uri="{FF2B5EF4-FFF2-40B4-BE49-F238E27FC236}">
                <a16:creationId xmlns:a16="http://schemas.microsoft.com/office/drawing/2014/main" id="{0F616A60-438F-7548-B92F-FB48D12286F4}"/>
              </a:ext>
            </a:extLst>
          </p:cNvPr>
          <p:cNvCxnSpPr>
            <a:cxnSpLocks/>
            <a:stCxn id="38" idx="3"/>
            <a:endCxn id="32" idx="3"/>
          </p:cNvCxnSpPr>
          <p:nvPr/>
        </p:nvCxnSpPr>
        <p:spPr>
          <a:xfrm>
            <a:off x="2204417" y="3808931"/>
            <a:ext cx="1166919" cy="897092"/>
          </a:xfrm>
          <a:prstGeom prst="curvedConnector3">
            <a:avLst>
              <a:gd name="adj1" fmla="val 119590"/>
            </a:avLst>
          </a:prstGeom>
          <a:ln w="28575">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46" name="Curved Connector 45">
            <a:extLst>
              <a:ext uri="{FF2B5EF4-FFF2-40B4-BE49-F238E27FC236}">
                <a16:creationId xmlns:a16="http://schemas.microsoft.com/office/drawing/2014/main" id="{34325922-70D8-E04E-970D-61BF515D4B9B}"/>
              </a:ext>
            </a:extLst>
          </p:cNvPr>
          <p:cNvCxnSpPr>
            <a:cxnSpLocks/>
            <a:stCxn id="43" idx="3"/>
            <a:endCxn id="23" idx="3"/>
          </p:cNvCxnSpPr>
          <p:nvPr/>
        </p:nvCxnSpPr>
        <p:spPr>
          <a:xfrm flipH="1">
            <a:off x="2421623" y="4248766"/>
            <a:ext cx="2423062" cy="1544374"/>
          </a:xfrm>
          <a:prstGeom prst="curvedConnector3">
            <a:avLst>
              <a:gd name="adj1" fmla="val -35230"/>
            </a:avLst>
          </a:prstGeom>
          <a:ln w="28575">
            <a:headEnd type="triangle"/>
            <a:tailEnd type="triangle"/>
          </a:ln>
        </p:spPr>
        <p:style>
          <a:lnRef idx="1">
            <a:schemeClr val="accent1"/>
          </a:lnRef>
          <a:fillRef idx="0">
            <a:schemeClr val="accent1"/>
          </a:fillRef>
          <a:effectRef idx="0">
            <a:schemeClr val="accent1"/>
          </a:effectRef>
          <a:fontRef idx="minor">
            <a:schemeClr val="tx1"/>
          </a:fontRef>
        </p:style>
      </p:cxnSp>
      <p:sp>
        <p:nvSpPr>
          <p:cNvPr id="50" name="Rectangle 49">
            <a:extLst>
              <a:ext uri="{FF2B5EF4-FFF2-40B4-BE49-F238E27FC236}">
                <a16:creationId xmlns:a16="http://schemas.microsoft.com/office/drawing/2014/main" id="{7689D55F-E81F-D44D-8127-C139092C92D3}"/>
              </a:ext>
            </a:extLst>
          </p:cNvPr>
          <p:cNvSpPr/>
          <p:nvPr/>
        </p:nvSpPr>
        <p:spPr>
          <a:xfrm>
            <a:off x="5649808" y="4859781"/>
            <a:ext cx="464486" cy="338554"/>
          </a:xfrm>
          <a:prstGeom prst="rect">
            <a:avLst/>
          </a:prstGeom>
        </p:spPr>
        <p:txBody>
          <a:bodyPr wrap="none">
            <a:spAutoFit/>
          </a:bodyPr>
          <a:lstStyle/>
          <a:p>
            <a:r>
              <a:rPr lang="en-US" sz="1600" dirty="0"/>
              <a:t>List</a:t>
            </a:r>
          </a:p>
        </p:txBody>
      </p:sp>
      <p:cxnSp>
        <p:nvCxnSpPr>
          <p:cNvPr id="51" name="Curved Connector 50">
            <a:extLst>
              <a:ext uri="{FF2B5EF4-FFF2-40B4-BE49-F238E27FC236}">
                <a16:creationId xmlns:a16="http://schemas.microsoft.com/office/drawing/2014/main" id="{F68164F4-7802-544D-A0CD-EAE4F39B419F}"/>
              </a:ext>
            </a:extLst>
          </p:cNvPr>
          <p:cNvCxnSpPr>
            <a:cxnSpLocks/>
            <a:stCxn id="10" idx="3"/>
            <a:endCxn id="9" idx="3"/>
          </p:cNvCxnSpPr>
          <p:nvPr/>
        </p:nvCxnSpPr>
        <p:spPr>
          <a:xfrm>
            <a:off x="869962" y="2834613"/>
            <a:ext cx="12700" cy="396811"/>
          </a:xfrm>
          <a:prstGeom prst="curvedConnector3">
            <a:avLst>
              <a:gd name="adj1" fmla="val 1800000"/>
            </a:avLst>
          </a:prstGeom>
          <a:ln w="28575">
            <a:headEnd type="triangle"/>
            <a:tailEnd type="triangle"/>
          </a:ln>
        </p:spPr>
        <p:style>
          <a:lnRef idx="1">
            <a:schemeClr val="accent1"/>
          </a:lnRef>
          <a:fillRef idx="0">
            <a:schemeClr val="accent1"/>
          </a:fillRef>
          <a:effectRef idx="0">
            <a:schemeClr val="accent1"/>
          </a:effectRef>
          <a:fontRef idx="minor">
            <a:schemeClr val="tx1"/>
          </a:fontRef>
        </p:style>
      </p:cxnSp>
      <p:sp>
        <p:nvSpPr>
          <p:cNvPr id="54" name="Rectangle 53">
            <a:extLst>
              <a:ext uri="{FF2B5EF4-FFF2-40B4-BE49-F238E27FC236}">
                <a16:creationId xmlns:a16="http://schemas.microsoft.com/office/drawing/2014/main" id="{D5423203-ED42-324E-B0C3-F40D2AE0B9DA}"/>
              </a:ext>
            </a:extLst>
          </p:cNvPr>
          <p:cNvSpPr/>
          <p:nvPr/>
        </p:nvSpPr>
        <p:spPr>
          <a:xfrm>
            <a:off x="1050236" y="2848352"/>
            <a:ext cx="1306768" cy="338554"/>
          </a:xfrm>
          <a:prstGeom prst="rect">
            <a:avLst/>
          </a:prstGeom>
        </p:spPr>
        <p:txBody>
          <a:bodyPr wrap="none">
            <a:spAutoFit/>
          </a:bodyPr>
          <a:lstStyle/>
          <a:p>
            <a:r>
              <a:rPr lang="en-US" sz="1600" dirty="0"/>
              <a:t>Consequence</a:t>
            </a:r>
          </a:p>
        </p:txBody>
      </p:sp>
      <p:cxnSp>
        <p:nvCxnSpPr>
          <p:cNvPr id="55" name="Curved Connector 54">
            <a:extLst>
              <a:ext uri="{FF2B5EF4-FFF2-40B4-BE49-F238E27FC236}">
                <a16:creationId xmlns:a16="http://schemas.microsoft.com/office/drawing/2014/main" id="{0C64961F-64A8-6847-B8B0-2068F2570E72}"/>
              </a:ext>
            </a:extLst>
          </p:cNvPr>
          <p:cNvCxnSpPr>
            <a:cxnSpLocks/>
            <a:stCxn id="7" idx="3"/>
            <a:endCxn id="6" idx="3"/>
          </p:cNvCxnSpPr>
          <p:nvPr/>
        </p:nvCxnSpPr>
        <p:spPr>
          <a:xfrm flipV="1">
            <a:off x="869962" y="1644180"/>
            <a:ext cx="12700" cy="396811"/>
          </a:xfrm>
          <a:prstGeom prst="curvedConnector3">
            <a:avLst>
              <a:gd name="adj1" fmla="val 1800000"/>
            </a:avLst>
          </a:prstGeom>
          <a:ln w="28575">
            <a:tailEnd type="triangle"/>
          </a:ln>
        </p:spPr>
        <p:style>
          <a:lnRef idx="1">
            <a:schemeClr val="accent1"/>
          </a:lnRef>
          <a:fillRef idx="0">
            <a:schemeClr val="accent1"/>
          </a:fillRef>
          <a:effectRef idx="0">
            <a:schemeClr val="accent1"/>
          </a:effectRef>
          <a:fontRef idx="minor">
            <a:schemeClr val="tx1"/>
          </a:fontRef>
        </p:style>
      </p:cxnSp>
      <p:sp>
        <p:nvSpPr>
          <p:cNvPr id="56" name="Rectangle 55">
            <a:extLst>
              <a:ext uri="{FF2B5EF4-FFF2-40B4-BE49-F238E27FC236}">
                <a16:creationId xmlns:a16="http://schemas.microsoft.com/office/drawing/2014/main" id="{92CB7AA5-232D-004E-B91D-34015D6B60D8}"/>
              </a:ext>
            </a:extLst>
          </p:cNvPr>
          <p:cNvSpPr/>
          <p:nvPr/>
        </p:nvSpPr>
        <p:spPr>
          <a:xfrm>
            <a:off x="1058532" y="1548633"/>
            <a:ext cx="1463040" cy="584775"/>
          </a:xfrm>
          <a:prstGeom prst="rect">
            <a:avLst/>
          </a:prstGeom>
        </p:spPr>
        <p:txBody>
          <a:bodyPr wrap="square">
            <a:spAutoFit/>
          </a:bodyPr>
          <a:lstStyle/>
          <a:p>
            <a:r>
              <a:rPr lang="en-US" sz="1600" dirty="0"/>
              <a:t>explanation-argumentative</a:t>
            </a:r>
          </a:p>
        </p:txBody>
      </p:sp>
      <p:cxnSp>
        <p:nvCxnSpPr>
          <p:cNvPr id="59" name="Curved Connector 58">
            <a:extLst>
              <a:ext uri="{FF2B5EF4-FFF2-40B4-BE49-F238E27FC236}">
                <a16:creationId xmlns:a16="http://schemas.microsoft.com/office/drawing/2014/main" id="{F749BC8B-7B78-BD4F-9B3D-01E9FB9B7077}"/>
              </a:ext>
            </a:extLst>
          </p:cNvPr>
          <p:cNvCxnSpPr>
            <a:cxnSpLocks/>
            <a:stCxn id="56" idx="3"/>
            <a:endCxn id="8" idx="3"/>
          </p:cNvCxnSpPr>
          <p:nvPr/>
        </p:nvCxnSpPr>
        <p:spPr>
          <a:xfrm flipH="1">
            <a:off x="869962" y="1841021"/>
            <a:ext cx="1651610" cy="596781"/>
          </a:xfrm>
          <a:prstGeom prst="curvedConnector3">
            <a:avLst>
              <a:gd name="adj1" fmla="val -13841"/>
            </a:avLst>
          </a:prstGeom>
          <a:ln w="28575">
            <a:tailEnd type="triangle"/>
          </a:ln>
        </p:spPr>
        <p:style>
          <a:lnRef idx="1">
            <a:schemeClr val="accent1"/>
          </a:lnRef>
          <a:fillRef idx="0">
            <a:schemeClr val="accent1"/>
          </a:fillRef>
          <a:effectRef idx="0">
            <a:schemeClr val="accent1"/>
          </a:effectRef>
          <a:fontRef idx="minor">
            <a:schemeClr val="tx1"/>
          </a:fontRef>
        </p:style>
      </p:cxnSp>
      <p:sp>
        <p:nvSpPr>
          <p:cNvPr id="60" name="Rectangle 59">
            <a:extLst>
              <a:ext uri="{FF2B5EF4-FFF2-40B4-BE49-F238E27FC236}">
                <a16:creationId xmlns:a16="http://schemas.microsoft.com/office/drawing/2014/main" id="{CE2D9F29-25B1-644E-AF39-96A65B498D86}"/>
              </a:ext>
            </a:extLst>
          </p:cNvPr>
          <p:cNvSpPr/>
          <p:nvPr/>
        </p:nvSpPr>
        <p:spPr>
          <a:xfrm>
            <a:off x="2695276" y="1829219"/>
            <a:ext cx="1280160" cy="584775"/>
          </a:xfrm>
          <a:prstGeom prst="rect">
            <a:avLst/>
          </a:prstGeom>
        </p:spPr>
        <p:txBody>
          <a:bodyPr wrap="square">
            <a:spAutoFit/>
          </a:bodyPr>
          <a:lstStyle/>
          <a:p>
            <a:r>
              <a:rPr lang="en-US" sz="1600" dirty="0"/>
              <a:t>elaboration-additional</a:t>
            </a:r>
          </a:p>
        </p:txBody>
      </p:sp>
      <p:cxnSp>
        <p:nvCxnSpPr>
          <p:cNvPr id="63" name="Curved Connector 62">
            <a:extLst>
              <a:ext uri="{FF2B5EF4-FFF2-40B4-BE49-F238E27FC236}">
                <a16:creationId xmlns:a16="http://schemas.microsoft.com/office/drawing/2014/main" id="{F6AB2EC3-8D03-5245-A084-6DDDA892D921}"/>
              </a:ext>
            </a:extLst>
          </p:cNvPr>
          <p:cNvCxnSpPr>
            <a:cxnSpLocks/>
            <a:stCxn id="4" idx="3"/>
            <a:endCxn id="5" idx="3"/>
          </p:cNvCxnSpPr>
          <p:nvPr/>
        </p:nvCxnSpPr>
        <p:spPr>
          <a:xfrm flipV="1">
            <a:off x="869962" y="850558"/>
            <a:ext cx="12700" cy="396811"/>
          </a:xfrm>
          <a:prstGeom prst="curvedConnector3">
            <a:avLst>
              <a:gd name="adj1" fmla="val 1800000"/>
            </a:avLst>
          </a:prstGeom>
          <a:ln w="28575">
            <a:tailEnd type="triangle"/>
          </a:ln>
        </p:spPr>
        <p:style>
          <a:lnRef idx="1">
            <a:schemeClr val="accent1"/>
          </a:lnRef>
          <a:fillRef idx="0">
            <a:schemeClr val="accent1"/>
          </a:fillRef>
          <a:effectRef idx="0">
            <a:schemeClr val="accent1"/>
          </a:effectRef>
          <a:fontRef idx="minor">
            <a:schemeClr val="tx1"/>
          </a:fontRef>
        </p:style>
      </p:cxnSp>
      <p:sp>
        <p:nvSpPr>
          <p:cNvPr id="64" name="Rectangle 63">
            <a:extLst>
              <a:ext uri="{FF2B5EF4-FFF2-40B4-BE49-F238E27FC236}">
                <a16:creationId xmlns:a16="http://schemas.microsoft.com/office/drawing/2014/main" id="{318DDF28-CE43-AF49-8DE4-FE3718E00C15}"/>
              </a:ext>
            </a:extLst>
          </p:cNvPr>
          <p:cNvSpPr/>
          <p:nvPr/>
        </p:nvSpPr>
        <p:spPr>
          <a:xfrm>
            <a:off x="1038661" y="737222"/>
            <a:ext cx="1463040" cy="584775"/>
          </a:xfrm>
          <a:prstGeom prst="rect">
            <a:avLst/>
          </a:prstGeom>
        </p:spPr>
        <p:txBody>
          <a:bodyPr wrap="square">
            <a:spAutoFit/>
          </a:bodyPr>
          <a:lstStyle/>
          <a:p>
            <a:r>
              <a:rPr lang="en-US" sz="1600" dirty="0"/>
              <a:t>explanation-argumentative</a:t>
            </a:r>
          </a:p>
        </p:txBody>
      </p:sp>
      <p:cxnSp>
        <p:nvCxnSpPr>
          <p:cNvPr id="70" name="Curved Connector 69">
            <a:extLst>
              <a:ext uri="{FF2B5EF4-FFF2-40B4-BE49-F238E27FC236}">
                <a16:creationId xmlns:a16="http://schemas.microsoft.com/office/drawing/2014/main" id="{FCE5776A-A146-8348-A3F8-ECCEAC79A11C}"/>
              </a:ext>
            </a:extLst>
          </p:cNvPr>
          <p:cNvCxnSpPr>
            <a:cxnSpLocks/>
            <a:stCxn id="71" idx="3"/>
            <a:endCxn id="3" idx="3"/>
          </p:cNvCxnSpPr>
          <p:nvPr/>
        </p:nvCxnSpPr>
        <p:spPr>
          <a:xfrm flipH="1" flipV="1">
            <a:off x="869962" y="453747"/>
            <a:ext cx="7165599" cy="3193001"/>
          </a:xfrm>
          <a:prstGeom prst="curvedConnector3">
            <a:avLst>
              <a:gd name="adj1" fmla="val -3190"/>
            </a:avLst>
          </a:prstGeom>
          <a:ln w="28575">
            <a:tailEnd type="triangle"/>
          </a:ln>
        </p:spPr>
        <p:style>
          <a:lnRef idx="1">
            <a:schemeClr val="accent1"/>
          </a:lnRef>
          <a:fillRef idx="0">
            <a:schemeClr val="accent1"/>
          </a:fillRef>
          <a:effectRef idx="0">
            <a:schemeClr val="accent1"/>
          </a:effectRef>
          <a:fontRef idx="minor">
            <a:schemeClr val="tx1"/>
          </a:fontRef>
        </p:style>
      </p:cxnSp>
      <p:sp>
        <p:nvSpPr>
          <p:cNvPr id="71" name="Rectangle 70">
            <a:extLst>
              <a:ext uri="{FF2B5EF4-FFF2-40B4-BE49-F238E27FC236}">
                <a16:creationId xmlns:a16="http://schemas.microsoft.com/office/drawing/2014/main" id="{02B1A956-4D5E-7049-8CA3-A7FF347E1272}"/>
              </a:ext>
            </a:extLst>
          </p:cNvPr>
          <p:cNvSpPr/>
          <p:nvPr/>
        </p:nvSpPr>
        <p:spPr>
          <a:xfrm>
            <a:off x="6755401" y="3354360"/>
            <a:ext cx="1280160" cy="584775"/>
          </a:xfrm>
          <a:prstGeom prst="rect">
            <a:avLst/>
          </a:prstGeom>
        </p:spPr>
        <p:txBody>
          <a:bodyPr wrap="square">
            <a:spAutoFit/>
          </a:bodyPr>
          <a:lstStyle/>
          <a:p>
            <a:r>
              <a:rPr lang="en-US" sz="1600" dirty="0"/>
              <a:t>elaboration-set-member</a:t>
            </a:r>
          </a:p>
        </p:txBody>
      </p:sp>
      <p:cxnSp>
        <p:nvCxnSpPr>
          <p:cNvPr id="72" name="Curved Connector 71">
            <a:extLst>
              <a:ext uri="{FF2B5EF4-FFF2-40B4-BE49-F238E27FC236}">
                <a16:creationId xmlns:a16="http://schemas.microsoft.com/office/drawing/2014/main" id="{08CBE87D-0F49-8A47-907B-AAF937E503B2}"/>
              </a:ext>
            </a:extLst>
          </p:cNvPr>
          <p:cNvCxnSpPr>
            <a:cxnSpLocks/>
            <a:stCxn id="95" idx="3"/>
            <a:endCxn id="50" idx="3"/>
          </p:cNvCxnSpPr>
          <p:nvPr/>
        </p:nvCxnSpPr>
        <p:spPr>
          <a:xfrm>
            <a:off x="6094257" y="2356770"/>
            <a:ext cx="20037" cy="2672288"/>
          </a:xfrm>
          <a:prstGeom prst="curvedConnector3">
            <a:avLst>
              <a:gd name="adj1" fmla="val 3609318"/>
            </a:avLst>
          </a:prstGeom>
          <a:ln w="28575">
            <a:headEnd type="triangle"/>
            <a:tailEnd type="triangle"/>
          </a:ln>
        </p:spPr>
        <p:style>
          <a:lnRef idx="1">
            <a:schemeClr val="accent1"/>
          </a:lnRef>
          <a:fillRef idx="0">
            <a:schemeClr val="accent1"/>
          </a:fillRef>
          <a:effectRef idx="0">
            <a:schemeClr val="accent1"/>
          </a:effectRef>
          <a:fontRef idx="minor">
            <a:schemeClr val="tx1"/>
          </a:fontRef>
        </p:style>
      </p:cxnSp>
      <p:sp>
        <p:nvSpPr>
          <p:cNvPr id="77" name="Rectangle 76">
            <a:extLst>
              <a:ext uri="{FF2B5EF4-FFF2-40B4-BE49-F238E27FC236}">
                <a16:creationId xmlns:a16="http://schemas.microsoft.com/office/drawing/2014/main" id="{70CF478D-D296-7C43-BF60-DA66B7A0B214}"/>
              </a:ext>
            </a:extLst>
          </p:cNvPr>
          <p:cNvSpPr/>
          <p:nvPr/>
        </p:nvSpPr>
        <p:spPr>
          <a:xfrm>
            <a:off x="8209060" y="1800115"/>
            <a:ext cx="579582" cy="338554"/>
          </a:xfrm>
          <a:prstGeom prst="rect">
            <a:avLst/>
          </a:prstGeom>
        </p:spPr>
        <p:txBody>
          <a:bodyPr wrap="none">
            <a:spAutoFit/>
          </a:bodyPr>
          <a:lstStyle/>
          <a:p>
            <a:r>
              <a:rPr lang="en-US" sz="1600" dirty="0"/>
              <a:t>Root</a:t>
            </a:r>
          </a:p>
        </p:txBody>
      </p:sp>
      <p:cxnSp>
        <p:nvCxnSpPr>
          <p:cNvPr id="92" name="Curved Connector 91">
            <a:extLst>
              <a:ext uri="{FF2B5EF4-FFF2-40B4-BE49-F238E27FC236}">
                <a16:creationId xmlns:a16="http://schemas.microsoft.com/office/drawing/2014/main" id="{CD5956A6-23F2-CC48-AE65-828F520C76DB}"/>
              </a:ext>
            </a:extLst>
          </p:cNvPr>
          <p:cNvCxnSpPr>
            <a:cxnSpLocks/>
            <a:stCxn id="25" idx="3"/>
            <a:endCxn id="54" idx="3"/>
          </p:cNvCxnSpPr>
          <p:nvPr/>
        </p:nvCxnSpPr>
        <p:spPr>
          <a:xfrm flipH="1">
            <a:off x="2357004" y="1575674"/>
            <a:ext cx="3106340" cy="1441955"/>
          </a:xfrm>
          <a:prstGeom prst="curvedConnector3">
            <a:avLst>
              <a:gd name="adj1" fmla="val -7359"/>
            </a:avLst>
          </a:prstGeom>
          <a:ln w="28575">
            <a:headEnd type="triangle"/>
            <a:tailEnd type="triangle"/>
          </a:ln>
        </p:spPr>
        <p:style>
          <a:lnRef idx="1">
            <a:schemeClr val="accent1"/>
          </a:lnRef>
          <a:fillRef idx="0">
            <a:schemeClr val="accent1"/>
          </a:fillRef>
          <a:effectRef idx="0">
            <a:schemeClr val="accent1"/>
          </a:effectRef>
          <a:fontRef idx="minor">
            <a:schemeClr val="tx1"/>
          </a:fontRef>
        </p:style>
      </p:cxnSp>
      <p:sp>
        <p:nvSpPr>
          <p:cNvPr id="95" name="Rectangle 94">
            <a:extLst>
              <a:ext uri="{FF2B5EF4-FFF2-40B4-BE49-F238E27FC236}">
                <a16:creationId xmlns:a16="http://schemas.microsoft.com/office/drawing/2014/main" id="{33762C64-1C9F-A648-B5C9-D3E08EC7B32F}"/>
              </a:ext>
            </a:extLst>
          </p:cNvPr>
          <p:cNvSpPr/>
          <p:nvPr/>
        </p:nvSpPr>
        <p:spPr>
          <a:xfrm>
            <a:off x="5669845" y="2187493"/>
            <a:ext cx="424412" cy="338554"/>
          </a:xfrm>
          <a:prstGeom prst="rect">
            <a:avLst/>
          </a:prstGeom>
        </p:spPr>
        <p:txBody>
          <a:bodyPr wrap="none">
            <a:spAutoFit/>
          </a:bodyPr>
          <a:lstStyle/>
          <a:p>
            <a:r>
              <a:rPr lang="en-US" sz="1600" dirty="0"/>
              <a:t>list</a:t>
            </a:r>
          </a:p>
        </p:txBody>
      </p:sp>
    </p:spTree>
    <p:extLst>
      <p:ext uri="{BB962C8B-B14F-4D97-AF65-F5344CB8AC3E}">
        <p14:creationId xmlns:p14="http://schemas.microsoft.com/office/powerpoint/2010/main" val="290868153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694D0A-F856-5E48-AC77-F536097CC3BC}"/>
              </a:ext>
            </a:extLst>
          </p:cNvPr>
          <p:cNvSpPr>
            <a:spLocks noGrp="1"/>
          </p:cNvSpPr>
          <p:nvPr>
            <p:ph type="title"/>
          </p:nvPr>
        </p:nvSpPr>
        <p:spPr/>
        <p:txBody>
          <a:bodyPr/>
          <a:lstStyle/>
          <a:p>
            <a:r>
              <a:rPr lang="en-US" dirty="0"/>
              <a:t>Research Goals</a:t>
            </a:r>
          </a:p>
        </p:txBody>
      </p:sp>
      <p:sp>
        <p:nvSpPr>
          <p:cNvPr id="3" name="Content Placeholder 2">
            <a:extLst>
              <a:ext uri="{FF2B5EF4-FFF2-40B4-BE49-F238E27FC236}">
                <a16:creationId xmlns:a16="http://schemas.microsoft.com/office/drawing/2014/main" id="{D00C5AC7-F1D3-284A-8C59-6B2D75B4C55E}"/>
              </a:ext>
            </a:extLst>
          </p:cNvPr>
          <p:cNvSpPr>
            <a:spLocks noGrp="1"/>
          </p:cNvSpPr>
          <p:nvPr>
            <p:ph idx="1"/>
          </p:nvPr>
        </p:nvSpPr>
        <p:spPr/>
        <p:txBody>
          <a:bodyPr/>
          <a:lstStyle/>
          <a:p>
            <a:r>
              <a:rPr lang="en-US" dirty="0"/>
              <a:t>Annotate spontaneous spoken corpus using RST</a:t>
            </a:r>
          </a:p>
          <a:p>
            <a:endParaRPr lang="en-US" dirty="0"/>
          </a:p>
          <a:p>
            <a:r>
              <a:rPr lang="en-US" dirty="0"/>
              <a:t>Develop an automatic RST parser</a:t>
            </a:r>
          </a:p>
          <a:p>
            <a:endParaRPr lang="en-US" dirty="0"/>
          </a:p>
          <a:p>
            <a:r>
              <a:rPr lang="en-US" dirty="0"/>
              <a:t>Derive discourse features from RST trees</a:t>
            </a:r>
          </a:p>
          <a:p>
            <a:endParaRPr lang="en-US" dirty="0"/>
          </a:p>
          <a:p>
            <a:r>
              <a:rPr lang="en-US" dirty="0"/>
              <a:t>Use RST-based features for non-native speech scoring</a:t>
            </a:r>
          </a:p>
        </p:txBody>
      </p:sp>
      <p:sp>
        <p:nvSpPr>
          <p:cNvPr id="4" name="Slide Number Placeholder 3">
            <a:extLst>
              <a:ext uri="{FF2B5EF4-FFF2-40B4-BE49-F238E27FC236}">
                <a16:creationId xmlns:a16="http://schemas.microsoft.com/office/drawing/2014/main" id="{C1C2A203-9780-0A4A-B974-A23632B0AA7C}"/>
              </a:ext>
            </a:extLst>
          </p:cNvPr>
          <p:cNvSpPr>
            <a:spLocks noGrp="1"/>
          </p:cNvSpPr>
          <p:nvPr>
            <p:ph type="sldNum" sz="quarter" idx="10"/>
          </p:nvPr>
        </p:nvSpPr>
        <p:spPr/>
        <p:txBody>
          <a:bodyPr/>
          <a:lstStyle/>
          <a:p>
            <a:fld id="{F25AD8EC-799E-4B42-A490-27697CDD0D28}" type="slidenum">
              <a:rPr lang="en-US" smtClean="0"/>
              <a:pPr/>
              <a:t>3</a:t>
            </a:fld>
            <a:endParaRPr lang="en-US" dirty="0"/>
          </a:p>
        </p:txBody>
      </p:sp>
    </p:spTree>
    <p:extLst>
      <p:ext uri="{BB962C8B-B14F-4D97-AF65-F5344CB8AC3E}">
        <p14:creationId xmlns:p14="http://schemas.microsoft.com/office/powerpoint/2010/main" val="374456336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21F770-4A58-884C-ACAA-6BCC6ABA15BD}"/>
              </a:ext>
            </a:extLst>
          </p:cNvPr>
          <p:cNvSpPr>
            <a:spLocks noGrp="1"/>
          </p:cNvSpPr>
          <p:nvPr>
            <p:ph type="title"/>
          </p:nvPr>
        </p:nvSpPr>
        <p:spPr/>
        <p:txBody>
          <a:bodyPr/>
          <a:lstStyle/>
          <a:p>
            <a:r>
              <a:rPr lang="en-US" dirty="0"/>
              <a:t>Data</a:t>
            </a:r>
          </a:p>
        </p:txBody>
      </p:sp>
      <p:sp>
        <p:nvSpPr>
          <p:cNvPr id="3" name="Content Placeholder 2">
            <a:extLst>
              <a:ext uri="{FF2B5EF4-FFF2-40B4-BE49-F238E27FC236}">
                <a16:creationId xmlns:a16="http://schemas.microsoft.com/office/drawing/2014/main" id="{86333EFA-F78B-E44C-B76D-9FE3F24ABBF1}"/>
              </a:ext>
            </a:extLst>
          </p:cNvPr>
          <p:cNvSpPr>
            <a:spLocks noGrp="1"/>
          </p:cNvSpPr>
          <p:nvPr>
            <p:ph idx="1"/>
          </p:nvPr>
        </p:nvSpPr>
        <p:spPr/>
        <p:txBody>
          <a:bodyPr/>
          <a:lstStyle/>
          <a:p>
            <a:r>
              <a:rPr lang="en-US" dirty="0"/>
              <a:t>1,440 spoken responses </a:t>
            </a:r>
          </a:p>
          <a:p>
            <a:pPr lvl="1"/>
            <a:r>
              <a:rPr lang="en-US" dirty="0"/>
              <a:t>Drawn from TOEFL iBT: 6 test questions in speaking section</a:t>
            </a:r>
          </a:p>
          <a:p>
            <a:pPr lvl="1"/>
            <a:r>
              <a:rPr lang="en-US" dirty="0"/>
              <a:t>Approximate response duration: 45s or 60s</a:t>
            </a:r>
          </a:p>
          <a:p>
            <a:pPr lvl="1"/>
            <a:r>
              <a:rPr lang="en-US" dirty="0"/>
              <a:t>Non-native spontaneous speech with manual transcriptions</a:t>
            </a:r>
          </a:p>
          <a:p>
            <a:endParaRPr lang="en-US" sz="1200" dirty="0"/>
          </a:p>
          <a:p>
            <a:r>
              <a:rPr lang="en-US" dirty="0"/>
              <a:t>Manual scores from expert human raters</a:t>
            </a:r>
          </a:p>
          <a:p>
            <a:pPr lvl="1"/>
            <a:r>
              <a:rPr lang="en-US" dirty="0"/>
              <a:t>Holistic proficiency scores: 1 to 4 (weak to good) </a:t>
            </a:r>
          </a:p>
          <a:p>
            <a:pPr lvl="1"/>
            <a:r>
              <a:rPr lang="en-US" dirty="0"/>
              <a:t>Discourse coherence scores: 1 to 3 (weak to good)</a:t>
            </a:r>
          </a:p>
          <a:p>
            <a:pPr marL="0" indent="0">
              <a:buNone/>
            </a:pPr>
            <a:endParaRPr lang="en-US" sz="1200" dirty="0"/>
          </a:p>
          <a:p>
            <a:r>
              <a:rPr lang="en-US" dirty="0"/>
              <a:t>Responses were balanced for proficiency levels </a:t>
            </a:r>
          </a:p>
          <a:p>
            <a:pPr lvl="1"/>
            <a:r>
              <a:rPr lang="en-US" dirty="0"/>
              <a:t>60 responses per proficiency level per test question</a:t>
            </a:r>
          </a:p>
          <a:p>
            <a:pPr lvl="1"/>
            <a:endParaRPr lang="en-US" dirty="0"/>
          </a:p>
        </p:txBody>
      </p:sp>
      <p:sp>
        <p:nvSpPr>
          <p:cNvPr id="4" name="Slide Number Placeholder 3">
            <a:extLst>
              <a:ext uri="{FF2B5EF4-FFF2-40B4-BE49-F238E27FC236}">
                <a16:creationId xmlns:a16="http://schemas.microsoft.com/office/drawing/2014/main" id="{7A5976D1-36C1-6548-9D51-C45917137981}"/>
              </a:ext>
            </a:extLst>
          </p:cNvPr>
          <p:cNvSpPr>
            <a:spLocks noGrp="1"/>
          </p:cNvSpPr>
          <p:nvPr>
            <p:ph type="sldNum" sz="quarter" idx="10"/>
          </p:nvPr>
        </p:nvSpPr>
        <p:spPr/>
        <p:txBody>
          <a:bodyPr/>
          <a:lstStyle/>
          <a:p>
            <a:fld id="{F25AD8EC-799E-4B42-A490-27697CDD0D28}" type="slidenum">
              <a:rPr lang="en-US" smtClean="0"/>
              <a:pPr/>
              <a:t>4</a:t>
            </a:fld>
            <a:endParaRPr lang="en-US" dirty="0"/>
          </a:p>
        </p:txBody>
      </p:sp>
    </p:spTree>
    <p:extLst>
      <p:ext uri="{BB962C8B-B14F-4D97-AF65-F5344CB8AC3E}">
        <p14:creationId xmlns:p14="http://schemas.microsoft.com/office/powerpoint/2010/main" val="192188881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17D066-3413-1A45-AAE8-9693316DA69F}"/>
              </a:ext>
            </a:extLst>
          </p:cNvPr>
          <p:cNvSpPr>
            <a:spLocks noGrp="1"/>
          </p:cNvSpPr>
          <p:nvPr>
            <p:ph type="title"/>
          </p:nvPr>
        </p:nvSpPr>
        <p:spPr/>
        <p:txBody>
          <a:bodyPr/>
          <a:lstStyle/>
          <a:p>
            <a:r>
              <a:rPr lang="en-US" dirty="0"/>
              <a:t>Guidelines</a:t>
            </a:r>
          </a:p>
        </p:txBody>
      </p:sp>
      <p:sp>
        <p:nvSpPr>
          <p:cNvPr id="3" name="Content Placeholder 2">
            <a:extLst>
              <a:ext uri="{FF2B5EF4-FFF2-40B4-BE49-F238E27FC236}">
                <a16:creationId xmlns:a16="http://schemas.microsoft.com/office/drawing/2014/main" id="{490EA6CD-1625-EA49-84B0-084DEE484FAB}"/>
              </a:ext>
            </a:extLst>
          </p:cNvPr>
          <p:cNvSpPr>
            <a:spLocks noGrp="1"/>
          </p:cNvSpPr>
          <p:nvPr>
            <p:ph idx="1"/>
          </p:nvPr>
        </p:nvSpPr>
        <p:spPr/>
        <p:txBody>
          <a:bodyPr/>
          <a:lstStyle/>
          <a:p>
            <a:r>
              <a:rPr lang="en-US" dirty="0"/>
              <a:t>Tagging reference manual from the RST Discourse Treebank (Carlson and </a:t>
            </a:r>
            <a:r>
              <a:rPr lang="en-US" dirty="0" err="1"/>
              <a:t>Marcu</a:t>
            </a:r>
            <a:r>
              <a:rPr lang="en-US" dirty="0"/>
              <a:t>, 2001). </a:t>
            </a:r>
          </a:p>
          <a:p>
            <a:pPr lvl="1"/>
            <a:r>
              <a:rPr lang="en-US" dirty="0"/>
              <a:t>Segment a transcribed spoken response into Elementary Discourse Unit (EDU) spans</a:t>
            </a:r>
          </a:p>
          <a:p>
            <a:pPr lvl="1"/>
            <a:r>
              <a:rPr lang="en-US" dirty="0"/>
              <a:t>Indicate rhetorical relations between non-overlapping spans which typically consist of a nucleus and a satellite </a:t>
            </a:r>
          </a:p>
          <a:p>
            <a:r>
              <a:rPr lang="en-US" dirty="0"/>
              <a:t>Additional relations for spoken language </a:t>
            </a:r>
          </a:p>
          <a:p>
            <a:pPr lvl="1"/>
            <a:r>
              <a:rPr lang="en-US" dirty="0"/>
              <a:t>Awkward (infelicitous discourse structure) </a:t>
            </a:r>
          </a:p>
          <a:p>
            <a:pPr lvl="1"/>
            <a:r>
              <a:rPr lang="en-US" dirty="0"/>
              <a:t>Discourse particles</a:t>
            </a:r>
          </a:p>
          <a:p>
            <a:pPr lvl="1"/>
            <a:r>
              <a:rPr lang="en-US" dirty="0"/>
              <a:t>Disfluency</a:t>
            </a:r>
          </a:p>
          <a:p>
            <a:pPr lvl="1"/>
            <a:r>
              <a:rPr lang="en-US" dirty="0"/>
              <a:t>Unfinished utterance </a:t>
            </a:r>
          </a:p>
        </p:txBody>
      </p:sp>
      <p:sp>
        <p:nvSpPr>
          <p:cNvPr id="4" name="Slide Number Placeholder 3">
            <a:extLst>
              <a:ext uri="{FF2B5EF4-FFF2-40B4-BE49-F238E27FC236}">
                <a16:creationId xmlns:a16="http://schemas.microsoft.com/office/drawing/2014/main" id="{FEB9C090-73C0-2E45-9392-DF5ABD8DAA4C}"/>
              </a:ext>
            </a:extLst>
          </p:cNvPr>
          <p:cNvSpPr>
            <a:spLocks noGrp="1"/>
          </p:cNvSpPr>
          <p:nvPr>
            <p:ph type="sldNum" sz="quarter" idx="10"/>
          </p:nvPr>
        </p:nvSpPr>
        <p:spPr/>
        <p:txBody>
          <a:bodyPr/>
          <a:lstStyle/>
          <a:p>
            <a:fld id="{F25AD8EC-799E-4B42-A490-27697CDD0D28}" type="slidenum">
              <a:rPr lang="en-US" smtClean="0"/>
              <a:pPr/>
              <a:t>5</a:t>
            </a:fld>
            <a:endParaRPr lang="en-US" dirty="0"/>
          </a:p>
        </p:txBody>
      </p:sp>
    </p:spTree>
    <p:extLst>
      <p:ext uri="{BB962C8B-B14F-4D97-AF65-F5344CB8AC3E}">
        <p14:creationId xmlns:p14="http://schemas.microsoft.com/office/powerpoint/2010/main" val="199307011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59B9F1-DF2A-8640-BFFD-5C42BE43AE2A}"/>
              </a:ext>
            </a:extLst>
          </p:cNvPr>
          <p:cNvSpPr>
            <a:spLocks noGrp="1"/>
          </p:cNvSpPr>
          <p:nvPr>
            <p:ph type="title"/>
          </p:nvPr>
        </p:nvSpPr>
        <p:spPr/>
        <p:txBody>
          <a:bodyPr/>
          <a:lstStyle/>
          <a:p>
            <a:r>
              <a:rPr lang="en-US" dirty="0"/>
              <a:t>One Example</a:t>
            </a:r>
          </a:p>
        </p:txBody>
      </p:sp>
      <p:sp>
        <p:nvSpPr>
          <p:cNvPr id="3" name="Content Placeholder 2">
            <a:extLst>
              <a:ext uri="{FF2B5EF4-FFF2-40B4-BE49-F238E27FC236}">
                <a16:creationId xmlns:a16="http://schemas.microsoft.com/office/drawing/2014/main" id="{8A7E8F2B-9526-4546-B853-F90CC5DC2BD1}"/>
              </a:ext>
            </a:extLst>
          </p:cNvPr>
          <p:cNvSpPr>
            <a:spLocks noGrp="1"/>
          </p:cNvSpPr>
          <p:nvPr>
            <p:ph idx="1"/>
          </p:nvPr>
        </p:nvSpPr>
        <p:spPr/>
        <p:txBody>
          <a:bodyPr/>
          <a:lstStyle/>
          <a:p>
            <a:r>
              <a:rPr lang="en-US" dirty="0"/>
              <a:t>Low-proficient response: </a:t>
            </a:r>
          </a:p>
          <a:p>
            <a:pPr marL="542925" lvl="1" indent="-285750"/>
            <a:r>
              <a:rPr lang="en-US" dirty="0"/>
              <a:t>Holistic proficiency score = 1 </a:t>
            </a:r>
          </a:p>
          <a:p>
            <a:pPr marL="542925" lvl="1" indent="-285750"/>
            <a:r>
              <a:rPr lang="en-US" dirty="0"/>
              <a:t>Coherence score = 1</a:t>
            </a:r>
          </a:p>
          <a:p>
            <a:r>
              <a:rPr lang="en-US" dirty="0"/>
              <a:t>EDU segmentations on human transcriptions: </a:t>
            </a:r>
          </a:p>
          <a:p>
            <a:endParaRPr lang="en-US" dirty="0"/>
          </a:p>
        </p:txBody>
      </p:sp>
      <p:sp>
        <p:nvSpPr>
          <p:cNvPr id="4" name="Slide Number Placeholder 3">
            <a:extLst>
              <a:ext uri="{FF2B5EF4-FFF2-40B4-BE49-F238E27FC236}">
                <a16:creationId xmlns:a16="http://schemas.microsoft.com/office/drawing/2014/main" id="{59F8A632-7E5A-D647-AEB1-A4BE8FA5DE48}"/>
              </a:ext>
            </a:extLst>
          </p:cNvPr>
          <p:cNvSpPr>
            <a:spLocks noGrp="1"/>
          </p:cNvSpPr>
          <p:nvPr>
            <p:ph type="sldNum" sz="quarter" idx="10"/>
          </p:nvPr>
        </p:nvSpPr>
        <p:spPr/>
        <p:txBody>
          <a:bodyPr/>
          <a:lstStyle/>
          <a:p>
            <a:fld id="{F25AD8EC-799E-4B42-A490-27697CDD0D28}" type="slidenum">
              <a:rPr lang="en-US" smtClean="0"/>
              <a:pPr/>
              <a:t>6</a:t>
            </a:fld>
            <a:endParaRPr lang="en-US" dirty="0"/>
          </a:p>
        </p:txBody>
      </p:sp>
      <p:sp>
        <p:nvSpPr>
          <p:cNvPr id="5" name="Rectangle 4">
            <a:extLst>
              <a:ext uri="{FF2B5EF4-FFF2-40B4-BE49-F238E27FC236}">
                <a16:creationId xmlns:a16="http://schemas.microsoft.com/office/drawing/2014/main" id="{F8EC6487-51C5-654C-9ABA-66ACF423E694}"/>
              </a:ext>
            </a:extLst>
          </p:cNvPr>
          <p:cNvSpPr/>
          <p:nvPr/>
        </p:nvSpPr>
        <p:spPr>
          <a:xfrm>
            <a:off x="974496" y="3148807"/>
            <a:ext cx="7686675" cy="315674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lvl="2" indent="-342900">
              <a:buFont typeface="+mj-lt"/>
              <a:buAutoNum type="arabicPeriod"/>
            </a:pPr>
            <a:r>
              <a:rPr lang="en-US" dirty="0"/>
              <a:t>I think </a:t>
            </a:r>
          </a:p>
          <a:p>
            <a:pPr marL="285750" lvl="2" indent="-342900">
              <a:buFont typeface="+mj-lt"/>
              <a:buAutoNum type="arabicPeriod"/>
            </a:pPr>
            <a:r>
              <a:rPr lang="en-US" dirty="0"/>
              <a:t>#name# who was uh famous in in actor and a musician </a:t>
            </a:r>
          </a:p>
          <a:p>
            <a:pPr marL="285750" lvl="2" indent="-342900">
              <a:buFont typeface="+mj-lt"/>
              <a:buAutoNum type="arabicPeriod"/>
            </a:pPr>
            <a:r>
              <a:rPr lang="en-US" dirty="0"/>
              <a:t>uh he he was famous </a:t>
            </a:r>
          </a:p>
          <a:p>
            <a:pPr marL="285750" lvl="2" indent="-342900">
              <a:buFont typeface="+mj-lt"/>
              <a:buAutoNum type="arabicPeriod"/>
            </a:pPr>
            <a:r>
              <a:rPr lang="en-US" dirty="0"/>
              <a:t>uh he become famous in Arab </a:t>
            </a:r>
          </a:p>
          <a:p>
            <a:pPr marL="285750" lvl="2" indent="-342900">
              <a:buFont typeface="+mj-lt"/>
              <a:buAutoNum type="arabicPeriod"/>
            </a:pPr>
            <a:r>
              <a:rPr lang="en-US" dirty="0"/>
              <a:t>and he overcome uh most of Arab actor. </a:t>
            </a:r>
          </a:p>
          <a:p>
            <a:pPr marL="285750" lvl="2" indent="-342900">
              <a:buFont typeface="+mj-lt"/>
              <a:buAutoNum type="arabicPeriod"/>
            </a:pPr>
            <a:r>
              <a:rPr lang="en-US" dirty="0"/>
              <a:t>And he uh he uh destruct </a:t>
            </a:r>
          </a:p>
          <a:p>
            <a:pPr marL="285750" lvl="2" indent="-342900">
              <a:buFont typeface="+mj-lt"/>
              <a:buAutoNum type="arabicPeriod"/>
            </a:pPr>
            <a:r>
              <a:rPr lang="en-US" dirty="0"/>
              <a:t>uh he destruct a uh and soft and soft and soft music </a:t>
            </a:r>
          </a:p>
          <a:p>
            <a:pPr marL="285750" lvl="2" indent="-342900">
              <a:buFont typeface="+mj-lt"/>
              <a:buAutoNum type="arabicPeriod"/>
            </a:pPr>
            <a:r>
              <a:rPr lang="en-US" dirty="0"/>
              <a:t>and he uh appear in the uh uh a lot of uh in the world, </a:t>
            </a:r>
          </a:p>
          <a:p>
            <a:pPr marL="285750" lvl="2" indent="-342900">
              <a:buFont typeface="+mj-lt"/>
              <a:buAutoNum type="arabicPeriod"/>
            </a:pPr>
            <a:r>
              <a:rPr lang="en-US" dirty="0"/>
              <a:t>and he become </a:t>
            </a:r>
          </a:p>
          <a:p>
            <a:pPr marL="285750" lvl="2" indent="-342900">
              <a:buFont typeface="+mj-lt"/>
              <a:buAutoNum type="arabicPeriod"/>
            </a:pPr>
            <a:r>
              <a:rPr lang="en-US" dirty="0"/>
              <a:t>and I think </a:t>
            </a:r>
          </a:p>
          <a:p>
            <a:pPr marL="285750" lvl="2" indent="-342900">
              <a:buFont typeface="+mj-lt"/>
              <a:buAutoNum type="arabicPeriod"/>
            </a:pPr>
            <a:r>
              <a:rPr lang="en-US" dirty="0"/>
              <a:t>he become uh the actor uh musician in the world, one musician in the world.</a:t>
            </a:r>
          </a:p>
        </p:txBody>
      </p:sp>
      <p:pic>
        <p:nvPicPr>
          <p:cNvPr id="6" name="Online Media 5" descr="0000000009590083-VE106445.wav">
            <a:hlinkClick r:id="" action="ppaction://media"/>
            <a:extLst>
              <a:ext uri="{FF2B5EF4-FFF2-40B4-BE49-F238E27FC236}">
                <a16:creationId xmlns:a16="http://schemas.microsoft.com/office/drawing/2014/main" id="{B3ABB1CE-C5B7-CD4F-8A6F-27DFA39E1C89}"/>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4294186" y="1301754"/>
            <a:ext cx="640080" cy="640080"/>
          </a:xfrm>
          <a:prstGeom prst="rect">
            <a:avLst/>
          </a:prstGeom>
        </p:spPr>
      </p:pic>
    </p:spTree>
    <p:extLst>
      <p:ext uri="{BB962C8B-B14F-4D97-AF65-F5344CB8AC3E}">
        <p14:creationId xmlns:p14="http://schemas.microsoft.com/office/powerpoint/2010/main" val="27697660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46400"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6"/>
                </p:tgtEl>
              </p:cMediaNode>
            </p:audio>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8B15C58A-1F69-EB44-87AB-24AF4DA59DBF}"/>
              </a:ext>
            </a:extLst>
          </p:cNvPr>
          <p:cNvPicPr>
            <a:picLocks noChangeAspect="1"/>
          </p:cNvPicPr>
          <p:nvPr/>
        </p:nvPicPr>
        <p:blipFill rotWithShape="1">
          <a:blip r:embed="rId3"/>
          <a:srcRect l="1438" t="8676" r="35489" b="60336"/>
          <a:stretch/>
        </p:blipFill>
        <p:spPr>
          <a:xfrm>
            <a:off x="118453" y="2257709"/>
            <a:ext cx="8869680" cy="2451249"/>
          </a:xfrm>
          <a:prstGeom prst="rect">
            <a:avLst/>
          </a:prstGeom>
        </p:spPr>
      </p:pic>
    </p:spTree>
    <p:extLst>
      <p:ext uri="{BB962C8B-B14F-4D97-AF65-F5344CB8AC3E}">
        <p14:creationId xmlns:p14="http://schemas.microsoft.com/office/powerpoint/2010/main" val="286607158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8B15C58A-1F69-EB44-87AB-24AF4DA59DBF}"/>
              </a:ext>
            </a:extLst>
          </p:cNvPr>
          <p:cNvPicPr>
            <a:picLocks noChangeAspect="1"/>
          </p:cNvPicPr>
          <p:nvPr/>
        </p:nvPicPr>
        <p:blipFill rotWithShape="1">
          <a:blip r:embed="rId3"/>
          <a:srcRect l="1438" t="8676" r="35489" b="60336"/>
          <a:stretch/>
        </p:blipFill>
        <p:spPr>
          <a:xfrm>
            <a:off x="118453" y="2257709"/>
            <a:ext cx="8869680" cy="2451249"/>
          </a:xfrm>
          <a:prstGeom prst="rect">
            <a:avLst/>
          </a:prstGeom>
        </p:spPr>
      </p:pic>
      <p:sp>
        <p:nvSpPr>
          <p:cNvPr id="35" name="TextBox 34">
            <a:extLst>
              <a:ext uri="{FF2B5EF4-FFF2-40B4-BE49-F238E27FC236}">
                <a16:creationId xmlns:a16="http://schemas.microsoft.com/office/drawing/2014/main" id="{EC335F31-65A7-8F4E-B6A7-58DBFFE8F781}"/>
              </a:ext>
            </a:extLst>
          </p:cNvPr>
          <p:cNvSpPr txBox="1"/>
          <p:nvPr/>
        </p:nvSpPr>
        <p:spPr>
          <a:xfrm>
            <a:off x="3758460" y="5228761"/>
            <a:ext cx="1977046" cy="369332"/>
          </a:xfrm>
          <a:prstGeom prst="rect">
            <a:avLst/>
          </a:prstGeom>
          <a:noFill/>
        </p:spPr>
        <p:txBody>
          <a:bodyPr wrap="square" rtlCol="0">
            <a:spAutoFit/>
          </a:bodyPr>
          <a:lstStyle/>
          <a:p>
            <a:r>
              <a:rPr lang="en-US" dirty="0"/>
              <a:t>(9) and he become</a:t>
            </a:r>
          </a:p>
        </p:txBody>
      </p:sp>
      <p:sp>
        <p:nvSpPr>
          <p:cNvPr id="36" name="TextBox 35">
            <a:extLst>
              <a:ext uri="{FF2B5EF4-FFF2-40B4-BE49-F238E27FC236}">
                <a16:creationId xmlns:a16="http://schemas.microsoft.com/office/drawing/2014/main" id="{73C79D36-1B11-094E-A078-5BB6B6D14555}"/>
              </a:ext>
            </a:extLst>
          </p:cNvPr>
          <p:cNvSpPr txBox="1"/>
          <p:nvPr/>
        </p:nvSpPr>
        <p:spPr>
          <a:xfrm>
            <a:off x="5735506" y="5228761"/>
            <a:ext cx="3308478" cy="923330"/>
          </a:xfrm>
          <a:prstGeom prst="rect">
            <a:avLst/>
          </a:prstGeom>
          <a:noFill/>
        </p:spPr>
        <p:txBody>
          <a:bodyPr wrap="square" rtlCol="0">
            <a:spAutoFit/>
          </a:bodyPr>
          <a:lstStyle/>
          <a:p>
            <a:pPr marL="0" lvl="2" algn="ctr"/>
            <a:r>
              <a:rPr lang="en-US" u="sng" dirty="0"/>
              <a:t>10-11 (attribution)</a:t>
            </a:r>
          </a:p>
          <a:p>
            <a:pPr marL="0" lvl="2"/>
            <a:r>
              <a:rPr lang="en-US" dirty="0"/>
              <a:t>(10) and I think</a:t>
            </a:r>
          </a:p>
          <a:p>
            <a:pPr marL="0" lvl="2"/>
            <a:r>
              <a:rPr lang="en-US" dirty="0"/>
              <a:t>(11) he become uh the actor ...</a:t>
            </a:r>
          </a:p>
        </p:txBody>
      </p:sp>
      <p:sp>
        <p:nvSpPr>
          <p:cNvPr id="38" name="TextBox 37">
            <a:extLst>
              <a:ext uri="{FF2B5EF4-FFF2-40B4-BE49-F238E27FC236}">
                <a16:creationId xmlns:a16="http://schemas.microsoft.com/office/drawing/2014/main" id="{030FB1B3-471E-684D-B7DC-576A1DBAAC1A}"/>
              </a:ext>
            </a:extLst>
          </p:cNvPr>
          <p:cNvSpPr txBox="1"/>
          <p:nvPr/>
        </p:nvSpPr>
        <p:spPr>
          <a:xfrm>
            <a:off x="4761276" y="4559579"/>
            <a:ext cx="2744790" cy="369332"/>
          </a:xfrm>
          <a:prstGeom prst="rect">
            <a:avLst/>
          </a:prstGeom>
          <a:noFill/>
        </p:spPr>
        <p:txBody>
          <a:bodyPr wrap="none" rtlCol="0">
            <a:spAutoFit/>
          </a:bodyPr>
          <a:lstStyle/>
          <a:p>
            <a:pPr algn="ctr"/>
            <a:r>
              <a:rPr lang="en-US" u="sng" dirty="0"/>
              <a:t>9-11 (disfluency-false-start)</a:t>
            </a:r>
          </a:p>
        </p:txBody>
      </p:sp>
      <p:cxnSp>
        <p:nvCxnSpPr>
          <p:cNvPr id="48" name="Curved Connector 47">
            <a:extLst>
              <a:ext uri="{FF2B5EF4-FFF2-40B4-BE49-F238E27FC236}">
                <a16:creationId xmlns:a16="http://schemas.microsoft.com/office/drawing/2014/main" id="{B6FEC7FA-96A4-1C40-9051-510E572912E9}"/>
              </a:ext>
            </a:extLst>
          </p:cNvPr>
          <p:cNvCxnSpPr>
            <a:cxnSpLocks/>
          </p:cNvCxnSpPr>
          <p:nvPr/>
        </p:nvCxnSpPr>
        <p:spPr>
          <a:xfrm rot="5400000" flipH="1" flipV="1">
            <a:off x="6068364" y="3913730"/>
            <a:ext cx="12700" cy="2642762"/>
          </a:xfrm>
          <a:prstGeom prst="curvedConnector3">
            <a:avLst>
              <a:gd name="adj1" fmla="val 2137496"/>
            </a:avLst>
          </a:prstGeom>
          <a:ln w="28575">
            <a:solidFill>
              <a:schemeClr val="accent1"/>
            </a:solidFill>
            <a:tailEnd type="triangle"/>
          </a:ln>
        </p:spPr>
        <p:style>
          <a:lnRef idx="1">
            <a:schemeClr val="accent1"/>
          </a:lnRef>
          <a:fillRef idx="0">
            <a:schemeClr val="accent1"/>
          </a:fillRef>
          <a:effectRef idx="0">
            <a:schemeClr val="accent1"/>
          </a:effectRef>
          <a:fontRef idx="minor">
            <a:schemeClr val="tx1"/>
          </a:fontRef>
        </p:style>
      </p:cxnSp>
      <p:grpSp>
        <p:nvGrpSpPr>
          <p:cNvPr id="80" name="Group 79">
            <a:extLst>
              <a:ext uri="{FF2B5EF4-FFF2-40B4-BE49-F238E27FC236}">
                <a16:creationId xmlns:a16="http://schemas.microsoft.com/office/drawing/2014/main" id="{327B2B81-F47D-5143-B6D2-0E23C9379977}"/>
              </a:ext>
            </a:extLst>
          </p:cNvPr>
          <p:cNvGrpSpPr/>
          <p:nvPr/>
        </p:nvGrpSpPr>
        <p:grpSpPr>
          <a:xfrm>
            <a:off x="148481" y="4542944"/>
            <a:ext cx="3651978" cy="1609147"/>
            <a:chOff x="148481" y="4542944"/>
            <a:chExt cx="3651978" cy="1609147"/>
          </a:xfrm>
        </p:grpSpPr>
        <p:sp>
          <p:nvSpPr>
            <p:cNvPr id="12" name="TextBox 11">
              <a:extLst>
                <a:ext uri="{FF2B5EF4-FFF2-40B4-BE49-F238E27FC236}">
                  <a16:creationId xmlns:a16="http://schemas.microsoft.com/office/drawing/2014/main" id="{2348765B-71B1-6B4B-B933-8D038362D23A}"/>
                </a:ext>
              </a:extLst>
            </p:cNvPr>
            <p:cNvSpPr txBox="1"/>
            <p:nvPr/>
          </p:nvSpPr>
          <p:spPr>
            <a:xfrm>
              <a:off x="148481" y="5228761"/>
              <a:ext cx="1977046" cy="646330"/>
            </a:xfrm>
            <a:prstGeom prst="rect">
              <a:avLst/>
            </a:prstGeom>
            <a:noFill/>
          </p:spPr>
          <p:txBody>
            <a:bodyPr wrap="square" rtlCol="0">
              <a:spAutoFit/>
            </a:bodyPr>
            <a:lstStyle/>
            <a:p>
              <a:r>
                <a:rPr lang="en-US" dirty="0"/>
                <a:t>(3) uh he he was famous</a:t>
              </a:r>
            </a:p>
          </p:txBody>
        </p:sp>
        <p:sp>
          <p:nvSpPr>
            <p:cNvPr id="13" name="TextBox 12">
              <a:extLst>
                <a:ext uri="{FF2B5EF4-FFF2-40B4-BE49-F238E27FC236}">
                  <a16:creationId xmlns:a16="http://schemas.microsoft.com/office/drawing/2014/main" id="{5D3E5144-224C-E540-9EAF-A5D0689F20CE}"/>
                </a:ext>
              </a:extLst>
            </p:cNvPr>
            <p:cNvSpPr txBox="1"/>
            <p:nvPr/>
          </p:nvSpPr>
          <p:spPr>
            <a:xfrm>
              <a:off x="1823413" y="5228761"/>
              <a:ext cx="1977046" cy="646331"/>
            </a:xfrm>
            <a:prstGeom prst="rect">
              <a:avLst/>
            </a:prstGeom>
            <a:noFill/>
          </p:spPr>
          <p:txBody>
            <a:bodyPr wrap="square" rtlCol="0">
              <a:spAutoFit/>
            </a:bodyPr>
            <a:lstStyle/>
            <a:p>
              <a:r>
                <a:rPr lang="en-US" dirty="0"/>
                <a:t>(4) uh he become famous in Arab</a:t>
              </a:r>
            </a:p>
          </p:txBody>
        </p:sp>
        <p:cxnSp>
          <p:nvCxnSpPr>
            <p:cNvPr id="21" name="Curved Connector 20">
              <a:extLst>
                <a:ext uri="{FF2B5EF4-FFF2-40B4-BE49-F238E27FC236}">
                  <a16:creationId xmlns:a16="http://schemas.microsoft.com/office/drawing/2014/main" id="{BE1954ED-9770-4E48-8A55-ED7470DC0B58}"/>
                </a:ext>
              </a:extLst>
            </p:cNvPr>
            <p:cNvCxnSpPr>
              <a:cxnSpLocks/>
              <a:stCxn id="12" idx="0"/>
              <a:endCxn id="13" idx="0"/>
            </p:cNvCxnSpPr>
            <p:nvPr/>
          </p:nvCxnSpPr>
          <p:spPr>
            <a:xfrm rot="5400000" flipH="1" flipV="1">
              <a:off x="1974470" y="4391295"/>
              <a:ext cx="12700" cy="1674932"/>
            </a:xfrm>
            <a:prstGeom prst="curvedConnector3">
              <a:avLst>
                <a:gd name="adj1" fmla="val 2250000"/>
              </a:avLst>
            </a:prstGeom>
            <a:ln w="28575">
              <a:solidFill>
                <a:schemeClr val="accent1"/>
              </a:solidFill>
              <a:tailEnd type="triangle"/>
            </a:ln>
          </p:spPr>
          <p:style>
            <a:lnRef idx="1">
              <a:schemeClr val="accent1"/>
            </a:lnRef>
            <a:fillRef idx="0">
              <a:schemeClr val="accent1"/>
            </a:fillRef>
            <a:effectRef idx="0">
              <a:schemeClr val="accent1"/>
            </a:effectRef>
            <a:fontRef idx="minor">
              <a:schemeClr val="tx1"/>
            </a:fontRef>
          </p:style>
        </p:cxnSp>
        <p:sp>
          <p:nvSpPr>
            <p:cNvPr id="26" name="TextBox 25">
              <a:extLst>
                <a:ext uri="{FF2B5EF4-FFF2-40B4-BE49-F238E27FC236}">
                  <a16:creationId xmlns:a16="http://schemas.microsoft.com/office/drawing/2014/main" id="{A0F2E88B-777A-7145-B0BE-5EB06169A4BF}"/>
                </a:ext>
              </a:extLst>
            </p:cNvPr>
            <p:cNvSpPr txBox="1"/>
            <p:nvPr/>
          </p:nvSpPr>
          <p:spPr>
            <a:xfrm>
              <a:off x="463749" y="4546119"/>
              <a:ext cx="3094886" cy="369332"/>
            </a:xfrm>
            <a:prstGeom prst="rect">
              <a:avLst/>
            </a:prstGeom>
            <a:noFill/>
          </p:spPr>
          <p:txBody>
            <a:bodyPr wrap="none" rtlCol="0">
              <a:spAutoFit/>
            </a:bodyPr>
            <a:lstStyle/>
            <a:p>
              <a:pPr algn="ctr"/>
              <a:r>
                <a:rPr lang="en-US" u="sng" dirty="0"/>
                <a:t>3-4 (disfluency-self-correct-</a:t>
              </a:r>
              <a:r>
                <a:rPr lang="en-US" u="sng" dirty="0" err="1"/>
                <a:t>rpt</a:t>
              </a:r>
              <a:r>
                <a:rPr lang="en-US" u="sng" dirty="0"/>
                <a:t>)</a:t>
              </a:r>
            </a:p>
          </p:txBody>
        </p:sp>
        <p:sp>
          <p:nvSpPr>
            <p:cNvPr id="60" name="Rounded Rectangular Callout 59">
              <a:extLst>
                <a:ext uri="{FF2B5EF4-FFF2-40B4-BE49-F238E27FC236}">
                  <a16:creationId xmlns:a16="http://schemas.microsoft.com/office/drawing/2014/main" id="{1090F65E-A2C0-D847-8E94-732537A75E04}"/>
                </a:ext>
              </a:extLst>
            </p:cNvPr>
            <p:cNvSpPr/>
            <p:nvPr/>
          </p:nvSpPr>
          <p:spPr>
            <a:xfrm>
              <a:off x="148481" y="4542944"/>
              <a:ext cx="3509121" cy="1609147"/>
            </a:xfrm>
            <a:prstGeom prst="wedgeRoundRectCallout">
              <a:avLst>
                <a:gd name="adj1" fmla="val 17846"/>
                <a:gd name="adj2" fmla="val -104067"/>
                <a:gd name="adj3" fmla="val 16667"/>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1" name="Rounded Rectangular Callout 60">
            <a:extLst>
              <a:ext uri="{FF2B5EF4-FFF2-40B4-BE49-F238E27FC236}">
                <a16:creationId xmlns:a16="http://schemas.microsoft.com/office/drawing/2014/main" id="{271EACAF-D7A8-E146-ABFB-0946A04247D9}"/>
              </a:ext>
            </a:extLst>
          </p:cNvPr>
          <p:cNvSpPr/>
          <p:nvPr/>
        </p:nvSpPr>
        <p:spPr>
          <a:xfrm>
            <a:off x="3758460" y="4542944"/>
            <a:ext cx="5186809" cy="1609147"/>
          </a:xfrm>
          <a:prstGeom prst="wedgeRoundRectCallout">
            <a:avLst>
              <a:gd name="adj1" fmla="val 26513"/>
              <a:gd name="adj2" fmla="val -105421"/>
              <a:gd name="adj3" fmla="val 16667"/>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TextBox 61">
            <a:extLst>
              <a:ext uri="{FF2B5EF4-FFF2-40B4-BE49-F238E27FC236}">
                <a16:creationId xmlns:a16="http://schemas.microsoft.com/office/drawing/2014/main" id="{A9C3AFD9-4AC9-6647-9C80-FFDAA8F2A9F3}"/>
              </a:ext>
            </a:extLst>
          </p:cNvPr>
          <p:cNvSpPr txBox="1"/>
          <p:nvPr/>
        </p:nvSpPr>
        <p:spPr>
          <a:xfrm>
            <a:off x="1652730" y="995030"/>
            <a:ext cx="2690677" cy="923330"/>
          </a:xfrm>
          <a:prstGeom prst="rect">
            <a:avLst/>
          </a:prstGeom>
          <a:noFill/>
        </p:spPr>
        <p:txBody>
          <a:bodyPr wrap="square" rtlCol="0">
            <a:spAutoFit/>
          </a:bodyPr>
          <a:lstStyle/>
          <a:p>
            <a:pPr marL="0" lvl="2"/>
            <a:r>
              <a:rPr lang="en-US" dirty="0"/>
              <a:t>(2) #name# who was uh famous in in actor and a musician </a:t>
            </a:r>
          </a:p>
        </p:txBody>
      </p:sp>
      <p:sp>
        <p:nvSpPr>
          <p:cNvPr id="64" name="TextBox 63">
            <a:extLst>
              <a:ext uri="{FF2B5EF4-FFF2-40B4-BE49-F238E27FC236}">
                <a16:creationId xmlns:a16="http://schemas.microsoft.com/office/drawing/2014/main" id="{EF2C82CD-C427-7141-A3B2-FD5F0564FE26}"/>
              </a:ext>
            </a:extLst>
          </p:cNvPr>
          <p:cNvSpPr txBox="1"/>
          <p:nvPr/>
        </p:nvSpPr>
        <p:spPr>
          <a:xfrm>
            <a:off x="3060108" y="365475"/>
            <a:ext cx="3366435" cy="369332"/>
          </a:xfrm>
          <a:prstGeom prst="rect">
            <a:avLst/>
          </a:prstGeom>
          <a:noFill/>
        </p:spPr>
        <p:txBody>
          <a:bodyPr wrap="none" rtlCol="0">
            <a:spAutoFit/>
          </a:bodyPr>
          <a:lstStyle/>
          <a:p>
            <a:pPr algn="ctr"/>
            <a:r>
              <a:rPr lang="en-US" u="sng" dirty="0"/>
              <a:t>2-11 (awkward Comment-Topic-2)</a:t>
            </a:r>
          </a:p>
        </p:txBody>
      </p:sp>
      <p:sp>
        <p:nvSpPr>
          <p:cNvPr id="65" name="Rounded Rectangular Callout 64">
            <a:extLst>
              <a:ext uri="{FF2B5EF4-FFF2-40B4-BE49-F238E27FC236}">
                <a16:creationId xmlns:a16="http://schemas.microsoft.com/office/drawing/2014/main" id="{4785B62B-7D23-5D40-94E2-51C23BECF2BF}"/>
              </a:ext>
            </a:extLst>
          </p:cNvPr>
          <p:cNvSpPr/>
          <p:nvPr/>
        </p:nvSpPr>
        <p:spPr>
          <a:xfrm>
            <a:off x="1652729" y="365475"/>
            <a:ext cx="5976795" cy="1897872"/>
          </a:xfrm>
          <a:prstGeom prst="wedgeRoundRectCallout">
            <a:avLst>
              <a:gd name="adj1" fmla="val -17593"/>
              <a:gd name="adj2" fmla="val 82319"/>
              <a:gd name="adj3" fmla="val 16667"/>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TextBox 67">
            <a:extLst>
              <a:ext uri="{FF2B5EF4-FFF2-40B4-BE49-F238E27FC236}">
                <a16:creationId xmlns:a16="http://schemas.microsoft.com/office/drawing/2014/main" id="{E4BD3C0C-DBB1-4340-88E3-7C3BA8D1B5A1}"/>
              </a:ext>
            </a:extLst>
          </p:cNvPr>
          <p:cNvSpPr txBox="1"/>
          <p:nvPr/>
        </p:nvSpPr>
        <p:spPr>
          <a:xfrm>
            <a:off x="4532927" y="995030"/>
            <a:ext cx="3366435" cy="1200329"/>
          </a:xfrm>
          <a:prstGeom prst="rect">
            <a:avLst/>
          </a:prstGeom>
          <a:noFill/>
        </p:spPr>
        <p:txBody>
          <a:bodyPr wrap="square" rtlCol="0">
            <a:spAutoFit/>
          </a:bodyPr>
          <a:lstStyle/>
          <a:p>
            <a:pPr marL="0" lvl="2" algn="ctr"/>
            <a:r>
              <a:rPr lang="en-US" u="sng" dirty="0"/>
              <a:t>3-11 (List)</a:t>
            </a:r>
          </a:p>
          <a:p>
            <a:pPr marL="0" lvl="2"/>
            <a:r>
              <a:rPr lang="en-US" dirty="0"/>
              <a:t>(3) uh he he was famous</a:t>
            </a:r>
          </a:p>
          <a:p>
            <a:pPr marL="0" lvl="2"/>
            <a:r>
              <a:rPr lang="en-US" dirty="0"/>
              <a:t>……</a:t>
            </a:r>
          </a:p>
          <a:p>
            <a:pPr marL="0" lvl="2"/>
            <a:r>
              <a:rPr lang="en-US" dirty="0"/>
              <a:t>(11) he become uh the actor …</a:t>
            </a:r>
          </a:p>
        </p:txBody>
      </p:sp>
      <p:cxnSp>
        <p:nvCxnSpPr>
          <p:cNvPr id="3" name="Curved Connector 2">
            <a:extLst>
              <a:ext uri="{FF2B5EF4-FFF2-40B4-BE49-F238E27FC236}">
                <a16:creationId xmlns:a16="http://schemas.microsoft.com/office/drawing/2014/main" id="{A05B2E67-5D5D-2044-84FA-9A8569E039F0}"/>
              </a:ext>
            </a:extLst>
          </p:cNvPr>
          <p:cNvCxnSpPr>
            <a:cxnSpLocks/>
            <a:stCxn id="62" idx="0"/>
            <a:endCxn id="68" idx="0"/>
          </p:cNvCxnSpPr>
          <p:nvPr/>
        </p:nvCxnSpPr>
        <p:spPr>
          <a:xfrm rot="5400000" flipH="1" flipV="1">
            <a:off x="4607107" y="-614008"/>
            <a:ext cx="12700" cy="3218076"/>
          </a:xfrm>
          <a:prstGeom prst="curvedConnector3">
            <a:avLst>
              <a:gd name="adj1" fmla="val 1800000"/>
            </a:avLst>
          </a:prstGeom>
          <a:ln w="28575"/>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2373469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FE3050-E6BA-104A-B924-FDED2FF2DF4F}"/>
              </a:ext>
            </a:extLst>
          </p:cNvPr>
          <p:cNvSpPr>
            <a:spLocks noGrp="1"/>
          </p:cNvSpPr>
          <p:nvPr>
            <p:ph type="title"/>
          </p:nvPr>
        </p:nvSpPr>
        <p:spPr/>
        <p:txBody>
          <a:bodyPr/>
          <a:lstStyle/>
          <a:p>
            <a:r>
              <a:rPr lang="en-US" dirty="0"/>
              <a:t>Human Agreement</a:t>
            </a:r>
          </a:p>
        </p:txBody>
      </p:sp>
      <p:sp>
        <p:nvSpPr>
          <p:cNvPr id="3" name="Content Placeholder 2">
            <a:extLst>
              <a:ext uri="{FF2B5EF4-FFF2-40B4-BE49-F238E27FC236}">
                <a16:creationId xmlns:a16="http://schemas.microsoft.com/office/drawing/2014/main" id="{B30076C7-5BAC-4E46-ADE5-201ADF8917C6}"/>
              </a:ext>
            </a:extLst>
          </p:cNvPr>
          <p:cNvSpPr>
            <a:spLocks noGrp="1"/>
          </p:cNvSpPr>
          <p:nvPr>
            <p:ph idx="1"/>
          </p:nvPr>
        </p:nvSpPr>
        <p:spPr>
          <a:xfrm>
            <a:off x="628650" y="1377951"/>
            <a:ext cx="7886700" cy="1793874"/>
          </a:xfrm>
        </p:spPr>
        <p:txBody>
          <a:bodyPr/>
          <a:lstStyle/>
          <a:p>
            <a:r>
              <a:rPr lang="en-US" dirty="0"/>
              <a:t>120 responses were double-annotated</a:t>
            </a:r>
          </a:p>
        </p:txBody>
      </p:sp>
      <p:sp>
        <p:nvSpPr>
          <p:cNvPr id="4" name="Slide Number Placeholder 3">
            <a:extLst>
              <a:ext uri="{FF2B5EF4-FFF2-40B4-BE49-F238E27FC236}">
                <a16:creationId xmlns:a16="http://schemas.microsoft.com/office/drawing/2014/main" id="{306490CC-6C2C-D145-9FE8-F58FB464258B}"/>
              </a:ext>
            </a:extLst>
          </p:cNvPr>
          <p:cNvSpPr>
            <a:spLocks noGrp="1"/>
          </p:cNvSpPr>
          <p:nvPr>
            <p:ph type="sldNum" sz="quarter" idx="10"/>
          </p:nvPr>
        </p:nvSpPr>
        <p:spPr/>
        <p:txBody>
          <a:bodyPr/>
          <a:lstStyle/>
          <a:p>
            <a:fld id="{F25AD8EC-799E-4B42-A490-27697CDD0D28}" type="slidenum">
              <a:rPr lang="en-US" smtClean="0"/>
              <a:pPr/>
              <a:t>9</a:t>
            </a:fld>
            <a:endParaRPr lang="en-US" dirty="0"/>
          </a:p>
        </p:txBody>
      </p:sp>
      <p:graphicFrame>
        <p:nvGraphicFramePr>
          <p:cNvPr id="5" name="Table 4">
            <a:extLst>
              <a:ext uri="{FF2B5EF4-FFF2-40B4-BE49-F238E27FC236}">
                <a16:creationId xmlns:a16="http://schemas.microsoft.com/office/drawing/2014/main" id="{94E4B42B-9407-3143-AC86-F320A130727C}"/>
              </a:ext>
            </a:extLst>
          </p:cNvPr>
          <p:cNvGraphicFramePr>
            <a:graphicFrameLocks noGrp="1"/>
          </p:cNvGraphicFramePr>
          <p:nvPr>
            <p:extLst>
              <p:ext uri="{D42A27DB-BD31-4B8C-83A1-F6EECF244321}">
                <p14:modId xmlns:p14="http://schemas.microsoft.com/office/powerpoint/2010/main" val="3290035252"/>
              </p:ext>
            </p:extLst>
          </p:nvPr>
        </p:nvGraphicFramePr>
        <p:xfrm>
          <a:off x="999173" y="1978342"/>
          <a:ext cx="6062664" cy="1019176"/>
        </p:xfrm>
        <a:graphic>
          <a:graphicData uri="http://schemas.openxmlformats.org/drawingml/2006/table">
            <a:tbl>
              <a:tblPr firstRow="1" bandRow="1">
                <a:tableStyleId>{5C22544A-7EE6-4342-B048-85BDC9FD1C3A}</a:tableStyleId>
              </a:tblPr>
              <a:tblGrid>
                <a:gridCol w="1515666">
                  <a:extLst>
                    <a:ext uri="{9D8B030D-6E8A-4147-A177-3AD203B41FA5}">
                      <a16:colId xmlns:a16="http://schemas.microsoft.com/office/drawing/2014/main" val="3676499212"/>
                    </a:ext>
                  </a:extLst>
                </a:gridCol>
                <a:gridCol w="1515666">
                  <a:extLst>
                    <a:ext uri="{9D8B030D-6E8A-4147-A177-3AD203B41FA5}">
                      <a16:colId xmlns:a16="http://schemas.microsoft.com/office/drawing/2014/main" val="4184619512"/>
                    </a:ext>
                  </a:extLst>
                </a:gridCol>
                <a:gridCol w="1515666">
                  <a:extLst>
                    <a:ext uri="{9D8B030D-6E8A-4147-A177-3AD203B41FA5}">
                      <a16:colId xmlns:a16="http://schemas.microsoft.com/office/drawing/2014/main" val="2479599422"/>
                    </a:ext>
                  </a:extLst>
                </a:gridCol>
                <a:gridCol w="1515666">
                  <a:extLst>
                    <a:ext uri="{9D8B030D-6E8A-4147-A177-3AD203B41FA5}">
                      <a16:colId xmlns:a16="http://schemas.microsoft.com/office/drawing/2014/main" val="1984673205"/>
                    </a:ext>
                  </a:extLst>
                </a:gridCol>
              </a:tblGrid>
              <a:tr h="509588">
                <a:tc>
                  <a:txBody>
                    <a:bodyPr/>
                    <a:lstStyle/>
                    <a:p>
                      <a:pPr marL="0" algn="ctr" defTabSz="685800" rtl="0" eaLnBrk="1" latinLnBrk="0" hangingPunct="1"/>
                      <a:endParaRPr lang="en-US" sz="2000" b="1" kern="1200" dirty="0">
                        <a:solidFill>
                          <a:schemeClr val="lt1"/>
                        </a:solidFill>
                        <a:latin typeface="+mn-lt"/>
                        <a:ea typeface="+mn-ea"/>
                        <a:cs typeface="+mn-cs"/>
                      </a:endParaRPr>
                    </a:p>
                  </a:txBody>
                  <a:tcPr anchor="ctr"/>
                </a:tc>
                <a:tc>
                  <a:txBody>
                    <a:bodyPr/>
                    <a:lstStyle/>
                    <a:p>
                      <a:pPr marL="0" algn="ctr" defTabSz="685800" rtl="0" eaLnBrk="1" latinLnBrk="0" hangingPunct="1"/>
                      <a:r>
                        <a:rPr lang="en-US" sz="2000" b="1" kern="1200" dirty="0">
                          <a:solidFill>
                            <a:schemeClr val="lt1"/>
                          </a:solidFill>
                          <a:latin typeface="+mn-lt"/>
                          <a:ea typeface="+mn-ea"/>
                          <a:cs typeface="+mn-cs"/>
                        </a:rPr>
                        <a:t>Span</a:t>
                      </a:r>
                    </a:p>
                  </a:txBody>
                  <a:tcPr anchor="ctr"/>
                </a:tc>
                <a:tc>
                  <a:txBody>
                    <a:bodyPr/>
                    <a:lstStyle/>
                    <a:p>
                      <a:pPr marL="0" algn="ctr" defTabSz="685800" rtl="0" eaLnBrk="1" latinLnBrk="0" hangingPunct="1"/>
                      <a:r>
                        <a:rPr lang="en-US" sz="2000" b="1" kern="1200" dirty="0">
                          <a:solidFill>
                            <a:schemeClr val="lt1"/>
                          </a:solidFill>
                          <a:latin typeface="+mn-lt"/>
                          <a:ea typeface="+mn-ea"/>
                          <a:cs typeface="+mn-cs"/>
                        </a:rPr>
                        <a:t>Nuclearity</a:t>
                      </a:r>
                    </a:p>
                  </a:txBody>
                  <a:tcPr anchor="ctr"/>
                </a:tc>
                <a:tc>
                  <a:txBody>
                    <a:bodyPr/>
                    <a:lstStyle/>
                    <a:p>
                      <a:pPr marL="0" algn="ctr" defTabSz="685800" rtl="0" eaLnBrk="1" latinLnBrk="0" hangingPunct="1"/>
                      <a:r>
                        <a:rPr lang="en-US" sz="2000" b="1" kern="1200" dirty="0">
                          <a:solidFill>
                            <a:schemeClr val="lt1"/>
                          </a:solidFill>
                          <a:latin typeface="+mn-lt"/>
                          <a:ea typeface="+mn-ea"/>
                          <a:cs typeface="+mn-cs"/>
                        </a:rPr>
                        <a:t>Relation</a:t>
                      </a:r>
                    </a:p>
                  </a:txBody>
                  <a:tcPr anchor="ctr"/>
                </a:tc>
                <a:extLst>
                  <a:ext uri="{0D108BD9-81ED-4DB2-BD59-A6C34878D82A}">
                    <a16:rowId xmlns:a16="http://schemas.microsoft.com/office/drawing/2014/main" val="2463330669"/>
                  </a:ext>
                </a:extLst>
              </a:tr>
              <a:tr h="509588">
                <a:tc>
                  <a:txBody>
                    <a:bodyPr/>
                    <a:lstStyle/>
                    <a:p>
                      <a:pPr algn="ctr"/>
                      <a:r>
                        <a:rPr lang="en-US" sz="2000" b="0" i="0" kern="1200" dirty="0">
                          <a:solidFill>
                            <a:schemeClr val="tx1"/>
                          </a:solidFill>
                          <a:latin typeface="+mn-lt"/>
                          <a:ea typeface="+mn-ea"/>
                          <a:cs typeface="+mn-cs"/>
                        </a:rPr>
                        <a:t>F1-score (%)</a:t>
                      </a:r>
                    </a:p>
                  </a:txBody>
                  <a:tcPr anchor="ctr"/>
                </a:tc>
                <a:tc>
                  <a:txBody>
                    <a:bodyPr/>
                    <a:lstStyle/>
                    <a:p>
                      <a:pPr algn="ctr"/>
                      <a:r>
                        <a:rPr lang="en-US" sz="2000" b="0" kern="1200" dirty="0">
                          <a:solidFill>
                            <a:schemeClr val="tx1"/>
                          </a:solidFill>
                          <a:latin typeface="+mn-lt"/>
                          <a:ea typeface="+mn-ea"/>
                          <a:cs typeface="+mn-cs"/>
                        </a:rPr>
                        <a:t>86.8</a:t>
                      </a:r>
                    </a:p>
                  </a:txBody>
                  <a:tcPr anchor="ct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en-US" sz="2000" b="0" kern="1200" dirty="0">
                          <a:solidFill>
                            <a:schemeClr val="tx1"/>
                          </a:solidFill>
                          <a:latin typeface="+mn-lt"/>
                          <a:ea typeface="+mn-ea"/>
                          <a:cs typeface="+mn-cs"/>
                        </a:rPr>
                        <a:t>72.2 </a:t>
                      </a:r>
                    </a:p>
                  </a:txBody>
                  <a:tcPr anchor="ct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en-US" sz="2000" b="0" kern="1200" dirty="0">
                          <a:solidFill>
                            <a:schemeClr val="tx1"/>
                          </a:solidFill>
                          <a:latin typeface="+mn-lt"/>
                          <a:ea typeface="+mn-ea"/>
                          <a:cs typeface="+mn-cs"/>
                        </a:rPr>
                        <a:t>58.2 </a:t>
                      </a:r>
                    </a:p>
                  </a:txBody>
                  <a:tcPr anchor="ctr"/>
                </a:tc>
                <a:extLst>
                  <a:ext uri="{0D108BD9-81ED-4DB2-BD59-A6C34878D82A}">
                    <a16:rowId xmlns:a16="http://schemas.microsoft.com/office/drawing/2014/main" val="315622843"/>
                  </a:ext>
                </a:extLst>
              </a:tr>
            </a:tbl>
          </a:graphicData>
        </a:graphic>
      </p:graphicFrame>
      <p:sp>
        <p:nvSpPr>
          <p:cNvPr id="6" name="Content Placeholder 2">
            <a:extLst>
              <a:ext uri="{FF2B5EF4-FFF2-40B4-BE49-F238E27FC236}">
                <a16:creationId xmlns:a16="http://schemas.microsoft.com/office/drawing/2014/main" id="{CC3A69C3-93CA-CD42-9F35-E5B7741B9D96}"/>
              </a:ext>
            </a:extLst>
          </p:cNvPr>
          <p:cNvSpPr txBox="1">
            <a:spLocks/>
          </p:cNvSpPr>
          <p:nvPr/>
        </p:nvSpPr>
        <p:spPr bwMode="auto">
          <a:xfrm>
            <a:off x="628650" y="3348038"/>
            <a:ext cx="7886700" cy="26773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257175" indent="-257175" algn="l" rtl="0" eaLnBrk="1" fontAlgn="base" hangingPunct="1">
              <a:lnSpc>
                <a:spcPct val="100000"/>
              </a:lnSpc>
              <a:spcBef>
                <a:spcPts val="750"/>
              </a:spcBef>
              <a:spcAft>
                <a:spcPct val="0"/>
              </a:spcAft>
              <a:buFont typeface="Arial" panose="020B0604020202020204" pitchFamily="34" charset="0"/>
              <a:buChar char="•"/>
              <a:defRPr sz="2400" kern="1200">
                <a:solidFill>
                  <a:schemeClr val="tx1"/>
                </a:solidFill>
                <a:latin typeface="+mn-lt"/>
                <a:ea typeface="Verdana" panose="020B0604030504040204" pitchFamily="34" charset="0"/>
                <a:cs typeface="Verdana" panose="020B0604030504040204" pitchFamily="34" charset="0"/>
              </a:defRPr>
            </a:lvl1pPr>
            <a:lvl2pPr marL="514350" indent="-171450" algn="l" rtl="0" eaLnBrk="1" fontAlgn="base" hangingPunct="1">
              <a:lnSpc>
                <a:spcPct val="100000"/>
              </a:lnSpc>
              <a:spcBef>
                <a:spcPts val="750"/>
              </a:spcBef>
              <a:spcAft>
                <a:spcPct val="0"/>
              </a:spcAft>
              <a:buFont typeface="Arial" panose="020B0604020202020204" pitchFamily="34" charset="0"/>
              <a:buChar char="•"/>
              <a:defRPr sz="2000" kern="1200">
                <a:solidFill>
                  <a:schemeClr val="tx1"/>
                </a:solidFill>
                <a:latin typeface="+mn-lt"/>
                <a:ea typeface="Verdana" panose="020B0604030504040204" pitchFamily="34" charset="0"/>
                <a:cs typeface="Verdana" panose="020B0604030504040204" pitchFamily="34" charset="0"/>
              </a:defRPr>
            </a:lvl2pPr>
            <a:lvl3pPr marL="857250" indent="-171450" algn="l" rtl="0" eaLnBrk="1" fontAlgn="base" hangingPunct="1">
              <a:lnSpc>
                <a:spcPct val="100000"/>
              </a:lnSpc>
              <a:spcBef>
                <a:spcPts val="750"/>
              </a:spcBef>
              <a:spcAft>
                <a:spcPct val="0"/>
              </a:spcAft>
              <a:buFont typeface="Arial" panose="020B0604020202020204" pitchFamily="34" charset="0"/>
              <a:buChar char="•"/>
              <a:defRPr sz="2000" kern="1200">
                <a:solidFill>
                  <a:schemeClr val="tx1"/>
                </a:solidFill>
                <a:latin typeface="+mn-lt"/>
                <a:ea typeface="Verdana" panose="020B0604030504040204" pitchFamily="34" charset="0"/>
                <a:cs typeface="Verdana" panose="020B0604030504040204" pitchFamily="34" charset="0"/>
              </a:defRPr>
            </a:lvl3pPr>
            <a:lvl4pPr marL="1200150" indent="-171450" algn="l" rtl="0" eaLnBrk="1" fontAlgn="base" hangingPunct="1">
              <a:lnSpc>
                <a:spcPct val="100000"/>
              </a:lnSpc>
              <a:spcBef>
                <a:spcPts val="375"/>
              </a:spcBef>
              <a:spcAft>
                <a:spcPct val="0"/>
              </a:spcAft>
              <a:buFont typeface="Arial" panose="020B0604020202020204" pitchFamily="34" charset="0"/>
              <a:buChar char="•"/>
              <a:defRPr sz="1600" kern="1200">
                <a:solidFill>
                  <a:schemeClr val="tx1"/>
                </a:solidFill>
                <a:latin typeface="+mn-lt"/>
                <a:ea typeface="Verdana" panose="020B0604030504040204" pitchFamily="34" charset="0"/>
                <a:cs typeface="Verdana" panose="020B0604030504040204" pitchFamily="34" charset="0"/>
              </a:defRPr>
            </a:lvl4pPr>
            <a:lvl5pPr marL="1543050" indent="-171450" algn="l" rtl="0" eaLnBrk="1" fontAlgn="base" hangingPunct="1">
              <a:lnSpc>
                <a:spcPct val="100000"/>
              </a:lnSpc>
              <a:spcBef>
                <a:spcPts val="375"/>
              </a:spcBef>
              <a:spcAft>
                <a:spcPct val="0"/>
              </a:spcAft>
              <a:buFont typeface="Arial" panose="020B0604020202020204" pitchFamily="34" charset="0"/>
              <a:buChar char="•"/>
              <a:defRPr sz="1400" kern="1200">
                <a:solidFill>
                  <a:schemeClr val="tx1"/>
                </a:solidFill>
                <a:latin typeface="+mn-lt"/>
                <a:ea typeface="Verdana" panose="020B0604030504040204" pitchFamily="34" charset="0"/>
                <a:cs typeface="Verdana" panose="020B0604030504040204" pitchFamily="34"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r>
              <a:rPr lang="en-US" dirty="0"/>
              <a:t>F1-agreements weakly correlate with human proficiency scores: </a:t>
            </a:r>
            <a:r>
              <a:rPr lang="en-US" i="1" dirty="0"/>
              <a:t>r </a:t>
            </a:r>
            <a:r>
              <a:rPr lang="en-US" dirty="0"/>
              <a:t>=∼0.2</a:t>
            </a:r>
          </a:p>
          <a:p>
            <a:r>
              <a:rPr lang="en-US" dirty="0"/>
              <a:t>Unique challenge: unintelligible due to the lack of proficiency and transcription inaccuracy</a:t>
            </a:r>
          </a:p>
          <a:p>
            <a:pPr lvl="1"/>
            <a:endParaRPr lang="en-US" dirty="0"/>
          </a:p>
        </p:txBody>
      </p:sp>
    </p:spTree>
    <p:extLst>
      <p:ext uri="{BB962C8B-B14F-4D97-AF65-F5344CB8AC3E}">
        <p14:creationId xmlns:p14="http://schemas.microsoft.com/office/powerpoint/2010/main" val="1024209652"/>
      </p:ext>
    </p:extLst>
  </p:cSld>
  <p:clrMapOvr>
    <a:masterClrMapping/>
  </p:clrMapOvr>
</p:sld>
</file>

<file path=ppt/theme/theme1.xml><?xml version="1.0" encoding="utf-8"?>
<a:theme xmlns:a="http://schemas.openxmlformats.org/drawingml/2006/main" name="ETS-PPT-A">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34728 ETS-PPT-2016-A.pptx" id="{3163C896-A6D3-4E7A-8B18-20DB9E3FDBB8}" vid="{20FC9321-90A5-47C6-8DDC-AD5AEF43F69B}"/>
    </a:ext>
  </a:ext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24412</TotalTime>
  <Words>2235</Words>
  <Application>Microsoft Macintosh PowerPoint</Application>
  <PresentationFormat>On-screen Show (4:3)</PresentationFormat>
  <Paragraphs>460</Paragraphs>
  <Slides>23</Slides>
  <Notes>22</Notes>
  <HiddenSlides>0</HiddenSlides>
  <MMClips>2</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23</vt:i4>
      </vt:variant>
    </vt:vector>
  </HeadingPairs>
  <TitlesOfParts>
    <vt:vector size="29" baseType="lpstr">
      <vt:lpstr>Arial</vt:lpstr>
      <vt:lpstr>Calibri</vt:lpstr>
      <vt:lpstr>Calibri Light</vt:lpstr>
      <vt:lpstr>Verdana</vt:lpstr>
      <vt:lpstr>ETS-PPT-A</vt:lpstr>
      <vt:lpstr>Custom Design</vt:lpstr>
      <vt:lpstr>Using Rhetorical Structure Theory to Assess Discourse Coherence for  Non-native Spontaneous Speech</vt:lpstr>
      <vt:lpstr>Background (SpeechRater®)</vt:lpstr>
      <vt:lpstr>Research Goals</vt:lpstr>
      <vt:lpstr>Data</vt:lpstr>
      <vt:lpstr>Guidelines</vt:lpstr>
      <vt:lpstr>One Example</vt:lpstr>
      <vt:lpstr>PowerPoint Presentation</vt:lpstr>
      <vt:lpstr>PowerPoint Presentation</vt:lpstr>
      <vt:lpstr>Human Agreement</vt:lpstr>
      <vt:lpstr>Automatic Parser</vt:lpstr>
      <vt:lpstr>PowerPoint Presentation</vt:lpstr>
      <vt:lpstr>Research Goals</vt:lpstr>
      <vt:lpstr>RST-based Features</vt:lpstr>
      <vt:lpstr>Feature Performance</vt:lpstr>
      <vt:lpstr>Automated Scoring </vt:lpstr>
      <vt:lpstr>PowerPoint Presentation</vt:lpstr>
      <vt:lpstr>Results and Discussion (II)</vt:lpstr>
      <vt:lpstr>Conclusion</vt:lpstr>
      <vt:lpstr>Questions? Comments?</vt:lpstr>
      <vt:lpstr>RST_DT vs. RST_SS</vt:lpstr>
      <vt:lpstr>Relation Distribution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Investigating the Feasibility of  Automatic Detection of Canned Responses for TOEFL iBT Speaking Tasks</dc:title>
  <cp:lastModifiedBy>Wang, Xinhao</cp:lastModifiedBy>
  <cp:revision>801</cp:revision>
  <dcterms:modified xsi:type="dcterms:W3CDTF">2019-06-05T19:50:43Z</dcterms:modified>
</cp:coreProperties>
</file>