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6858000" cx="9144000"/>
  <p:notesSz cx="6858000" cy="9144000"/>
  <p:embeddedFontLst>
    <p:embeddedFont>
      <p:font typeface="Indie Flower"/>
      <p:regular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IndieFlower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bc582155_3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g43bc582155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43bc582155_3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1b1191660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g51b119166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281" name="Google Shape;281;g51b1191660_0_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880e0695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g5880e06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5880e0695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8750dca77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0" name="Google Shape;300;g58750dca7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58750dca77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1b1191660_0_5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g51b1191660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316" name="Google Shape;316;g51b1191660_0_5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1b1191660_0_6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g51b1191660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51b1191660_0_6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1b1191660_0_6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5" name="Google Shape;355;g51b1191660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51b1191660_0_6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1b1191660_0_6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2" name="Google Shape;382;g51b1191660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383" name="Google Shape;383;g51b1191660_0_6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1b1191660_0_7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1" name="Google Shape;421;g51b1191660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  <a:p>
            <a:pPr indent="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51b1191660_0_7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1b1191660_0_7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2" name="Google Shape;462;g51b1191660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463" name="Google Shape;463;g51b1191660_0_7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1b1191660_0_2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4" name="Google Shape;504;g51b1191660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05" name="Google Shape;505;g51b1191660_0_2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f131df70_0_30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g43f131df70_0_3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53" name="Google Shape;153;g43f131df70_0_30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8750dca77_0_1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1" name="Google Shape;511;g58750dca77_0_1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12" name="Google Shape;512;g58750dca77_0_1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1b1191660_0_7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6" name="Google Shape;526;g51b1191660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27" name="Google Shape;527;g51b1191660_0_7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880e0695b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2" name="Google Shape;542;g5880e0695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43" name="Google Shape;543;g5880e0695b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880e0695b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2" name="Google Shape;562;g5880e0695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63" name="Google Shape;563;g5880e0695b_0_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1b1191660_0_2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6" name="Google Shape;586;g51b1191660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87" name="Google Shape;587;g51b1191660_0_2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1b1191660_0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7" name="Google Shape;597;g51b119166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598" name="Google Shape;598;g51b1191660_0_2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1b1191660_0_2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7" name="Google Shape;607;g51b1191660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08" name="Google Shape;608;g51b1191660_0_2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51b1191660_0_2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8" name="Google Shape;618;g51b1191660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19" name="Google Shape;619;g51b1191660_0_2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1b1191660_0_2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0" name="Google Shape;630;g51b1191660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31" name="Google Shape;631;g51b1191660_0_2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515e029724_1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43" name="Google Shape;643;g515e029724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44" name="Google Shape;644;g515e029724_1_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0689e025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g5b0689e0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59" name="Google Shape;159;g5b0689e02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6fcde8c73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0" name="Google Shape;650;g56fcde8c7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51" name="Google Shape;651;g56fcde8c73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1b1191660_0_8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7" name="Google Shape;657;g51b1191660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58" name="Google Shape;658;g51b1191660_0_8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8750dca77_0_12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4" name="Google Shape;664;g58750dca77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65" name="Google Shape;665;g58750dca77_0_12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8750dca77_0_15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75" name="Google Shape;675;g58750dca77_0_1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676" name="Google Shape;676;g58750dca77_0_15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8750dca77_0_16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0" name="Google Shape;700;g58750dca77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701" name="Google Shape;701;g58750dca77_0_16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58750dca77_0_16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1" name="Google Shape;731;g58750dca77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732" name="Google Shape;732;g58750dca77_0_16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8750dca77_0_17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5" name="Google Shape;775;g58750dca77_0_1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776" name="Google Shape;776;g58750dca77_0_17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58750dca77_0_18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6" name="Google Shape;826;g58750dca77_0_1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827" name="Google Shape;827;g58750dca77_0_18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58750dca77_0_19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3" name="Google Shape;883;g58750dca77_0_1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884" name="Google Shape;884;g58750dca77_0_19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58750dca77_0_19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7" name="Google Shape;917;g58750dca77_0_1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918" name="Google Shape;918;g58750dca77_0_19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b119166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g51b11916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66" name="Google Shape;166;g51b119166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51b1191660_0_8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1" name="Google Shape;951;g51b1191660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952" name="Google Shape;952;g51b1191660_0_8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15e029724_1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8" name="Google Shape;958;g515e029724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959" name="Google Shape;959;g515e029724_1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58750dca77_0_21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0" name="Google Shape;970;g58750dca77_0_2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971" name="Google Shape;971;g58750dca77_0_21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58750dca77_0_2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6" name="Google Shape;986;g58750dca77_0_2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987" name="Google Shape;987;g58750dca77_0_2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58750dca77_0_20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4" name="Google Shape;1014;g58750dca77_0_2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15" name="Google Shape;1015;g58750dca77_0_20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58750dca77_0_2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8" name="Google Shape;1048;g58750dca77_0_2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49" name="Google Shape;1049;g58750dca77_0_2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515e029724_1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2" name="Google Shape;1082;g515e029724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83" name="Google Shape;1083;g515e029724_1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57692e7b93_0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9" name="Google Shape;1089;g57692e7b9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90" name="Google Shape;1090;g57692e7b93_0_2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58750dca77_0_14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6" name="Google Shape;1096;g58750dca77_0_1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097" name="Google Shape;1097;g58750dca77_0_14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58750dca77_0_15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3" name="Google Shape;1103;g58750dca77_0_1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04" name="Google Shape;1104;g58750dca77_0_15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1b1191660_0_1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8" name="Google Shape;178;g51b119166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79" name="Google Shape;179;g51b1191660_0_1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51b1191660_0_8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0" name="Google Shape;1110;g51b1191660_0_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11" name="Google Shape;1111;g51b1191660_0_8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51b1191660_0_8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7" name="Google Shape;1117;g51b1191660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18" name="Google Shape;1118;g51b1191660_0_8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51b1191660_0_8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0" name="Google Shape;1140;g51b1191660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41" name="Google Shape;1141;g51b1191660_0_8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1b1191660_0_8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5" name="Google Shape;1165;g51b1191660_0_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66" name="Google Shape;1166;g51b1191660_0_8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51b1191660_0_8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2" name="Google Shape;1192;g51b1191660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193" name="Google Shape;1193;g51b1191660_0_8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58750dca77_0_14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5" name="Google Shape;1205;g58750dca77_0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06" name="Google Shape;1206;g58750dca77_0_14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51b1191660_0_9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0" name="Google Shape;1220;g51b1191660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21" name="Google Shape;1221;g51b1191660_0_9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5880e0695b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0" name="Google Shape;1240;g5880e0695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41" name="Google Shape;1241;g5880e0695b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57692e7b93_0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65" name="Google Shape;1265;g57692e7b9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66" name="Google Shape;1266;g57692e7b93_0_2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56fcde8c73_2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2" name="Google Shape;1272;g56fcde8c7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73" name="Google Shape;1273;g56fcde8c73_2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b1191660_0_4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g51b1191660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95" name="Google Shape;195;g51b1191660_0_4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43f131df70_0_3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g43f131df70_0_34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57692e7b93_0_2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7" name="Google Shape;1287;g57692e7b9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288" name="Google Shape;1288;g57692e7b93_0_2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1b1191660_0_4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3" name="Google Shape;213;g51b119166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214" name="Google Shape;214;g51b1191660_0_4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1b1191660_0_5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g51b1191660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236" name="Google Shape;236;g51b1191660_0_5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b1191660_0_5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7" name="Google Shape;257;g51b1191660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258" name="Google Shape;258;g51b1191660_0_5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250825" y="368300"/>
            <a:ext cx="8642350" cy="2089150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d_logo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5452" t="0"/>
          <a:stretch/>
        </p:blipFill>
        <p:spPr>
          <a:xfrm>
            <a:off x="7167563" y="509588"/>
            <a:ext cx="1873250" cy="792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Google Shape;25;p2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2"/>
          <p:cNvSpPr/>
          <p:nvPr/>
        </p:nvSpPr>
        <p:spPr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 txBox="1"/>
          <p:nvPr>
            <p:ph type="ctrTitle"/>
          </p:nvPr>
        </p:nvSpPr>
        <p:spPr>
          <a:xfrm>
            <a:off x="358775" y="539750"/>
            <a:ext cx="673417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1" type="subTitle"/>
          </p:nvPr>
        </p:nvSpPr>
        <p:spPr>
          <a:xfrm>
            <a:off x="358775" y="1449388"/>
            <a:ext cx="6734175" cy="94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Y:\ukp\logo\final_versions\2010-06-04_logo-ukp_schriftzug-kurz-hintergrund-transparent_25mm.png" id="30" name="Google Shape;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426" y="6530975"/>
            <a:ext cx="532326" cy="2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 rot="5400000">
            <a:off x="2176463" y="-333375"/>
            <a:ext cx="4789487" cy="864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 rot="5400000">
            <a:off x="4865688" y="2355850"/>
            <a:ext cx="5892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 rot="5400000">
            <a:off x="469107" y="270668"/>
            <a:ext cx="5892800" cy="63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, Text und Inhalt" type="txAndObj">
  <p:cSld name="TEXT_AND_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50825" y="1592263"/>
            <a:ext cx="4243388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4646613" y="1592263"/>
            <a:ext cx="42449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showMasterSp="0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250825" y="368300"/>
            <a:ext cx="8642350" cy="2089150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d_logo" id="82" name="Google Shape;82;p15"/>
          <p:cNvPicPr preferRelativeResize="0"/>
          <p:nvPr/>
        </p:nvPicPr>
        <p:blipFill rotWithShape="1">
          <a:blip r:embed="rId2">
            <a:alphaModFix/>
          </a:blip>
          <a:srcRect b="0" l="0" r="5452" t="0"/>
          <a:stretch/>
        </p:blipFill>
        <p:spPr>
          <a:xfrm>
            <a:off x="7167563" y="509588"/>
            <a:ext cx="1873250" cy="792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5"/>
          <p:cNvSpPr/>
          <p:nvPr/>
        </p:nvSpPr>
        <p:spPr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>
            <p:ph type="ctrTitle"/>
          </p:nvPr>
        </p:nvSpPr>
        <p:spPr>
          <a:xfrm>
            <a:off x="358775" y="539750"/>
            <a:ext cx="673417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358775" y="1449388"/>
            <a:ext cx="6734175" cy="944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Y:\ukp\logo\final_versions\2010-06-04_logo-ukp_schriftzug-kurz-hintergrund-transparent_25mm.png" id="89" name="Google Shape;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426" y="6530975"/>
            <a:ext cx="532326" cy="2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el und Inhalt">
  <p:cSld name="1_Titel und Inhal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67333" y="488950"/>
            <a:ext cx="6285867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50825" y="2064434"/>
            <a:ext cx="8640763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267333" y="1529860"/>
            <a:ext cx="651446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260076" y="6564930"/>
            <a:ext cx="7958138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8"/>
          <p:cNvSpPr txBox="1"/>
          <p:nvPr/>
        </p:nvSpPr>
        <p:spPr>
          <a:xfrm>
            <a:off x="7162800" y="6521065"/>
            <a:ext cx="76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50825" y="1592263"/>
            <a:ext cx="4243388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46613" y="1592263"/>
            <a:ext cx="42449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 rot="5400000">
            <a:off x="2176463" y="-333375"/>
            <a:ext cx="4789487" cy="864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 rot="5400000">
            <a:off x="4865688" y="2355850"/>
            <a:ext cx="5892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 rot="5400000">
            <a:off x="469107" y="270668"/>
            <a:ext cx="5892800" cy="632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, Text und Inhalt" type="txAndObj">
  <p:cSld name="TEXT_AND_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idx="1" type="body"/>
          </p:nvPr>
        </p:nvSpPr>
        <p:spPr>
          <a:xfrm>
            <a:off x="250825" y="1592263"/>
            <a:ext cx="4243388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2" type="body"/>
          </p:nvPr>
        </p:nvSpPr>
        <p:spPr>
          <a:xfrm>
            <a:off x="4646613" y="1592263"/>
            <a:ext cx="42449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überschrift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250825" y="1592263"/>
            <a:ext cx="4243388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46613" y="1592263"/>
            <a:ext cx="4244975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d_logo"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5452" t="0"/>
          <a:stretch/>
        </p:blipFill>
        <p:spPr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250825" y="1449388"/>
            <a:ext cx="8640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1"/>
          <p:cNvSpPr/>
          <p:nvPr/>
        </p:nvSpPr>
        <p:spPr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304801" y="6535737"/>
            <a:ext cx="8001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09.12.2015  |  Computer Science Department   |   UKP Lab   |   Richard Eckart de Castilho	 </a:t>
            </a: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:\ukp\logo\final_versions\2010-06-04_logo-ukp_schriftzug-kurz-hintergrund-transparent_25mm.png" id="19" name="Google Shape;1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426" y="6530975"/>
            <a:ext cx="532326" cy="250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58775" y="488950"/>
            <a:ext cx="68770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/>
          <p:nvPr/>
        </p:nvSpPr>
        <p:spPr>
          <a:xfrm>
            <a:off x="250825" y="196850"/>
            <a:ext cx="8642350" cy="144463"/>
          </a:xfrm>
          <a:prstGeom prst="rect">
            <a:avLst/>
          </a:prstGeom>
          <a:solidFill>
            <a:srgbClr val="B9102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d_logo" id="73" name="Google Shape;73;p14"/>
          <p:cNvPicPr preferRelativeResize="0"/>
          <p:nvPr/>
        </p:nvPicPr>
        <p:blipFill rotWithShape="1">
          <a:blip r:embed="rId1">
            <a:alphaModFix/>
          </a:blip>
          <a:srcRect b="0" l="0" r="5452" t="0"/>
          <a:stretch/>
        </p:blipFill>
        <p:spPr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14"/>
          <p:cNvCxnSpPr/>
          <p:nvPr/>
        </p:nvCxnSpPr>
        <p:spPr>
          <a:xfrm>
            <a:off x="250825" y="1449388"/>
            <a:ext cx="864076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4"/>
          <p:cNvCxnSpPr/>
          <p:nvPr/>
        </p:nvCxnSpPr>
        <p:spPr>
          <a:xfrm>
            <a:off x="252413" y="6489700"/>
            <a:ext cx="864076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4"/>
          <p:cNvSpPr/>
          <p:nvPr/>
        </p:nvSpPr>
        <p:spPr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04801" y="6535737"/>
            <a:ext cx="8001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000">
                <a:solidFill>
                  <a:schemeClr val="dk1"/>
                </a:solidFill>
              </a:rPr>
              <a:t>3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000">
                <a:solidFill>
                  <a:schemeClr val="dk1"/>
                </a:solidFill>
              </a:rPr>
              <a:t>06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.201</a:t>
            </a:r>
            <a:r>
              <a:rPr lang="en-US" sz="1000">
                <a:solidFill>
                  <a:schemeClr val="dk1"/>
                </a:solidFill>
              </a:rPr>
              <a:t>9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|  Computer Science Department   |   UKP Lab   |   </a:t>
            </a:r>
            <a:r>
              <a:rPr lang="en-US" sz="1000">
                <a:solidFill>
                  <a:schemeClr val="dk1"/>
                </a:solidFill>
              </a:rPr>
              <a:t>Ji-Ung Lee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:\ukp\logo\final_versions\2010-06-04_logo-ukp_schriftzug-kurz-hintergrund-transparent_25mm.png" id="78" name="Google Shape;7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426" y="6530975"/>
            <a:ext cx="532326" cy="250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5.png"/><Relationship Id="rId13" Type="http://schemas.openxmlformats.org/officeDocument/2006/relationships/hyperlink" Target="https://www.aiphes.tu-darmstadt.de" TargetMode="External"/><Relationship Id="rId12" Type="http://schemas.openxmlformats.org/officeDocument/2006/relationships/hyperlink" Target="https://www.ukp.tu-darmstadt.de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9.png"/><Relationship Id="rId6" Type="http://schemas.openxmlformats.org/officeDocument/2006/relationships/image" Target="../media/image35.png"/><Relationship Id="rId7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9.png"/><Relationship Id="rId6" Type="http://schemas.openxmlformats.org/officeDocument/2006/relationships/image" Target="../media/image35.png"/><Relationship Id="rId7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Relationship Id="rId8" Type="http://schemas.openxmlformats.org/officeDocument/2006/relationships/image" Target="../media/image3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Relationship Id="rId6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png"/><Relationship Id="rId4" Type="http://schemas.openxmlformats.org/officeDocument/2006/relationships/hyperlink" Target="https://github.com/UKPLab/naacl2019-like-humans-visual-attacks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hyperlink" Target="about:blank" TargetMode="External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hyperlink" Target="about:blank" TargetMode="External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ctrTitle"/>
          </p:nvPr>
        </p:nvSpPr>
        <p:spPr>
          <a:xfrm>
            <a:off x="358775" y="463550"/>
            <a:ext cx="67341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Text Processing Like Humans Do: </a:t>
            </a:r>
            <a:endParaRPr sz="3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Visually Attaćking ӓnḓ Shiອlding NLP Systems</a:t>
            </a:r>
            <a:endParaRPr sz="3000"/>
          </a:p>
        </p:txBody>
      </p:sp>
      <p:sp>
        <p:nvSpPr>
          <p:cNvPr id="139" name="Google Shape;139;p28"/>
          <p:cNvSpPr txBox="1"/>
          <p:nvPr>
            <p:ph idx="1" type="subTitle"/>
          </p:nvPr>
        </p:nvSpPr>
        <p:spPr>
          <a:xfrm>
            <a:off x="358775" y="1848925"/>
            <a:ext cx="85593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n-US" sz="1400">
                <a:solidFill>
                  <a:srgbClr val="FFFFFF"/>
                </a:solidFill>
              </a:rPr>
              <a:t>Șteffԑn Eger, Gözde Gül Şahin, Andrԑas Rücκlé, </a:t>
            </a:r>
            <a:r>
              <a:rPr lang="en-US" sz="1400" u="sng">
                <a:solidFill>
                  <a:srgbClr val="FFFFFF"/>
                </a:solidFill>
              </a:rPr>
              <a:t>Ji-Ung ᒷee</a:t>
            </a:r>
            <a:r>
              <a:rPr lang="en-US" sz="1400">
                <a:solidFill>
                  <a:srgbClr val="FFFFFF"/>
                </a:solidFill>
              </a:rPr>
              <a:t>, ᑕlaựdia Schulz, Mohsԑn Mesgar, Krishῃĸant Swarǹkar, Eḏwin Simpson, Irγna Gurevych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050" y="4669500"/>
            <a:ext cx="971000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00" y="3009225"/>
            <a:ext cx="1122925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6050" y="3009233"/>
            <a:ext cx="971000" cy="129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9469" y="3009225"/>
            <a:ext cx="1012706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5875" y="3009225"/>
            <a:ext cx="1194349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4068" y="4669499"/>
            <a:ext cx="882733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775" y="3009225"/>
            <a:ext cx="1294675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01436" y="3009225"/>
            <a:ext cx="825355" cy="12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90150" y="4669500"/>
            <a:ext cx="1294675" cy="12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585175" y="4669500"/>
            <a:ext cx="40278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Ubiquitous</a:t>
            </a:r>
            <a:r>
              <a:rPr b="1" lang="en-US"/>
              <a:t> Knowledge Processing Lab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AIPHES Research Training Group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Technische Universität Darmstadt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12"/>
              </a:rPr>
              <a:t>https://www.ukp.tu-darmstadt.de/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13"/>
              </a:rPr>
              <a:t>https://www.aiphes.tu-darmstadt.de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Humaņ vs Mḁchine ₮ext Proceșsing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92" name="Google Shape;292;p3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38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38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05" name="Google Shape;305;p3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07" name="Google Shape;3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9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9" name="Google Shape;30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9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319" name="Google Shape;319;p4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20" name="Google Shape;320;p4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22" name="Google Shape;3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0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0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326" name="Google Shape;3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0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28" name="Google Shape;32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</a:t>
            </a:r>
            <a:r>
              <a:rPr b="1" lang="en-US" sz="2000">
                <a:solidFill>
                  <a:schemeClr val="dk1"/>
                </a:solidFill>
              </a:rPr>
              <a:t>  </a:t>
            </a:r>
            <a:r>
              <a:rPr b="1" lang="en-US" sz="2000">
                <a:solidFill>
                  <a:schemeClr val="dk1"/>
                </a:solidFill>
              </a:rPr>
              <a:t>d</a:t>
            </a:r>
            <a:r>
              <a:rPr b="1" lang="en-US" sz="2000">
                <a:solidFill>
                  <a:schemeClr val="dk1"/>
                </a:solidFill>
              </a:rPr>
              <a:t>  </a:t>
            </a:r>
            <a:r>
              <a:rPr b="1" lang="en-US" sz="2000">
                <a:solidFill>
                  <a:schemeClr val="dk1"/>
                </a:solidFill>
              </a:rPr>
              <a:t>i</a:t>
            </a:r>
            <a:r>
              <a:rPr b="1" lang="en-US" sz="2000">
                <a:solidFill>
                  <a:schemeClr val="dk1"/>
                </a:solidFill>
              </a:rPr>
              <a:t>  </a:t>
            </a:r>
            <a:r>
              <a:rPr b="1" lang="en-US" sz="2000">
                <a:solidFill>
                  <a:schemeClr val="dk1"/>
                </a:solidFill>
              </a:rPr>
              <a:t>o</a:t>
            </a:r>
            <a:r>
              <a:rPr b="1" lang="en-US" sz="2000">
                <a:solidFill>
                  <a:schemeClr val="dk1"/>
                </a:solidFill>
              </a:rPr>
              <a:t>  </a:t>
            </a:r>
            <a:r>
              <a:rPr b="1" lang="en-US" sz="2000">
                <a:solidFill>
                  <a:schemeClr val="dk1"/>
                </a:solidFill>
              </a:rPr>
              <a:t>t </a:t>
            </a:r>
            <a:endParaRPr sz="2000"/>
          </a:p>
        </p:txBody>
      </p:sp>
      <p:sp>
        <p:nvSpPr>
          <p:cNvPr id="330" name="Google Shape;330;p40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39" name="Google Shape;339;p4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41" name="Google Shape;3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41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3" name="Google Shape;34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345" name="Google Shape;3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1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47" name="Google Shape;34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o  t </a:t>
            </a:r>
            <a:endParaRPr sz="2000"/>
          </a:p>
        </p:txBody>
      </p:sp>
      <p:sp>
        <p:nvSpPr>
          <p:cNvPr id="349" name="Google Shape;349;p41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3" y="5242688"/>
            <a:ext cx="88647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1"/>
          <p:cNvSpPr/>
          <p:nvPr/>
        </p:nvSpPr>
        <p:spPr>
          <a:xfrm>
            <a:off x="1678325" y="5299025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359" name="Google Shape;359;p4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60" name="Google Shape;360;p4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62" name="Google Shape;3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42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4" name="Google Shape;3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366" name="Google Shape;3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o  t </a:t>
            </a:r>
            <a:endParaRPr sz="2000"/>
          </a:p>
        </p:txBody>
      </p:sp>
      <p:sp>
        <p:nvSpPr>
          <p:cNvPr id="370" name="Google Shape;370;p42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3" y="5242688"/>
            <a:ext cx="88647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2"/>
          <p:cNvSpPr/>
          <p:nvPr/>
        </p:nvSpPr>
        <p:spPr>
          <a:xfrm>
            <a:off x="1678325" y="5299025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374" name="Google Shape;37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454" y="257150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 txBox="1"/>
          <p:nvPr/>
        </p:nvSpPr>
        <p:spPr>
          <a:xfrm>
            <a:off x="6260176" y="3030800"/>
            <a:ext cx="1429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</a:t>
            </a:r>
            <a:r>
              <a:rPr b="1" lang="en-US" sz="2000">
                <a:solidFill>
                  <a:schemeClr val="dk1"/>
                </a:solidFill>
              </a:rPr>
              <a:t>ø</a:t>
            </a:r>
            <a:r>
              <a:rPr b="1" lang="en-US" sz="2000">
                <a:solidFill>
                  <a:schemeClr val="dk1"/>
                </a:solidFill>
              </a:rPr>
              <a:t>  </a:t>
            </a:r>
            <a:r>
              <a:rPr b="1" lang="en-US" sz="2000">
                <a:solidFill>
                  <a:schemeClr val="dk1"/>
                </a:solidFill>
              </a:rPr>
              <a:t>ƫ</a:t>
            </a:r>
            <a:endParaRPr b="1" sz="2000"/>
          </a:p>
        </p:txBody>
      </p:sp>
      <p:sp>
        <p:nvSpPr>
          <p:cNvPr id="376" name="Google Shape;376;p42"/>
          <p:cNvSpPr/>
          <p:nvPr/>
        </p:nvSpPr>
        <p:spPr>
          <a:xfrm>
            <a:off x="70601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2"/>
          <p:cNvSpPr/>
          <p:nvPr/>
        </p:nvSpPr>
        <p:spPr>
          <a:xfrm>
            <a:off x="73408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479" y="342727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2"/>
          <p:cNvSpPr txBox="1"/>
          <p:nvPr/>
        </p:nvSpPr>
        <p:spPr>
          <a:xfrm>
            <a:off x="5825475" y="3927425"/>
            <a:ext cx="2366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105 100 111 248 427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386" name="Google Shape;386;p4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87" name="Google Shape;387;p4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88" name="Google Shape;388;p43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89" name="Google Shape;38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43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91" name="Google Shape;3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3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393" name="Google Shape;3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3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395" name="Google Shape;39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o  t </a:t>
            </a:r>
            <a:endParaRPr sz="2000"/>
          </a:p>
        </p:txBody>
      </p:sp>
      <p:sp>
        <p:nvSpPr>
          <p:cNvPr id="397" name="Google Shape;397;p43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3" y="5242688"/>
            <a:ext cx="88647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3"/>
          <p:cNvSpPr/>
          <p:nvPr/>
        </p:nvSpPr>
        <p:spPr>
          <a:xfrm>
            <a:off x="1678325" y="5299025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01" name="Google Shape;4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454" y="257150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3"/>
          <p:cNvSpPr txBox="1"/>
          <p:nvPr/>
        </p:nvSpPr>
        <p:spPr>
          <a:xfrm>
            <a:off x="6260176" y="3030800"/>
            <a:ext cx="1429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ø  ƫ</a:t>
            </a:r>
            <a:endParaRPr b="1" sz="2000"/>
          </a:p>
        </p:txBody>
      </p:sp>
      <p:sp>
        <p:nvSpPr>
          <p:cNvPr id="403" name="Google Shape;403;p43"/>
          <p:cNvSpPr/>
          <p:nvPr/>
        </p:nvSpPr>
        <p:spPr>
          <a:xfrm>
            <a:off x="70601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3"/>
          <p:cNvSpPr/>
          <p:nvPr/>
        </p:nvSpPr>
        <p:spPr>
          <a:xfrm>
            <a:off x="73408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479" y="342727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3"/>
          <p:cNvSpPr txBox="1"/>
          <p:nvPr/>
        </p:nvSpPr>
        <p:spPr>
          <a:xfrm>
            <a:off x="5825475" y="3927425"/>
            <a:ext cx="2366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105 100 111 248 427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07" name="Google Shape;4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0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1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52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3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4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3"/>
          <p:cNvSpPr txBox="1"/>
          <p:nvPr/>
        </p:nvSpPr>
        <p:spPr>
          <a:xfrm>
            <a:off x="58494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13" name="Google Shape;41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6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2598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/>
        </p:nvSpPr>
        <p:spPr>
          <a:xfrm>
            <a:off x="6462200" y="4970225"/>
            <a:ext cx="9960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16" name="Google Shape;41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012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 txBox="1"/>
          <p:nvPr/>
        </p:nvSpPr>
        <p:spPr>
          <a:xfrm>
            <a:off x="76020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0.6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425" name="Google Shape;425;p4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26" name="Google Shape;426;p4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27" name="Google Shape;427;p44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428" name="Google Shape;4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p44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0" name="Google Shape;43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4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432" name="Google Shape;4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4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434" name="Google Shape;43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4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o  t </a:t>
            </a:r>
            <a:endParaRPr sz="2000"/>
          </a:p>
        </p:txBody>
      </p:sp>
      <p:sp>
        <p:nvSpPr>
          <p:cNvPr id="436" name="Google Shape;436;p44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4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3" y="5242688"/>
            <a:ext cx="88647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4"/>
          <p:cNvSpPr/>
          <p:nvPr/>
        </p:nvSpPr>
        <p:spPr>
          <a:xfrm>
            <a:off x="1678325" y="5299025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40" name="Google Shape;4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454" y="257150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4"/>
          <p:cNvSpPr txBox="1"/>
          <p:nvPr/>
        </p:nvSpPr>
        <p:spPr>
          <a:xfrm>
            <a:off x="6260176" y="3030800"/>
            <a:ext cx="1429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ø  ƫ</a:t>
            </a:r>
            <a:endParaRPr b="1" sz="2000"/>
          </a:p>
        </p:txBody>
      </p:sp>
      <p:sp>
        <p:nvSpPr>
          <p:cNvPr id="442" name="Google Shape;442;p44"/>
          <p:cNvSpPr/>
          <p:nvPr/>
        </p:nvSpPr>
        <p:spPr>
          <a:xfrm>
            <a:off x="70601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4"/>
          <p:cNvSpPr/>
          <p:nvPr/>
        </p:nvSpPr>
        <p:spPr>
          <a:xfrm>
            <a:off x="73408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479" y="342727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4"/>
          <p:cNvSpPr txBox="1"/>
          <p:nvPr/>
        </p:nvSpPr>
        <p:spPr>
          <a:xfrm>
            <a:off x="5825475" y="3927425"/>
            <a:ext cx="2366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105 100 111 248 427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46" name="Google Shape;44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0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1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52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3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4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4"/>
          <p:cNvSpPr txBox="1"/>
          <p:nvPr/>
        </p:nvSpPr>
        <p:spPr>
          <a:xfrm>
            <a:off x="58494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52" name="Google Shape;45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6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2598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6462200" y="4970225"/>
            <a:ext cx="9960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55" name="Google Shape;45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012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4"/>
          <p:cNvSpPr txBox="1"/>
          <p:nvPr/>
        </p:nvSpPr>
        <p:spPr>
          <a:xfrm>
            <a:off x="76020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0.6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58" name="Google Shape;45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7350" y="5242706"/>
            <a:ext cx="886475" cy="6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4"/>
          <p:cNvSpPr/>
          <p:nvPr/>
        </p:nvSpPr>
        <p:spPr>
          <a:xfrm>
            <a:off x="5827125" y="5322288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? ? ?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Attacking NLP Systems</a:t>
            </a:r>
            <a:endParaRPr sz="2600"/>
          </a:p>
        </p:txBody>
      </p:sp>
      <p:sp>
        <p:nvSpPr>
          <p:cNvPr id="466" name="Google Shape;466;p4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Human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67" name="Google Shape;467;p45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18350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469" name="Google Shape;4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Google Shape;470;p45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1" name="Google Shape;47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888" y="2571500"/>
            <a:ext cx="1330725" cy="18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5"/>
          <p:cNvSpPr txBox="1"/>
          <p:nvPr/>
        </p:nvSpPr>
        <p:spPr>
          <a:xfrm flipH="1" rot="10800000">
            <a:off x="2139825" y="4093400"/>
            <a:ext cx="6678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solidFill>
                  <a:schemeClr val="dk1"/>
                </a:solidFill>
              </a:rPr>
              <a:t>You idіøƫ ! </a:t>
            </a:r>
            <a:endParaRPr b="1"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</p:txBody>
      </p:sp>
      <p:pic>
        <p:nvPicPr>
          <p:cNvPr id="473" name="Google Shape;4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400" y="170147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6102225" y="2188400"/>
            <a:ext cx="15234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You </a:t>
            </a:r>
            <a:r>
              <a:rPr b="1" lang="en-US" sz="2000">
                <a:solidFill>
                  <a:schemeClr val="dk1"/>
                </a:solidFill>
              </a:rPr>
              <a:t>idіøƫ</a:t>
            </a:r>
            <a:r>
              <a:rPr b="1" lang="en-US" sz="2000"/>
              <a:t> ! </a:t>
            </a:r>
            <a:endParaRPr b="1" sz="2000"/>
          </a:p>
        </p:txBody>
      </p:sp>
      <p:pic>
        <p:nvPicPr>
          <p:cNvPr id="475" name="Google Shape;47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7204" y="451155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5"/>
          <p:cNvSpPr txBox="1"/>
          <p:nvPr/>
        </p:nvSpPr>
        <p:spPr>
          <a:xfrm>
            <a:off x="1836900" y="5054075"/>
            <a:ext cx="133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o  t </a:t>
            </a:r>
            <a:endParaRPr sz="2000"/>
          </a:p>
        </p:txBody>
      </p:sp>
      <p:sp>
        <p:nvSpPr>
          <p:cNvPr id="477" name="Google Shape;477;p45"/>
          <p:cNvSpPr/>
          <p:nvPr/>
        </p:nvSpPr>
        <p:spPr>
          <a:xfrm>
            <a:off x="262727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5"/>
          <p:cNvSpPr/>
          <p:nvPr/>
        </p:nvSpPr>
        <p:spPr>
          <a:xfrm>
            <a:off x="2884125" y="5099975"/>
            <a:ext cx="2190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973" y="5242688"/>
            <a:ext cx="886475" cy="8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5"/>
          <p:cNvSpPr/>
          <p:nvPr/>
        </p:nvSpPr>
        <p:spPr>
          <a:xfrm>
            <a:off x="1678325" y="5299025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81" name="Google Shape;48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8454" y="2571500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5"/>
          <p:cNvSpPr txBox="1"/>
          <p:nvPr/>
        </p:nvSpPr>
        <p:spPr>
          <a:xfrm>
            <a:off x="6260176" y="3030800"/>
            <a:ext cx="1429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i  ø  ƫ</a:t>
            </a:r>
            <a:endParaRPr b="1" sz="2000"/>
          </a:p>
        </p:txBody>
      </p:sp>
      <p:sp>
        <p:nvSpPr>
          <p:cNvPr id="483" name="Google Shape;483;p45"/>
          <p:cNvSpPr/>
          <p:nvPr/>
        </p:nvSpPr>
        <p:spPr>
          <a:xfrm>
            <a:off x="70601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5"/>
          <p:cNvSpPr/>
          <p:nvPr/>
        </p:nvSpPr>
        <p:spPr>
          <a:xfrm>
            <a:off x="7340838" y="3076700"/>
            <a:ext cx="175200" cy="367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479" y="342727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5"/>
          <p:cNvSpPr txBox="1"/>
          <p:nvPr/>
        </p:nvSpPr>
        <p:spPr>
          <a:xfrm>
            <a:off x="5825475" y="3927425"/>
            <a:ext cx="23667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105 100 111 248 427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87" name="Google Shape;48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0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1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52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4304" y="4345875"/>
            <a:ext cx="300083" cy="4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3404" y="4331225"/>
            <a:ext cx="300083" cy="4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5"/>
          <p:cNvSpPr txBox="1"/>
          <p:nvPr/>
        </p:nvSpPr>
        <p:spPr>
          <a:xfrm>
            <a:off x="58494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93" name="Google Shape;49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6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2598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5"/>
          <p:cNvSpPr txBox="1"/>
          <p:nvPr/>
        </p:nvSpPr>
        <p:spPr>
          <a:xfrm>
            <a:off x="6462200" y="4970225"/>
            <a:ext cx="9960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96" name="Google Shape;49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012475" y="4805175"/>
            <a:ext cx="175200" cy="12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5"/>
          <p:cNvSpPr txBox="1"/>
          <p:nvPr/>
        </p:nvSpPr>
        <p:spPr>
          <a:xfrm>
            <a:off x="7602075" y="4745800"/>
            <a:ext cx="486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0.6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2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99" name="Google Shape;49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7350" y="5242706"/>
            <a:ext cx="886475" cy="6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5"/>
          <p:cNvSpPr/>
          <p:nvPr/>
        </p:nvSpPr>
        <p:spPr>
          <a:xfrm>
            <a:off x="5827125" y="5322288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? ? ?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01" name="Google Shape;501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1812" y="2389577"/>
            <a:ext cx="763800" cy="23047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VIsųal PERturbeґ (VIPER)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722325" y="1607950"/>
            <a:ext cx="7772400" cy="318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Motivation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Human vs Machine Text Processing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Visual Perturber (VIPER)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Making NLP Systems more robust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Experiments &amp; Results</a:t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/>
              <a:t>Recap &amp; Conclusion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/>
          <p:nvPr/>
        </p:nvSpPr>
        <p:spPr>
          <a:xfrm>
            <a:off x="660325" y="1801750"/>
            <a:ext cx="51339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Character embeddings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Use pixel values as initialization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Cosine similarity to obtain similar characters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15" name="Google Shape;51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Creating Perturbations with VIPER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969" y="1554775"/>
            <a:ext cx="2681380" cy="28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7316088" y="2906988"/>
            <a:ext cx="365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</a:t>
            </a:r>
            <a:endParaRPr b="1" sz="2400"/>
          </a:p>
        </p:txBody>
      </p:sp>
      <p:sp>
        <p:nvSpPr>
          <p:cNvPr id="518" name="Google Shape;518;p47"/>
          <p:cNvSpPr txBox="1"/>
          <p:nvPr/>
        </p:nvSpPr>
        <p:spPr>
          <a:xfrm>
            <a:off x="7462250" y="2321275"/>
            <a:ext cx="365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600">
                <a:solidFill>
                  <a:schemeClr val="dk1"/>
                </a:solidFill>
              </a:rPr>
              <a:t>ᑭ</a:t>
            </a:r>
            <a:endParaRPr/>
          </a:p>
        </p:txBody>
      </p:sp>
      <p:sp>
        <p:nvSpPr>
          <p:cNvPr id="519" name="Google Shape;519;p47"/>
          <p:cNvSpPr txBox="1"/>
          <p:nvPr/>
        </p:nvSpPr>
        <p:spPr>
          <a:xfrm>
            <a:off x="7159525" y="1370051"/>
            <a:ext cx="365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ḁ</a:t>
            </a:r>
            <a:endParaRPr/>
          </a:p>
        </p:txBody>
      </p:sp>
      <p:sp>
        <p:nvSpPr>
          <p:cNvPr id="520" name="Google Shape;520;p47"/>
          <p:cNvSpPr txBox="1"/>
          <p:nvPr/>
        </p:nvSpPr>
        <p:spPr>
          <a:xfrm>
            <a:off x="7681200" y="1886938"/>
            <a:ext cx="365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a</a:t>
            </a:r>
            <a:endParaRPr/>
          </a:p>
        </p:txBody>
      </p:sp>
      <p:sp>
        <p:nvSpPr>
          <p:cNvPr id="521" name="Google Shape;521;p47"/>
          <p:cNvSpPr txBox="1"/>
          <p:nvPr/>
        </p:nvSpPr>
        <p:spPr>
          <a:xfrm>
            <a:off x="6246188" y="2117850"/>
            <a:ext cx="408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ʂ</a:t>
            </a:r>
            <a:endParaRPr/>
          </a:p>
        </p:txBody>
      </p:sp>
      <p:sp>
        <p:nvSpPr>
          <p:cNvPr id="522" name="Google Shape;522;p47"/>
          <p:cNvSpPr txBox="1"/>
          <p:nvPr/>
        </p:nvSpPr>
        <p:spPr>
          <a:xfrm>
            <a:off x="6246200" y="2639850"/>
            <a:ext cx="408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s</a:t>
            </a:r>
            <a:endParaRPr/>
          </a:p>
        </p:txBody>
      </p:sp>
      <p:sp>
        <p:nvSpPr>
          <p:cNvPr id="523" name="Google Shape;523;p47"/>
          <p:cNvSpPr/>
          <p:nvPr/>
        </p:nvSpPr>
        <p:spPr>
          <a:xfrm>
            <a:off x="5815025" y="1523475"/>
            <a:ext cx="2871900" cy="2974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/>
          <p:nvPr/>
        </p:nvSpPr>
        <p:spPr>
          <a:xfrm>
            <a:off x="660325" y="1801750"/>
            <a:ext cx="51339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Use VIPER to perturb characters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30" name="Google Shape;530;p48"/>
          <p:cNvSpPr/>
          <p:nvPr/>
        </p:nvSpPr>
        <p:spPr>
          <a:xfrm>
            <a:off x="315700" y="3743700"/>
            <a:ext cx="1691100" cy="10857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Attacking NLP Systems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8"/>
          <p:cNvSpPr txBox="1"/>
          <p:nvPr>
            <p:ph idx="1" type="body"/>
          </p:nvPr>
        </p:nvSpPr>
        <p:spPr>
          <a:xfrm>
            <a:off x="315700" y="393896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Test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33" name="Google Shape;533;p48"/>
          <p:cNvSpPr txBox="1"/>
          <p:nvPr/>
        </p:nvSpPr>
        <p:spPr>
          <a:xfrm>
            <a:off x="2621650" y="5250688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534" name="Google Shape;534;p48"/>
          <p:cNvSpPr txBox="1"/>
          <p:nvPr/>
        </p:nvSpPr>
        <p:spPr>
          <a:xfrm>
            <a:off x="2621650" y="403650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535" name="Google Shape;5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1602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8"/>
          <p:cNvSpPr/>
          <p:nvPr/>
        </p:nvSpPr>
        <p:spPr>
          <a:xfrm>
            <a:off x="2673850" y="40365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37" name="Google Shape;5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025" y="46436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8"/>
          <p:cNvSpPr txBox="1"/>
          <p:nvPr/>
        </p:nvSpPr>
        <p:spPr>
          <a:xfrm>
            <a:off x="3017050" y="4654500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0.9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39" name="Google Shape;539;p48"/>
          <p:cNvSpPr/>
          <p:nvPr/>
        </p:nvSpPr>
        <p:spPr>
          <a:xfrm>
            <a:off x="2673850" y="52458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9"/>
          <p:cNvSpPr/>
          <p:nvPr/>
        </p:nvSpPr>
        <p:spPr>
          <a:xfrm>
            <a:off x="315700" y="3743700"/>
            <a:ext cx="1691100" cy="10857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Attacking NLP Systems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638" y="4107841"/>
            <a:ext cx="210367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9"/>
          <p:cNvSpPr txBox="1"/>
          <p:nvPr>
            <p:ph idx="1" type="body"/>
          </p:nvPr>
        </p:nvSpPr>
        <p:spPr>
          <a:xfrm>
            <a:off x="315700" y="393896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Test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49" name="Google Shape;549;p49"/>
          <p:cNvSpPr txBox="1"/>
          <p:nvPr/>
        </p:nvSpPr>
        <p:spPr>
          <a:xfrm>
            <a:off x="2621650" y="5250688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550" name="Google Shape;550;p49"/>
          <p:cNvSpPr txBox="1"/>
          <p:nvPr/>
        </p:nvSpPr>
        <p:spPr>
          <a:xfrm>
            <a:off x="2621650" y="403650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551" name="Google Shape;5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11602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04225" y="52507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9"/>
          <p:cNvSpPr/>
          <p:nvPr/>
        </p:nvSpPr>
        <p:spPr>
          <a:xfrm>
            <a:off x="2673850" y="40365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54" name="Google Shape;5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025" y="46436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/>
          <p:nvPr/>
        </p:nvSpPr>
        <p:spPr>
          <a:xfrm>
            <a:off x="3017050" y="4654500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0.9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56" name="Google Shape;55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0422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9"/>
          <p:cNvSpPr/>
          <p:nvPr/>
        </p:nvSpPr>
        <p:spPr>
          <a:xfrm>
            <a:off x="2673850" y="52458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8" name="Google Shape;558;p49"/>
          <p:cNvSpPr txBox="1"/>
          <p:nvPr/>
        </p:nvSpPr>
        <p:spPr>
          <a:xfrm>
            <a:off x="6246200" y="2639850"/>
            <a:ext cx="4080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9"/>
          <p:cNvSpPr txBox="1"/>
          <p:nvPr/>
        </p:nvSpPr>
        <p:spPr>
          <a:xfrm>
            <a:off x="660325" y="1801750"/>
            <a:ext cx="51339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Use VIPER to perturb characters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b="1" lang="en-US" sz="2000">
                <a:solidFill>
                  <a:schemeClr val="dk1"/>
                </a:solidFill>
              </a:rPr>
              <a:t>p</a:t>
            </a:r>
            <a:r>
              <a:rPr lang="en-US" sz="2000">
                <a:solidFill>
                  <a:schemeClr val="dk1"/>
                </a:solidFill>
              </a:rPr>
              <a:t> : probability of perturbing a character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0"/>
          <p:cNvSpPr txBox="1"/>
          <p:nvPr/>
        </p:nvSpPr>
        <p:spPr>
          <a:xfrm>
            <a:off x="660325" y="1801750"/>
            <a:ext cx="81543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VIPER to perturb characters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 sz="2000"/>
              <a:t>p</a:t>
            </a:r>
            <a:r>
              <a:rPr lang="en-US" sz="2000"/>
              <a:t> : probability of perturbing a character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How do state-of-the-art models perform on perturbed test data?</a:t>
            </a:r>
            <a:endParaRPr sz="2000"/>
          </a:p>
        </p:txBody>
      </p:sp>
      <p:sp>
        <p:nvSpPr>
          <p:cNvPr id="566" name="Google Shape;566;p50"/>
          <p:cNvSpPr/>
          <p:nvPr/>
        </p:nvSpPr>
        <p:spPr>
          <a:xfrm>
            <a:off x="315700" y="3743700"/>
            <a:ext cx="1691100" cy="10857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Attacking NLP Systems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638" y="4107841"/>
            <a:ext cx="2103675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0"/>
          <p:cNvSpPr txBox="1"/>
          <p:nvPr>
            <p:ph idx="1" type="body"/>
          </p:nvPr>
        </p:nvSpPr>
        <p:spPr>
          <a:xfrm>
            <a:off x="315700" y="393896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Test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70" name="Google Shape;570;p50"/>
          <p:cNvSpPr txBox="1"/>
          <p:nvPr/>
        </p:nvSpPr>
        <p:spPr>
          <a:xfrm>
            <a:off x="2621650" y="5250688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571" name="Google Shape;571;p50"/>
          <p:cNvSpPr txBox="1"/>
          <p:nvPr/>
        </p:nvSpPr>
        <p:spPr>
          <a:xfrm>
            <a:off x="2621650" y="403650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572" name="Google Shape;5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11602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04225" y="52507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/>
          <p:nvPr/>
        </p:nvSpPr>
        <p:spPr>
          <a:xfrm>
            <a:off x="2673850" y="40365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75" name="Google Shape;5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025" y="46436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0"/>
          <p:cNvSpPr txBox="1"/>
          <p:nvPr/>
        </p:nvSpPr>
        <p:spPr>
          <a:xfrm>
            <a:off x="3017050" y="4654500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0.9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77" name="Google Shape;57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0422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0"/>
          <p:cNvSpPr txBox="1"/>
          <p:nvPr/>
        </p:nvSpPr>
        <p:spPr>
          <a:xfrm>
            <a:off x="7465138" y="4669488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vs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79" name="Google Shape;579;p50"/>
          <p:cNvSpPr/>
          <p:nvPr/>
        </p:nvSpPr>
        <p:spPr>
          <a:xfrm>
            <a:off x="2673850" y="52458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580" name="Google Shape;58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984575" y="403650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984575" y="5169600"/>
            <a:ext cx="326738" cy="5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0"/>
          <p:cNvSpPr/>
          <p:nvPr/>
        </p:nvSpPr>
        <p:spPr>
          <a:xfrm>
            <a:off x="7509400" y="4036497"/>
            <a:ext cx="892800" cy="50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? ? ?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83" name="Google Shape;583;p50"/>
          <p:cNvSpPr/>
          <p:nvPr/>
        </p:nvSpPr>
        <p:spPr>
          <a:xfrm>
            <a:off x="7509400" y="5199597"/>
            <a:ext cx="892800" cy="50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? ? ?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Human vs Machine Performance</a:t>
            </a:r>
            <a:endParaRPr sz="2600"/>
          </a:p>
        </p:txBody>
      </p:sp>
      <p:sp>
        <p:nvSpPr>
          <p:cNvPr id="590" name="Google Shape;590;p51"/>
          <p:cNvSpPr txBox="1"/>
          <p:nvPr/>
        </p:nvSpPr>
        <p:spPr>
          <a:xfrm>
            <a:off x="6600725" y="24334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game over man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591" name="Google Shape;591;p51"/>
          <p:cNvSpPr txBox="1"/>
          <p:nvPr/>
        </p:nvSpPr>
        <p:spPr>
          <a:xfrm>
            <a:off x="6612000" y="20006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92" name="Google Shape;5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473950"/>
            <a:ext cx="6498675" cy="4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5" y="1492919"/>
            <a:ext cx="6498675" cy="487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75" y="1492825"/>
            <a:ext cx="6498675" cy="487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Human vs Machine Performance</a:t>
            </a:r>
            <a:endParaRPr sz="2600"/>
          </a:p>
        </p:txBody>
      </p:sp>
      <p:sp>
        <p:nvSpPr>
          <p:cNvPr id="601" name="Google Shape;601;p52"/>
          <p:cNvSpPr txBox="1"/>
          <p:nvPr/>
        </p:nvSpPr>
        <p:spPr>
          <a:xfrm>
            <a:off x="6600725" y="24334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game oveŕ mȃߒ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602" name="Google Shape;602;p52"/>
          <p:cNvSpPr txBox="1"/>
          <p:nvPr/>
        </p:nvSpPr>
        <p:spPr>
          <a:xfrm>
            <a:off x="6612000" y="20006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20%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03" name="Google Shape;6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473950"/>
            <a:ext cx="6498675" cy="4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5" y="1492919"/>
            <a:ext cx="6498675" cy="487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Human vs Machine Performance</a:t>
            </a:r>
            <a:endParaRPr sz="2600"/>
          </a:p>
        </p:txBody>
      </p:sp>
      <p:sp>
        <p:nvSpPr>
          <p:cNvPr id="611" name="Google Shape;611;p53"/>
          <p:cNvSpPr txBox="1"/>
          <p:nvPr/>
        </p:nvSpPr>
        <p:spPr>
          <a:xfrm>
            <a:off x="6600725" y="24334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ǥamɜ ŏỽǝʀ ɱaƞ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612" name="Google Shape;612;p53"/>
          <p:cNvSpPr txBox="1"/>
          <p:nvPr/>
        </p:nvSpPr>
        <p:spPr>
          <a:xfrm>
            <a:off x="6612000" y="20006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4</a:t>
            </a: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13" name="Google Shape;61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473950"/>
            <a:ext cx="6498675" cy="4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5" y="1492919"/>
            <a:ext cx="6498675" cy="487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75" y="1492925"/>
            <a:ext cx="6498666" cy="48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Human vs Machine Performance</a:t>
            </a:r>
            <a:endParaRPr sz="2600"/>
          </a:p>
        </p:txBody>
      </p:sp>
      <p:sp>
        <p:nvSpPr>
          <p:cNvPr id="622" name="Google Shape;622;p54"/>
          <p:cNvSpPr txBox="1"/>
          <p:nvPr/>
        </p:nvSpPr>
        <p:spPr>
          <a:xfrm>
            <a:off x="6600725" y="24334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ḡǻmɇ oᶺêr ᶆaƞ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623" name="Google Shape;623;p54"/>
          <p:cNvSpPr txBox="1"/>
          <p:nvPr/>
        </p:nvSpPr>
        <p:spPr>
          <a:xfrm>
            <a:off x="6612000" y="20006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8</a:t>
            </a: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24" name="Google Shape;62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473950"/>
            <a:ext cx="6498675" cy="4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5" y="1492919"/>
            <a:ext cx="6498675" cy="487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75" y="1492925"/>
            <a:ext cx="6498666" cy="48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975" y="1492925"/>
            <a:ext cx="6498675" cy="487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Human vs Machine Performance</a:t>
            </a:r>
            <a:endParaRPr sz="2600"/>
          </a:p>
        </p:txBody>
      </p:sp>
      <p:sp>
        <p:nvSpPr>
          <p:cNvPr id="634" name="Google Shape;634;p55"/>
          <p:cNvSpPr txBox="1"/>
          <p:nvPr/>
        </p:nvSpPr>
        <p:spPr>
          <a:xfrm>
            <a:off x="6600725" y="24334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ḡǻmɇ oᶺêr ᶆaƞ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635" name="Google Shape;635;p55"/>
          <p:cNvSpPr txBox="1"/>
          <p:nvPr/>
        </p:nvSpPr>
        <p:spPr>
          <a:xfrm>
            <a:off x="6612000" y="20006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80%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36" name="Google Shape;63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473950"/>
            <a:ext cx="6498675" cy="4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975" y="1492919"/>
            <a:ext cx="6498675" cy="487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75" y="1492925"/>
            <a:ext cx="6498666" cy="487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975" y="1492925"/>
            <a:ext cx="6498675" cy="4874002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5"/>
          <p:cNvSpPr/>
          <p:nvPr/>
        </p:nvSpPr>
        <p:spPr>
          <a:xfrm>
            <a:off x="1625450" y="3087525"/>
            <a:ext cx="5933400" cy="1632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P = 0.8: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Human performance   ~94% 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Machine </a:t>
            </a:r>
            <a:r>
              <a:rPr b="1" lang="en-US" sz="2200">
                <a:solidFill>
                  <a:schemeClr val="dk1"/>
                </a:solidFill>
              </a:rPr>
              <a:t>performance   ~20-70%</a:t>
            </a:r>
            <a:endParaRPr b="1"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Making NLᑭ Systems more robüsŧ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Motivatįon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7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How to shield against such attacks?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7"/>
          <p:cNvSpPr txBox="1"/>
          <p:nvPr>
            <p:ph idx="1" type="body"/>
          </p:nvPr>
        </p:nvSpPr>
        <p:spPr>
          <a:xfrm>
            <a:off x="250825" y="1592263"/>
            <a:ext cx="8640900" cy="478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/>
              <a:t>Visually Informed </a:t>
            </a:r>
            <a:r>
              <a:rPr b="1" lang="en-US" sz="2400"/>
              <a:t>Character </a:t>
            </a:r>
            <a:r>
              <a:rPr b="1" lang="en-US" sz="2400"/>
              <a:t>Embeddings</a:t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/>
              <a:t>Data Augmentation</a:t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How to shield against such attacks?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58"/>
          <p:cNvSpPr txBox="1"/>
          <p:nvPr>
            <p:ph idx="1" type="body"/>
          </p:nvPr>
        </p:nvSpPr>
        <p:spPr>
          <a:xfrm>
            <a:off x="250825" y="1592263"/>
            <a:ext cx="8640900" cy="478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/>
              <a:t>Visually Informed Character Embeddings</a:t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CCCC"/>
                </a:solidFill>
              </a:rPr>
              <a:t>Data Augmentation</a:t>
            </a:r>
            <a:endParaRPr b="1" sz="2400">
              <a:solidFill>
                <a:srgbClr val="CCCCCC"/>
              </a:solidFill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69" name="Google Shape;669;p5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70" name="Google Shape;670;p59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cxnSp>
        <p:nvCxnSpPr>
          <p:cNvPr id="671" name="Google Shape;671;p59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59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6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0" name="Google Shape;680;p6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81" name="Google Shape;681;p60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pic>
        <p:nvPicPr>
          <p:cNvPr id="682" name="Google Shape;6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219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60"/>
          <p:cNvSpPr txBox="1"/>
          <p:nvPr/>
        </p:nvSpPr>
        <p:spPr>
          <a:xfrm>
            <a:off x="5417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84" name="Google Shape;68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237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3745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0"/>
          <p:cNvSpPr txBox="1"/>
          <p:nvPr/>
        </p:nvSpPr>
        <p:spPr>
          <a:xfrm>
            <a:off x="22943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0.7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688" name="Google Shape;68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5763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648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077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62337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750100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4" name="Google Shape;694;p60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5" name="Google Shape;695;p60"/>
          <p:cNvSpPr txBox="1"/>
          <p:nvPr/>
        </p:nvSpPr>
        <p:spPr>
          <a:xfrm>
            <a:off x="2728944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random init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96" name="Google Shape;696;p60"/>
          <p:cNvSpPr txBox="1"/>
          <p:nvPr/>
        </p:nvSpPr>
        <p:spPr>
          <a:xfrm>
            <a:off x="1078950" y="4921364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97" name="Google Shape;697;p60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05" name="Google Shape;705;p6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06" name="Google Shape;706;p61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pic>
        <p:nvPicPr>
          <p:cNvPr id="707" name="Google Shape;70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219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61"/>
          <p:cNvSpPr txBox="1"/>
          <p:nvPr/>
        </p:nvSpPr>
        <p:spPr>
          <a:xfrm>
            <a:off x="5417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09" name="Google Shape;70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237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3745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1"/>
          <p:cNvSpPr txBox="1"/>
          <p:nvPr/>
        </p:nvSpPr>
        <p:spPr>
          <a:xfrm>
            <a:off x="22943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0.7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13" name="Google Shape;71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5763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648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077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62337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750100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28" y="2573720"/>
            <a:ext cx="2035501" cy="147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61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1" name="Google Shape;721;p61"/>
          <p:cNvSpPr/>
          <p:nvPr/>
        </p:nvSpPr>
        <p:spPr>
          <a:xfrm>
            <a:off x="3119800" y="3049800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2" name="Google Shape;722;p61"/>
          <p:cNvSpPr txBox="1"/>
          <p:nvPr/>
        </p:nvSpPr>
        <p:spPr>
          <a:xfrm>
            <a:off x="2728944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random init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23" name="Google Shape;723;p61"/>
          <p:cNvSpPr txBox="1"/>
          <p:nvPr/>
        </p:nvSpPr>
        <p:spPr>
          <a:xfrm>
            <a:off x="1078950" y="4921364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24" name="Google Shape;7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63000" y="298935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375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907638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453112" y="4186638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61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62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  <p:sp>
        <p:nvSpPr>
          <p:cNvPr id="741" name="Google Shape;741;p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6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43" name="Google Shape;743;p6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44" name="Google Shape;744;p62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pic>
        <p:nvPicPr>
          <p:cNvPr id="745" name="Google Shape;74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219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62"/>
          <p:cNvSpPr txBox="1"/>
          <p:nvPr/>
        </p:nvSpPr>
        <p:spPr>
          <a:xfrm>
            <a:off x="5417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47" name="Google Shape;74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37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3745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62"/>
          <p:cNvSpPr txBox="1"/>
          <p:nvPr/>
        </p:nvSpPr>
        <p:spPr>
          <a:xfrm>
            <a:off x="22943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0.7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51" name="Google Shape;75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98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5763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648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3077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062337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750100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28" y="2573720"/>
            <a:ext cx="2035501" cy="147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8" name="Google Shape;758;p62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9" name="Google Shape;759;p62"/>
          <p:cNvSpPr/>
          <p:nvPr/>
        </p:nvSpPr>
        <p:spPr>
          <a:xfrm>
            <a:off x="3119800" y="3049800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60" name="Google Shape;760;p62"/>
          <p:cNvSpPr txBox="1"/>
          <p:nvPr/>
        </p:nvSpPr>
        <p:spPr>
          <a:xfrm>
            <a:off x="2728944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random init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61" name="Google Shape;761;p62"/>
          <p:cNvSpPr txBox="1"/>
          <p:nvPr/>
        </p:nvSpPr>
        <p:spPr>
          <a:xfrm>
            <a:off x="1078950" y="4921364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62" name="Google Shape;76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663000" y="298935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375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907638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53112" y="4186638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0557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83043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3986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7415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496150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83912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62"/>
          <p:cNvSpPr txBox="1"/>
          <p:nvPr/>
        </p:nvSpPr>
        <p:spPr>
          <a:xfrm>
            <a:off x="7164719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pixel images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63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  <p:sp>
        <p:nvSpPr>
          <p:cNvPr id="785" name="Google Shape;785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63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87" name="Google Shape;787;p63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88" name="Google Shape;788;p63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pic>
        <p:nvPicPr>
          <p:cNvPr id="789" name="Google Shape;78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219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63"/>
          <p:cNvSpPr txBox="1"/>
          <p:nvPr/>
        </p:nvSpPr>
        <p:spPr>
          <a:xfrm>
            <a:off x="5417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91" name="Google Shape;79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37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3745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3"/>
          <p:cNvSpPr txBox="1"/>
          <p:nvPr/>
        </p:nvSpPr>
        <p:spPr>
          <a:xfrm>
            <a:off x="22943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0.7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795" name="Google Shape;79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98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5763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648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3077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062337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750100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28" y="2573720"/>
            <a:ext cx="2035501" cy="147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3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3" name="Google Shape;803;p63"/>
          <p:cNvSpPr/>
          <p:nvPr/>
        </p:nvSpPr>
        <p:spPr>
          <a:xfrm>
            <a:off x="3119800" y="3049800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04" name="Google Shape;804;p63"/>
          <p:cNvSpPr txBox="1"/>
          <p:nvPr/>
        </p:nvSpPr>
        <p:spPr>
          <a:xfrm>
            <a:off x="2728944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random init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05" name="Google Shape;805;p63"/>
          <p:cNvSpPr txBox="1"/>
          <p:nvPr/>
        </p:nvSpPr>
        <p:spPr>
          <a:xfrm>
            <a:off x="1078950" y="4921364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06" name="Google Shape;80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663000" y="298935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375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907638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53112" y="4186638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0557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83043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3986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7415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496150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83912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63"/>
          <p:cNvSpPr txBox="1"/>
          <p:nvPr/>
        </p:nvSpPr>
        <p:spPr>
          <a:xfrm>
            <a:off x="7164719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pixel images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17" name="Google Shape;817;p63"/>
          <p:cNvSpPr txBox="1"/>
          <p:nvPr/>
        </p:nvSpPr>
        <p:spPr>
          <a:xfrm>
            <a:off x="5020692" y="475733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18" name="Google Shape;81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175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302690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63"/>
          <p:cNvSpPr txBox="1"/>
          <p:nvPr/>
        </p:nvSpPr>
        <p:spPr>
          <a:xfrm>
            <a:off x="6773292" y="475733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21" name="Google Shape;82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775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55290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63"/>
          <p:cNvSpPr txBox="1"/>
          <p:nvPr/>
        </p:nvSpPr>
        <p:spPr>
          <a:xfrm>
            <a:off x="5557925" y="4886201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2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838" y="6053788"/>
            <a:ext cx="334500" cy="33727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4"/>
          <p:cNvSpPr txBox="1"/>
          <p:nvPr/>
        </p:nvSpPr>
        <p:spPr>
          <a:xfrm>
            <a:off x="4899825" y="591802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  <p:sp>
        <p:nvSpPr>
          <p:cNvPr id="836" name="Google Shape;836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uninformed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38" name="Google Shape;838;p6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39" name="Google Shape;839;p64"/>
          <p:cNvSpPr txBox="1"/>
          <p:nvPr/>
        </p:nvSpPr>
        <p:spPr>
          <a:xfrm>
            <a:off x="544875" y="5918025"/>
            <a:ext cx="2265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h  e   c  a  t</a:t>
            </a:r>
            <a:endParaRPr b="1" sz="2400"/>
          </a:p>
        </p:txBody>
      </p:sp>
      <p:pic>
        <p:nvPicPr>
          <p:cNvPr id="840" name="Google Shape;84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219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4"/>
          <p:cNvSpPr txBox="1"/>
          <p:nvPr/>
        </p:nvSpPr>
        <p:spPr>
          <a:xfrm>
            <a:off x="5417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42" name="Google Shape;842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237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3745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4"/>
          <p:cNvSpPr txBox="1"/>
          <p:nvPr/>
        </p:nvSpPr>
        <p:spPr>
          <a:xfrm>
            <a:off x="2294317" y="4792500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0.7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0.2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46" name="Google Shape;84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9800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576315" y="4825072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9648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307775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062337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750100" y="56151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728" y="2573720"/>
            <a:ext cx="2035501" cy="147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8166" y="2573732"/>
            <a:ext cx="2035501" cy="1476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64"/>
          <p:cNvCxnSpPr/>
          <p:nvPr/>
        </p:nvCxnSpPr>
        <p:spPr>
          <a:xfrm>
            <a:off x="4557900" y="1610125"/>
            <a:ext cx="28200" cy="482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5" name="Google Shape;855;p64"/>
          <p:cNvSpPr/>
          <p:nvPr/>
        </p:nvSpPr>
        <p:spPr>
          <a:xfrm>
            <a:off x="3119800" y="3049800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56" name="Google Shape;856;p64"/>
          <p:cNvSpPr/>
          <p:nvPr/>
        </p:nvSpPr>
        <p:spPr>
          <a:xfrm>
            <a:off x="7635450" y="3122575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57" name="Google Shape;857;p64"/>
          <p:cNvSpPr txBox="1"/>
          <p:nvPr/>
        </p:nvSpPr>
        <p:spPr>
          <a:xfrm>
            <a:off x="2728944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random init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58" name="Google Shape;858;p64"/>
          <p:cNvSpPr txBox="1"/>
          <p:nvPr/>
        </p:nvSpPr>
        <p:spPr>
          <a:xfrm>
            <a:off x="1078950" y="4921364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59" name="Google Shape;85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663000" y="298935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160363" y="306215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375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907638" y="4122200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53112" y="4186638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6250" y="412221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428512" y="412221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973987" y="418665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0557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83043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3986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741587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496150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83912" y="5615113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64"/>
          <p:cNvSpPr txBox="1"/>
          <p:nvPr/>
        </p:nvSpPr>
        <p:spPr>
          <a:xfrm>
            <a:off x="7164719" y="560606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pixel images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874" name="Google Shape;874;p64"/>
          <p:cNvSpPr txBox="1"/>
          <p:nvPr/>
        </p:nvSpPr>
        <p:spPr>
          <a:xfrm>
            <a:off x="5020692" y="475733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75" name="Google Shape;875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6175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302690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64"/>
          <p:cNvSpPr txBox="1"/>
          <p:nvPr/>
        </p:nvSpPr>
        <p:spPr>
          <a:xfrm>
            <a:off x="6773292" y="475733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78" name="Google Shape;87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775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55290" y="478991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64"/>
          <p:cNvSpPr txBox="1"/>
          <p:nvPr/>
        </p:nvSpPr>
        <p:spPr>
          <a:xfrm>
            <a:off x="5557925" y="4886201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65"/>
          <p:cNvSpPr txBox="1"/>
          <p:nvPr/>
        </p:nvSpPr>
        <p:spPr>
          <a:xfrm>
            <a:off x="660325" y="1801750"/>
            <a:ext cx="39117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No </a:t>
            </a:r>
            <a:r>
              <a:rPr lang="en-US" sz="2000"/>
              <a:t>random initialization of character embeddings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Use concatenated pixel values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88" name="Google Shape;88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65"/>
          <p:cNvSpPr txBox="1"/>
          <p:nvPr/>
        </p:nvSpPr>
        <p:spPr>
          <a:xfrm>
            <a:off x="4847650" y="528127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  <p:pic>
        <p:nvPicPr>
          <p:cNvPr id="895" name="Google Shape;89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991" y="1936982"/>
            <a:ext cx="2035501" cy="1476918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5"/>
          <p:cNvSpPr/>
          <p:nvPr/>
        </p:nvSpPr>
        <p:spPr>
          <a:xfrm>
            <a:off x="7583275" y="2485825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897" name="Google Shape;89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108188" y="242540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4075" y="348546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376337" y="348546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921812" y="35499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036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77826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3465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6894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443975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131737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65"/>
          <p:cNvSpPr txBox="1"/>
          <p:nvPr/>
        </p:nvSpPr>
        <p:spPr>
          <a:xfrm>
            <a:off x="7112544" y="496931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pixel images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08" name="Google Shape;908;p65"/>
          <p:cNvSpPr txBox="1"/>
          <p:nvPr/>
        </p:nvSpPr>
        <p:spPr>
          <a:xfrm>
            <a:off x="4968517" y="412058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09" name="Google Shape;909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000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50515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5"/>
          <p:cNvSpPr txBox="1"/>
          <p:nvPr/>
        </p:nvSpPr>
        <p:spPr>
          <a:xfrm>
            <a:off x="6721117" y="412058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12" name="Google Shape;912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6600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003115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5"/>
          <p:cNvSpPr txBox="1"/>
          <p:nvPr/>
        </p:nvSpPr>
        <p:spPr>
          <a:xfrm>
            <a:off x="5505750" y="4249451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Visually Informed Character Embeddings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6"/>
          <p:cNvSpPr txBox="1"/>
          <p:nvPr/>
        </p:nvSpPr>
        <p:spPr>
          <a:xfrm>
            <a:off x="660325" y="1801750"/>
            <a:ext cx="39117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No random initialization of character embeddings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Use concatenated pixel values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Visual similarities can now be learned during training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More likely to generalize better to new characters during testing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922" name="Google Shape;9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663" y="5417038"/>
            <a:ext cx="334500" cy="33727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66"/>
          <p:cNvSpPr txBox="1"/>
          <p:nvPr/>
        </p:nvSpPr>
        <p:spPr>
          <a:xfrm>
            <a:off x="4847650" y="5281275"/>
            <a:ext cx="235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   h  e   c  a   t</a:t>
            </a:r>
            <a:endParaRPr b="1" sz="2400"/>
          </a:p>
        </p:txBody>
      </p:sp>
      <p:pic>
        <p:nvPicPr>
          <p:cNvPr id="929" name="Google Shape;92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991" y="1936982"/>
            <a:ext cx="2035501" cy="1476918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66"/>
          <p:cNvSpPr/>
          <p:nvPr/>
        </p:nvSpPr>
        <p:spPr>
          <a:xfrm>
            <a:off x="7583275" y="2485825"/>
            <a:ext cx="13044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non-toxic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31" name="Google Shape;931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108188" y="2425400"/>
            <a:ext cx="326738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4075" y="348546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376337" y="3485462"/>
            <a:ext cx="557075" cy="50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921812" y="3549901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0036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77826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3465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689412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443975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131737" y="4978363"/>
            <a:ext cx="247681" cy="3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66"/>
          <p:cNvSpPr txBox="1"/>
          <p:nvPr/>
        </p:nvSpPr>
        <p:spPr>
          <a:xfrm>
            <a:off x="7112544" y="4969313"/>
            <a:ext cx="15222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pixel images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42" name="Google Shape;942;p66"/>
          <p:cNvSpPr txBox="1"/>
          <p:nvPr/>
        </p:nvSpPr>
        <p:spPr>
          <a:xfrm>
            <a:off x="4968517" y="412058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43" name="Google Shape;943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000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50515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66"/>
          <p:cNvSpPr txBox="1"/>
          <p:nvPr/>
        </p:nvSpPr>
        <p:spPr>
          <a:xfrm>
            <a:off x="6721117" y="4120588"/>
            <a:ext cx="3345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46" name="Google Shape;946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6600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003115" y="4153160"/>
            <a:ext cx="120385" cy="698102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66"/>
          <p:cNvSpPr txBox="1"/>
          <p:nvPr/>
        </p:nvSpPr>
        <p:spPr>
          <a:xfrm>
            <a:off x="5505750" y="4249451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7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How to shield against such attacks?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67"/>
          <p:cNvSpPr txBox="1"/>
          <p:nvPr>
            <p:ph idx="1" type="body"/>
          </p:nvPr>
        </p:nvSpPr>
        <p:spPr>
          <a:xfrm>
            <a:off x="250825" y="1592263"/>
            <a:ext cx="8640900" cy="478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CCCC"/>
                </a:solidFill>
              </a:rPr>
              <a:t>Visually Informed Character Embeddings</a:t>
            </a:r>
            <a:endParaRPr b="1" sz="2400">
              <a:solidFill>
                <a:srgbClr val="CCCCCC"/>
              </a:solidFill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</a:rPr>
              <a:t>Data Augmentation</a:t>
            </a:r>
            <a:endParaRPr b="1" sz="24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Adversarial Training </a:t>
            </a:r>
            <a:endParaRPr b="0"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962" name="Google Shape;962;p68"/>
          <p:cNvSpPr txBox="1"/>
          <p:nvPr/>
        </p:nvSpPr>
        <p:spPr>
          <a:xfrm>
            <a:off x="660325" y="1801750"/>
            <a:ext cx="44865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3" name="Google Shape;963;p68"/>
          <p:cNvSpPr/>
          <p:nvPr/>
        </p:nvSpPr>
        <p:spPr>
          <a:xfrm>
            <a:off x="2942700" y="4910650"/>
            <a:ext cx="1691100" cy="12666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68"/>
          <p:cNvSpPr txBox="1"/>
          <p:nvPr>
            <p:ph idx="1" type="body"/>
          </p:nvPr>
        </p:nvSpPr>
        <p:spPr>
          <a:xfrm>
            <a:off x="3000300" y="524021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</a:t>
            </a: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65" name="Google Shape;965;p68"/>
          <p:cNvSpPr txBox="1"/>
          <p:nvPr/>
        </p:nvSpPr>
        <p:spPr>
          <a:xfrm>
            <a:off x="5637100" y="5410113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966" name="Google Shape;96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37014" y="5107714"/>
            <a:ext cx="396875" cy="6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68"/>
          <p:cNvSpPr/>
          <p:nvPr/>
        </p:nvSpPr>
        <p:spPr>
          <a:xfrm>
            <a:off x="5689300" y="541011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Adversarial Training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69"/>
          <p:cNvSpPr/>
          <p:nvPr/>
        </p:nvSpPr>
        <p:spPr>
          <a:xfrm>
            <a:off x="2942700" y="4910650"/>
            <a:ext cx="1691100" cy="12666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69"/>
          <p:cNvSpPr txBox="1"/>
          <p:nvPr>
            <p:ph idx="1" type="body"/>
          </p:nvPr>
        </p:nvSpPr>
        <p:spPr>
          <a:xfrm>
            <a:off x="3000300" y="524021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76" name="Google Shape;976;p69"/>
          <p:cNvSpPr txBox="1"/>
          <p:nvPr/>
        </p:nvSpPr>
        <p:spPr>
          <a:xfrm>
            <a:off x="5637100" y="5410113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977" name="Google Shape;97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37014" y="5107714"/>
            <a:ext cx="396875" cy="6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69"/>
          <p:cNvSpPr/>
          <p:nvPr/>
        </p:nvSpPr>
        <p:spPr>
          <a:xfrm>
            <a:off x="5689300" y="541011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9" name="Google Shape;979;p69"/>
          <p:cNvSpPr txBox="1"/>
          <p:nvPr/>
        </p:nvSpPr>
        <p:spPr>
          <a:xfrm>
            <a:off x="7517588" y="4961788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0.2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980" name="Google Shape;98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25986" y="4961814"/>
            <a:ext cx="245100" cy="3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85709" y="4961801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9"/>
          <p:cNvSpPr txBox="1"/>
          <p:nvPr/>
        </p:nvSpPr>
        <p:spPr>
          <a:xfrm rot="10800000">
            <a:off x="5980395" y="5033895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83" name="Google Shape;983;p69"/>
          <p:cNvSpPr txBox="1"/>
          <p:nvPr/>
        </p:nvSpPr>
        <p:spPr>
          <a:xfrm>
            <a:off x="660325" y="1801750"/>
            <a:ext cx="49311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Enrich training data with perturbations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[Goodfellow et al, 2015]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Adversarial Training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70"/>
          <p:cNvSpPr/>
          <p:nvPr/>
        </p:nvSpPr>
        <p:spPr>
          <a:xfrm>
            <a:off x="2942700" y="4910650"/>
            <a:ext cx="1691100" cy="12666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70"/>
          <p:cNvSpPr txBox="1"/>
          <p:nvPr>
            <p:ph idx="1" type="body"/>
          </p:nvPr>
        </p:nvSpPr>
        <p:spPr>
          <a:xfrm>
            <a:off x="3000300" y="524021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92" name="Google Shape;992;p70"/>
          <p:cNvSpPr txBox="1"/>
          <p:nvPr/>
        </p:nvSpPr>
        <p:spPr>
          <a:xfrm>
            <a:off x="5609900" y="441055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993" name="Google Shape;993;p70"/>
          <p:cNvSpPr txBox="1"/>
          <p:nvPr/>
        </p:nvSpPr>
        <p:spPr>
          <a:xfrm>
            <a:off x="5637100" y="5410113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994" name="Google Shape;99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37014" y="5107714"/>
            <a:ext cx="396875" cy="6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70"/>
          <p:cNvSpPr/>
          <p:nvPr/>
        </p:nvSpPr>
        <p:spPr>
          <a:xfrm>
            <a:off x="5689300" y="541011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96" name="Google Shape;99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43548" y="4021589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70"/>
          <p:cNvSpPr/>
          <p:nvPr/>
        </p:nvSpPr>
        <p:spPr>
          <a:xfrm>
            <a:off x="5662100" y="441056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998" name="Google Shape;9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703272" y="4021576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70"/>
          <p:cNvSpPr txBox="1"/>
          <p:nvPr/>
        </p:nvSpPr>
        <p:spPr>
          <a:xfrm rot="10800000">
            <a:off x="5997958" y="4093670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00" name="Google Shape;1000;p70"/>
          <p:cNvSpPr txBox="1"/>
          <p:nvPr/>
        </p:nvSpPr>
        <p:spPr>
          <a:xfrm>
            <a:off x="559157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01" name="Google Shape;100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575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09536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70"/>
          <p:cNvSpPr txBox="1"/>
          <p:nvPr/>
        </p:nvSpPr>
        <p:spPr>
          <a:xfrm>
            <a:off x="695972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04" name="Google Shape;100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601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77563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70"/>
          <p:cNvSpPr txBox="1"/>
          <p:nvPr/>
        </p:nvSpPr>
        <p:spPr>
          <a:xfrm>
            <a:off x="6054759" y="3391600"/>
            <a:ext cx="86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.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07" name="Google Shape;10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25986" y="4961814"/>
            <a:ext cx="245100" cy="3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85709" y="4961801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0"/>
          <p:cNvSpPr txBox="1"/>
          <p:nvPr/>
        </p:nvSpPr>
        <p:spPr>
          <a:xfrm rot="10800000">
            <a:off x="5980395" y="5033895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10" name="Google Shape;1010;p70"/>
          <p:cNvSpPr txBox="1"/>
          <p:nvPr/>
        </p:nvSpPr>
        <p:spPr>
          <a:xfrm>
            <a:off x="660325" y="1801750"/>
            <a:ext cx="49311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Enrich training data with perturbations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[Goodfellow et al, 2015]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11" name="Google Shape;1011;p70"/>
          <p:cNvSpPr txBox="1"/>
          <p:nvPr/>
        </p:nvSpPr>
        <p:spPr>
          <a:xfrm>
            <a:off x="7517588" y="4961788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0.2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Adversarial Training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71"/>
          <p:cNvSpPr txBox="1"/>
          <p:nvPr/>
        </p:nvSpPr>
        <p:spPr>
          <a:xfrm>
            <a:off x="660325" y="1801750"/>
            <a:ext cx="49311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Enrich training data with perturbations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[Goodfellow et al, 2015]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19" name="Google Shape;1019;p71"/>
          <p:cNvSpPr/>
          <p:nvPr/>
        </p:nvSpPr>
        <p:spPr>
          <a:xfrm>
            <a:off x="2942700" y="4910650"/>
            <a:ext cx="1691100" cy="12666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71"/>
          <p:cNvSpPr txBox="1"/>
          <p:nvPr>
            <p:ph idx="1" type="body"/>
          </p:nvPr>
        </p:nvSpPr>
        <p:spPr>
          <a:xfrm>
            <a:off x="3000300" y="524021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21" name="Google Shape;1021;p71"/>
          <p:cNvSpPr txBox="1"/>
          <p:nvPr/>
        </p:nvSpPr>
        <p:spPr>
          <a:xfrm>
            <a:off x="5609900" y="441055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1022" name="Google Shape;1022;p71"/>
          <p:cNvSpPr txBox="1"/>
          <p:nvPr/>
        </p:nvSpPr>
        <p:spPr>
          <a:xfrm>
            <a:off x="5637100" y="5410113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1023" name="Google Shape;102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37014" y="5107714"/>
            <a:ext cx="396875" cy="6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1"/>
          <p:cNvSpPr/>
          <p:nvPr/>
        </p:nvSpPr>
        <p:spPr>
          <a:xfrm>
            <a:off x="5689300" y="541011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25" name="Google Shape;102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43548" y="4021589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71"/>
          <p:cNvSpPr/>
          <p:nvPr/>
        </p:nvSpPr>
        <p:spPr>
          <a:xfrm>
            <a:off x="5662100" y="441056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27" name="Google Shape;102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703272" y="4021576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71"/>
          <p:cNvSpPr txBox="1"/>
          <p:nvPr/>
        </p:nvSpPr>
        <p:spPr>
          <a:xfrm rot="10800000">
            <a:off x="5997958" y="4093670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29" name="Google Shape;102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448" y="1482601"/>
            <a:ext cx="1641625" cy="11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71"/>
          <p:cNvSpPr/>
          <p:nvPr/>
        </p:nvSpPr>
        <p:spPr>
          <a:xfrm>
            <a:off x="7864875" y="1876225"/>
            <a:ext cx="9813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31" name="Google Shape;103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42638" y="1882299"/>
            <a:ext cx="275675" cy="4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270" y="2759301"/>
            <a:ext cx="483277" cy="47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886217" y="2759301"/>
            <a:ext cx="483277" cy="47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15704" y="2819059"/>
            <a:ext cx="214870" cy="35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71"/>
          <p:cNvSpPr txBox="1"/>
          <p:nvPr/>
        </p:nvSpPr>
        <p:spPr>
          <a:xfrm>
            <a:off x="559157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36" name="Google Shape;1036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575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09536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71"/>
          <p:cNvSpPr txBox="1"/>
          <p:nvPr/>
        </p:nvSpPr>
        <p:spPr>
          <a:xfrm>
            <a:off x="695972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39" name="Google Shape;1039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9601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277563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71"/>
          <p:cNvSpPr txBox="1"/>
          <p:nvPr/>
        </p:nvSpPr>
        <p:spPr>
          <a:xfrm>
            <a:off x="6054759" y="3391600"/>
            <a:ext cx="86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.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42" name="Google Shape;104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25986" y="4961814"/>
            <a:ext cx="245100" cy="3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85709" y="4961801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71"/>
          <p:cNvSpPr txBox="1"/>
          <p:nvPr/>
        </p:nvSpPr>
        <p:spPr>
          <a:xfrm rot="10800000">
            <a:off x="5980395" y="5033895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45" name="Google Shape;1045;p71"/>
          <p:cNvSpPr txBox="1"/>
          <p:nvPr/>
        </p:nvSpPr>
        <p:spPr>
          <a:xfrm>
            <a:off x="7517588" y="4961788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0.2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Adversarial Training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72"/>
          <p:cNvSpPr txBox="1"/>
          <p:nvPr/>
        </p:nvSpPr>
        <p:spPr>
          <a:xfrm>
            <a:off x="660325" y="1801750"/>
            <a:ext cx="4931400" cy="25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Enrich training data with perturbations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[Goodfellow et al, 2015]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Seeing perturbed data during training allows the model to recognize it during testing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53" name="Google Shape;1053;p72"/>
          <p:cNvSpPr/>
          <p:nvPr/>
        </p:nvSpPr>
        <p:spPr>
          <a:xfrm>
            <a:off x="2942700" y="4910650"/>
            <a:ext cx="1691100" cy="12666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72"/>
          <p:cNvSpPr txBox="1"/>
          <p:nvPr>
            <p:ph idx="1" type="body"/>
          </p:nvPr>
        </p:nvSpPr>
        <p:spPr>
          <a:xfrm>
            <a:off x="3000300" y="5240212"/>
            <a:ext cx="1511100" cy="60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55" name="Google Shape;1055;p72"/>
          <p:cNvSpPr txBox="1"/>
          <p:nvPr/>
        </p:nvSpPr>
        <p:spPr>
          <a:xfrm>
            <a:off x="5609900" y="4410550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ḟ  u  c  k  i  n  g</a:t>
            </a:r>
            <a:endParaRPr sz="1800"/>
          </a:p>
        </p:txBody>
      </p:sp>
      <p:sp>
        <p:nvSpPr>
          <p:cNvPr id="1056" name="Google Shape;1056;p72"/>
          <p:cNvSpPr txBox="1"/>
          <p:nvPr/>
        </p:nvSpPr>
        <p:spPr>
          <a:xfrm>
            <a:off x="5637100" y="5410113"/>
            <a:ext cx="1772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  u  c  k  i  n  g</a:t>
            </a:r>
            <a:endParaRPr sz="1800"/>
          </a:p>
        </p:txBody>
      </p:sp>
      <p:pic>
        <p:nvPicPr>
          <p:cNvPr id="1057" name="Google Shape;105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937014" y="5107714"/>
            <a:ext cx="396875" cy="6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72"/>
          <p:cNvSpPr/>
          <p:nvPr/>
        </p:nvSpPr>
        <p:spPr>
          <a:xfrm>
            <a:off x="5689300" y="541011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59" name="Google Shape;105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43548" y="4021589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72"/>
          <p:cNvSpPr/>
          <p:nvPr/>
        </p:nvSpPr>
        <p:spPr>
          <a:xfrm>
            <a:off x="5662100" y="4410563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61" name="Google Shape;106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703272" y="4021576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72"/>
          <p:cNvSpPr txBox="1"/>
          <p:nvPr/>
        </p:nvSpPr>
        <p:spPr>
          <a:xfrm rot="10800000">
            <a:off x="5997958" y="4093670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63" name="Google Shape;106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448" y="1482601"/>
            <a:ext cx="1641625" cy="11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72"/>
          <p:cNvSpPr/>
          <p:nvPr/>
        </p:nvSpPr>
        <p:spPr>
          <a:xfrm>
            <a:off x="7864875" y="1876225"/>
            <a:ext cx="981300" cy="379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65" name="Google Shape;106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42638" y="1882299"/>
            <a:ext cx="275675" cy="42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270" y="2759301"/>
            <a:ext cx="483277" cy="47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886217" y="2759301"/>
            <a:ext cx="483277" cy="47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415704" y="2819059"/>
            <a:ext cx="214870" cy="35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72"/>
          <p:cNvSpPr txBox="1"/>
          <p:nvPr/>
        </p:nvSpPr>
        <p:spPr>
          <a:xfrm>
            <a:off x="559157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0.5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0.3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70" name="Google Shape;1070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575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09536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72"/>
          <p:cNvSpPr txBox="1"/>
          <p:nvPr/>
        </p:nvSpPr>
        <p:spPr>
          <a:xfrm>
            <a:off x="6959726" y="3272100"/>
            <a:ext cx="3633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Indie Flower"/>
                <a:ea typeface="Indie Flower"/>
                <a:cs typeface="Indie Flower"/>
                <a:sym typeface="Indie Flower"/>
              </a:rPr>
              <a:t>0.8</a:t>
            </a:r>
            <a:endParaRPr sz="9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.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0.1</a:t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73" name="Google Shape;1073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9601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277563" y="3302303"/>
            <a:ext cx="104437" cy="64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2"/>
          <p:cNvSpPr txBox="1"/>
          <p:nvPr/>
        </p:nvSpPr>
        <p:spPr>
          <a:xfrm>
            <a:off x="6054759" y="3391600"/>
            <a:ext cx="86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.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076" name="Google Shape;107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25986" y="4961814"/>
            <a:ext cx="245100" cy="37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685709" y="4961801"/>
            <a:ext cx="245100" cy="3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72"/>
          <p:cNvSpPr txBox="1"/>
          <p:nvPr/>
        </p:nvSpPr>
        <p:spPr>
          <a:xfrm rot="10800000">
            <a:off x="5980395" y="5033895"/>
            <a:ext cx="9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ndie Flower"/>
                <a:ea typeface="Indie Flower"/>
                <a:cs typeface="Indie Flower"/>
                <a:sym typeface="Indie Flower"/>
              </a:rPr>
              <a:t>.   .   .</a:t>
            </a:r>
            <a:endParaRPr sz="2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79" name="Google Shape;1079;p72"/>
          <p:cNvSpPr txBox="1"/>
          <p:nvPr/>
        </p:nvSpPr>
        <p:spPr>
          <a:xfrm>
            <a:off x="7517588" y="4961788"/>
            <a:ext cx="9813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Indie Flower"/>
                <a:ea typeface="Indie Flower"/>
                <a:cs typeface="Indie Flower"/>
                <a:sym typeface="Indie Flower"/>
              </a:rPr>
              <a:t>p = 0.2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7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Exᵽeriments &amp; Results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7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4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General Setup</a:t>
            </a:r>
            <a:endParaRPr sz="2600"/>
          </a:p>
        </p:txBody>
      </p:sp>
      <p:sp>
        <p:nvSpPr>
          <p:cNvPr id="1093" name="Google Shape;1093;p74"/>
          <p:cNvSpPr txBox="1"/>
          <p:nvPr/>
        </p:nvSpPr>
        <p:spPr>
          <a:xfrm>
            <a:off x="660325" y="1801750"/>
            <a:ext cx="7084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ELMo embeddings [Peters et al, 2018]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5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General Setup</a:t>
            </a:r>
            <a:endParaRPr sz="2600"/>
          </a:p>
        </p:txBody>
      </p:sp>
      <p:sp>
        <p:nvSpPr>
          <p:cNvPr id="1100" name="Google Shape;1100;p75"/>
          <p:cNvSpPr txBox="1"/>
          <p:nvPr/>
        </p:nvSpPr>
        <p:spPr>
          <a:xfrm>
            <a:off x="660325" y="1801750"/>
            <a:ext cx="7084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ELMo embeddings [Peters et al, 2018]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Evaluation on four downstream tasks: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Character level: 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Grapheme to phoneme conversion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Word level: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PoS Tagging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Chunking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Sentence level: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Toxic comment classification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6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General Setup</a:t>
            </a:r>
            <a:endParaRPr sz="2600"/>
          </a:p>
        </p:txBody>
      </p:sp>
      <p:sp>
        <p:nvSpPr>
          <p:cNvPr id="1107" name="Google Shape;1107;p76"/>
          <p:cNvSpPr txBox="1"/>
          <p:nvPr/>
        </p:nvSpPr>
        <p:spPr>
          <a:xfrm>
            <a:off x="660325" y="1801750"/>
            <a:ext cx="7084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ELMo embeddings [Peters et al, 2018]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Evaluation on four downstream tasks: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Character level: 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Grapheme to phoneme conversion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Word level: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PoS Tagging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Chunking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Sentence level: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-US" sz="2000">
                <a:solidFill>
                  <a:schemeClr val="dk1"/>
                </a:solidFill>
              </a:rPr>
              <a:t>Toxic comment classification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Different embedding spaces for generating perturbed test data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5641100" y="3556000"/>
            <a:ext cx="2882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Domain name spoofing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/>
        </p:nvSpPr>
        <p:spPr>
          <a:xfrm>
            <a:off x="5641100" y="2503800"/>
            <a:ext cx="1459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Spamming</a:t>
            </a:r>
            <a:endParaRPr sz="2000"/>
          </a:p>
        </p:txBody>
      </p:sp>
      <p:sp>
        <p:nvSpPr>
          <p:cNvPr id="191" name="Google Shape;191;p32"/>
          <p:cNvSpPr txBox="1"/>
          <p:nvPr/>
        </p:nvSpPr>
        <p:spPr>
          <a:xfrm>
            <a:off x="5641100" y="4942200"/>
            <a:ext cx="2355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Toxic Comments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7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General Setup</a:t>
            </a:r>
            <a:endParaRPr sz="2600"/>
          </a:p>
        </p:txBody>
      </p:sp>
      <p:sp>
        <p:nvSpPr>
          <p:cNvPr id="1114" name="Google Shape;1114;p77"/>
          <p:cNvSpPr txBox="1"/>
          <p:nvPr/>
        </p:nvSpPr>
        <p:spPr>
          <a:xfrm>
            <a:off x="660325" y="1801750"/>
            <a:ext cx="7084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ELMo embeddings [Peters et al, 2018]</a:t>
            </a:r>
            <a:endParaRPr sz="20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Evaluation on four downstream tasks:</a:t>
            </a:r>
            <a:endParaRPr sz="2000">
              <a:solidFill>
                <a:srgbClr val="D9D9D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Character level: </a:t>
            </a:r>
            <a:endParaRPr sz="2000">
              <a:solidFill>
                <a:srgbClr val="D9D9D9"/>
              </a:solidFill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Grapheme to phoneme conversion</a:t>
            </a:r>
            <a:endParaRPr sz="2000">
              <a:solidFill>
                <a:srgbClr val="D9D9D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 sz="2000"/>
              <a:t>Word level:</a:t>
            </a:r>
            <a:endParaRPr b="1"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 sz="2000"/>
              <a:t>PoS Tagging</a:t>
            </a:r>
            <a:endParaRPr b="1"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Chunking</a:t>
            </a:r>
            <a:endParaRPr sz="2000">
              <a:solidFill>
                <a:srgbClr val="D9D9D9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 sz="2000"/>
              <a:t>Sentence level:</a:t>
            </a:r>
            <a:endParaRPr b="1"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b="1" lang="en-US" sz="2000"/>
              <a:t>Toxic comment classification</a:t>
            </a:r>
            <a:endParaRPr b="1"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000"/>
              <a:buChar char="❏"/>
            </a:pPr>
            <a:r>
              <a:rPr lang="en-US" sz="2000">
                <a:solidFill>
                  <a:srgbClr val="D9D9D9"/>
                </a:solidFill>
              </a:rPr>
              <a:t>Different embedding spaces for generating perturbed test data</a:t>
            </a:r>
            <a:endParaRPr sz="20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9D9D9"/>
                </a:solidFill>
              </a:rPr>
              <a:t>  </a:t>
            </a:r>
            <a:endParaRPr sz="2000"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8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Results</a:t>
            </a:r>
            <a:endParaRPr sz="2600"/>
          </a:p>
        </p:txBody>
      </p:sp>
      <p:sp>
        <p:nvSpPr>
          <p:cNvPr id="1121" name="Google Shape;1121;p78"/>
          <p:cNvSpPr txBox="1"/>
          <p:nvPr>
            <p:ph idx="4294967295" type="body"/>
          </p:nvPr>
        </p:nvSpPr>
        <p:spPr>
          <a:xfrm>
            <a:off x="-1524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22" name="Google Shape;1122;p78"/>
          <p:cNvSpPr txBox="1"/>
          <p:nvPr>
            <p:ph idx="4294967295" type="body"/>
          </p:nvPr>
        </p:nvSpPr>
        <p:spPr>
          <a:xfrm>
            <a:off x="53308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adversarial training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23" name="Google Shape;1123;p78"/>
          <p:cNvSpPr txBox="1"/>
          <p:nvPr/>
        </p:nvSpPr>
        <p:spPr>
          <a:xfrm>
            <a:off x="3349875" y="18905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game oveŕ mȃߒ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124" name="Google Shape;1124;p78"/>
          <p:cNvSpPr txBox="1"/>
          <p:nvPr/>
        </p:nvSpPr>
        <p:spPr>
          <a:xfrm>
            <a:off x="3291850" y="1457725"/>
            <a:ext cx="2421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125" name="Google Shape;1125;p78"/>
          <p:cNvCxnSpPr>
            <a:stCxn id="1123" idx="2"/>
          </p:cNvCxnSpPr>
          <p:nvPr/>
        </p:nvCxnSpPr>
        <p:spPr>
          <a:xfrm>
            <a:off x="4583475" y="2430875"/>
            <a:ext cx="2700" cy="40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6" name="Google Shape;112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78"/>
          <p:cNvSpPr/>
          <p:nvPr/>
        </p:nvSpPr>
        <p:spPr>
          <a:xfrm>
            <a:off x="686750" y="27992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29" name="Google Shape;1129;p78"/>
          <p:cNvSpPr/>
          <p:nvPr/>
        </p:nvSpPr>
        <p:spPr>
          <a:xfrm>
            <a:off x="2171800" y="28598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78"/>
          <p:cNvSpPr/>
          <p:nvPr/>
        </p:nvSpPr>
        <p:spPr>
          <a:xfrm>
            <a:off x="2171800" y="31227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78"/>
          <p:cNvSpPr/>
          <p:nvPr/>
        </p:nvSpPr>
        <p:spPr>
          <a:xfrm>
            <a:off x="5330825" y="28598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32" name="Google Shape;1132;p78"/>
          <p:cNvSpPr/>
          <p:nvPr/>
        </p:nvSpPr>
        <p:spPr>
          <a:xfrm>
            <a:off x="6815875" y="29204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78"/>
          <p:cNvSpPr/>
          <p:nvPr/>
        </p:nvSpPr>
        <p:spPr>
          <a:xfrm>
            <a:off x="6815875" y="31833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78"/>
          <p:cNvSpPr/>
          <p:nvPr/>
        </p:nvSpPr>
        <p:spPr>
          <a:xfrm>
            <a:off x="5817075" y="6084575"/>
            <a:ext cx="29256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35" name="Google Shape;1135;p78"/>
          <p:cNvSpPr/>
          <p:nvPr/>
        </p:nvSpPr>
        <p:spPr>
          <a:xfrm>
            <a:off x="1224850" y="6084575"/>
            <a:ext cx="25851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36" name="Google Shape;1136;p78"/>
          <p:cNvSpPr/>
          <p:nvPr/>
        </p:nvSpPr>
        <p:spPr>
          <a:xfrm rot="-5400000">
            <a:off x="-1528650" y="3984100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over Visually Uninformed</a:t>
            </a:r>
            <a:endParaRPr/>
          </a:p>
        </p:txBody>
      </p:sp>
      <p:sp>
        <p:nvSpPr>
          <p:cNvPr id="1137" name="Google Shape;1137;p78"/>
          <p:cNvSpPr/>
          <p:nvPr/>
        </p:nvSpPr>
        <p:spPr>
          <a:xfrm rot="-5400000">
            <a:off x="3119550" y="3984100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over Visually Uninformed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79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Results</a:t>
            </a:r>
            <a:endParaRPr sz="2600"/>
          </a:p>
        </p:txBody>
      </p:sp>
      <p:sp>
        <p:nvSpPr>
          <p:cNvPr id="1144" name="Google Shape;1144;p79"/>
          <p:cNvSpPr txBox="1"/>
          <p:nvPr>
            <p:ph idx="4294967295" type="body"/>
          </p:nvPr>
        </p:nvSpPr>
        <p:spPr>
          <a:xfrm>
            <a:off x="-1524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45" name="Google Shape;1145;p79"/>
          <p:cNvSpPr txBox="1"/>
          <p:nvPr>
            <p:ph idx="4294967295" type="body"/>
          </p:nvPr>
        </p:nvSpPr>
        <p:spPr>
          <a:xfrm>
            <a:off x="53308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adversarial training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46" name="Google Shape;1146;p79"/>
          <p:cNvSpPr txBox="1"/>
          <p:nvPr/>
        </p:nvSpPr>
        <p:spPr>
          <a:xfrm>
            <a:off x="3349875" y="18905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ǥamɜ ŏỽǝʀ ɱaƞ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147" name="Google Shape;1147;p79"/>
          <p:cNvSpPr txBox="1"/>
          <p:nvPr/>
        </p:nvSpPr>
        <p:spPr>
          <a:xfrm>
            <a:off x="3361150" y="14577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4</a:t>
            </a: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148" name="Google Shape;1148;p79"/>
          <p:cNvCxnSpPr>
            <a:stCxn id="1146" idx="2"/>
          </p:cNvCxnSpPr>
          <p:nvPr/>
        </p:nvCxnSpPr>
        <p:spPr>
          <a:xfrm>
            <a:off x="4583475" y="2430875"/>
            <a:ext cx="2700" cy="40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49" name="Google Shape;114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79"/>
          <p:cNvSpPr/>
          <p:nvPr/>
        </p:nvSpPr>
        <p:spPr>
          <a:xfrm>
            <a:off x="686750" y="27992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54" name="Google Shape;1154;p79"/>
          <p:cNvSpPr/>
          <p:nvPr/>
        </p:nvSpPr>
        <p:spPr>
          <a:xfrm>
            <a:off x="2171800" y="28598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79"/>
          <p:cNvSpPr/>
          <p:nvPr/>
        </p:nvSpPr>
        <p:spPr>
          <a:xfrm>
            <a:off x="2171800" y="31227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79"/>
          <p:cNvSpPr/>
          <p:nvPr/>
        </p:nvSpPr>
        <p:spPr>
          <a:xfrm>
            <a:off x="5330825" y="28598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57" name="Google Shape;1157;p79"/>
          <p:cNvSpPr/>
          <p:nvPr/>
        </p:nvSpPr>
        <p:spPr>
          <a:xfrm>
            <a:off x="6815875" y="29204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79"/>
          <p:cNvSpPr/>
          <p:nvPr/>
        </p:nvSpPr>
        <p:spPr>
          <a:xfrm>
            <a:off x="6815875" y="31833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79"/>
          <p:cNvSpPr/>
          <p:nvPr/>
        </p:nvSpPr>
        <p:spPr>
          <a:xfrm>
            <a:off x="5817075" y="6084575"/>
            <a:ext cx="29256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60" name="Google Shape;1160;p79"/>
          <p:cNvSpPr/>
          <p:nvPr/>
        </p:nvSpPr>
        <p:spPr>
          <a:xfrm>
            <a:off x="1224850" y="6084575"/>
            <a:ext cx="25851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61" name="Google Shape;1161;p79"/>
          <p:cNvSpPr/>
          <p:nvPr/>
        </p:nvSpPr>
        <p:spPr>
          <a:xfrm rot="-5400000">
            <a:off x="-1528650" y="3984100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Improvement over Visually Uninformed</a:t>
            </a:r>
            <a:endParaRPr/>
          </a:p>
        </p:txBody>
      </p:sp>
      <p:sp>
        <p:nvSpPr>
          <p:cNvPr id="1162" name="Google Shape;1162;p79"/>
          <p:cNvSpPr/>
          <p:nvPr/>
        </p:nvSpPr>
        <p:spPr>
          <a:xfrm rot="-5400000">
            <a:off x="3070350" y="3934900"/>
            <a:ext cx="34284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Improvement over Visually Uninformed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80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Results</a:t>
            </a:r>
            <a:endParaRPr sz="2600"/>
          </a:p>
        </p:txBody>
      </p:sp>
      <p:sp>
        <p:nvSpPr>
          <p:cNvPr id="1169" name="Google Shape;1169;p80"/>
          <p:cNvSpPr txBox="1"/>
          <p:nvPr>
            <p:ph idx="4294967295" type="body"/>
          </p:nvPr>
        </p:nvSpPr>
        <p:spPr>
          <a:xfrm>
            <a:off x="-152400" y="1535113"/>
            <a:ext cx="40401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70" name="Google Shape;1170;p80"/>
          <p:cNvSpPr txBox="1"/>
          <p:nvPr>
            <p:ph idx="4294967295" type="body"/>
          </p:nvPr>
        </p:nvSpPr>
        <p:spPr>
          <a:xfrm>
            <a:off x="5330825" y="1535113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adversarial training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71" name="Google Shape;1171;p80"/>
          <p:cNvSpPr txBox="1"/>
          <p:nvPr/>
        </p:nvSpPr>
        <p:spPr>
          <a:xfrm>
            <a:off x="3349875" y="1890575"/>
            <a:ext cx="24672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ḡǻmɇ oᶺêr ᶆaƞ !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172" name="Google Shape;1172;p80"/>
          <p:cNvSpPr txBox="1"/>
          <p:nvPr/>
        </p:nvSpPr>
        <p:spPr>
          <a:xfrm>
            <a:off x="3361150" y="1457725"/>
            <a:ext cx="23523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8</a:t>
            </a:r>
            <a:r>
              <a:rPr lang="en-US" sz="2400">
                <a:latin typeface="Indie Flower"/>
                <a:ea typeface="Indie Flower"/>
                <a:cs typeface="Indie Flower"/>
                <a:sym typeface="Indie Flower"/>
              </a:rPr>
              <a:t>0% Perturbance: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1173" name="Google Shape;1173;p80"/>
          <p:cNvCxnSpPr>
            <a:stCxn id="1171" idx="2"/>
          </p:cNvCxnSpPr>
          <p:nvPr/>
        </p:nvCxnSpPr>
        <p:spPr>
          <a:xfrm>
            <a:off x="4583475" y="2430875"/>
            <a:ext cx="2700" cy="400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4" name="Google Shape;117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5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4700" y="2762925"/>
            <a:ext cx="4499299" cy="349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80"/>
          <p:cNvSpPr/>
          <p:nvPr/>
        </p:nvSpPr>
        <p:spPr>
          <a:xfrm>
            <a:off x="686750" y="27992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81" name="Google Shape;1181;p80"/>
          <p:cNvSpPr/>
          <p:nvPr/>
        </p:nvSpPr>
        <p:spPr>
          <a:xfrm>
            <a:off x="2171800" y="28598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80"/>
          <p:cNvSpPr/>
          <p:nvPr/>
        </p:nvSpPr>
        <p:spPr>
          <a:xfrm>
            <a:off x="2171800" y="31227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80"/>
          <p:cNvSpPr/>
          <p:nvPr/>
        </p:nvSpPr>
        <p:spPr>
          <a:xfrm>
            <a:off x="5330825" y="2859850"/>
            <a:ext cx="1768500" cy="5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84" name="Google Shape;1184;p80"/>
          <p:cNvSpPr/>
          <p:nvPr/>
        </p:nvSpPr>
        <p:spPr>
          <a:xfrm>
            <a:off x="6815875" y="29204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80"/>
          <p:cNvSpPr/>
          <p:nvPr/>
        </p:nvSpPr>
        <p:spPr>
          <a:xfrm>
            <a:off x="6815875" y="3183350"/>
            <a:ext cx="207000" cy="1788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80"/>
          <p:cNvSpPr/>
          <p:nvPr/>
        </p:nvSpPr>
        <p:spPr>
          <a:xfrm>
            <a:off x="5817075" y="6084575"/>
            <a:ext cx="29256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87" name="Google Shape;1187;p80"/>
          <p:cNvSpPr/>
          <p:nvPr/>
        </p:nvSpPr>
        <p:spPr>
          <a:xfrm>
            <a:off x="1224850" y="6084575"/>
            <a:ext cx="25851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188" name="Google Shape;1188;p80"/>
          <p:cNvSpPr/>
          <p:nvPr/>
        </p:nvSpPr>
        <p:spPr>
          <a:xfrm rot="-5400000">
            <a:off x="-1528650" y="3984100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over Visually Uninformed</a:t>
            </a:r>
            <a:endParaRPr/>
          </a:p>
        </p:txBody>
      </p:sp>
      <p:sp>
        <p:nvSpPr>
          <p:cNvPr id="1189" name="Google Shape;1189;p80"/>
          <p:cNvSpPr/>
          <p:nvPr/>
        </p:nvSpPr>
        <p:spPr>
          <a:xfrm rot="-5400000">
            <a:off x="3119550" y="3984100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over Visually Uninformed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81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/>
              <a:t>Results</a:t>
            </a:r>
            <a:endParaRPr sz="2600"/>
          </a:p>
        </p:txBody>
      </p:sp>
      <p:sp>
        <p:nvSpPr>
          <p:cNvPr id="1196" name="Google Shape;1196;p81"/>
          <p:cNvSpPr txBox="1"/>
          <p:nvPr>
            <p:ph idx="4294967295" type="body"/>
          </p:nvPr>
        </p:nvSpPr>
        <p:spPr>
          <a:xfrm>
            <a:off x="457200" y="1458925"/>
            <a:ext cx="82824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Visually informed + </a:t>
            </a: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adversarial training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197" name="Google Shape;119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175" y="1950225"/>
            <a:ext cx="5837574" cy="44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81"/>
          <p:cNvSpPr/>
          <p:nvPr/>
        </p:nvSpPr>
        <p:spPr>
          <a:xfrm>
            <a:off x="2379475" y="2026425"/>
            <a:ext cx="2290200" cy="5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 Tagging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Toxic Comment</a:t>
            </a:r>
            <a:endParaRPr/>
          </a:p>
        </p:txBody>
      </p:sp>
      <p:sp>
        <p:nvSpPr>
          <p:cNvPr id="1199" name="Google Shape;1199;p81"/>
          <p:cNvSpPr/>
          <p:nvPr/>
        </p:nvSpPr>
        <p:spPr>
          <a:xfrm>
            <a:off x="4302503" y="2085474"/>
            <a:ext cx="267900" cy="174300"/>
          </a:xfrm>
          <a:prstGeom prst="roundRect">
            <a:avLst>
              <a:gd fmla="val 16667" name="adj"/>
            </a:avLst>
          </a:prstGeom>
          <a:solidFill>
            <a:srgbClr val="E8B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81"/>
          <p:cNvSpPr/>
          <p:nvPr/>
        </p:nvSpPr>
        <p:spPr>
          <a:xfrm>
            <a:off x="4302503" y="2341647"/>
            <a:ext cx="267900" cy="174300"/>
          </a:xfrm>
          <a:prstGeom prst="roundRect">
            <a:avLst>
              <a:gd fmla="val 16667" name="adj"/>
            </a:avLst>
          </a:prstGeom>
          <a:solidFill>
            <a:srgbClr val="001C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81"/>
          <p:cNvSpPr/>
          <p:nvPr/>
        </p:nvSpPr>
        <p:spPr>
          <a:xfrm>
            <a:off x="3382050" y="6113025"/>
            <a:ext cx="2585100" cy="34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Probability of Perturbation (P)</a:t>
            </a:r>
            <a:endParaRPr/>
          </a:p>
        </p:txBody>
      </p:sp>
      <p:sp>
        <p:nvSpPr>
          <p:cNvPr id="1202" name="Google Shape;1202;p81"/>
          <p:cNvSpPr/>
          <p:nvPr/>
        </p:nvSpPr>
        <p:spPr>
          <a:xfrm rot="-5400000">
            <a:off x="-79900" y="3956125"/>
            <a:ext cx="3330000" cy="27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Improvement over Visually Uninformed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2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Recap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82"/>
          <p:cNvSpPr txBox="1"/>
          <p:nvPr>
            <p:ph idx="4294967295" type="body"/>
          </p:nvPr>
        </p:nvSpPr>
        <p:spPr>
          <a:xfrm>
            <a:off x="2551050" y="1481838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3000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 b="1"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10" name="Google Shape;1210;p82"/>
          <p:cNvSpPr txBox="1"/>
          <p:nvPr/>
        </p:nvSpPr>
        <p:spPr>
          <a:xfrm>
            <a:off x="3357850" y="2216300"/>
            <a:ext cx="2453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i  d  і  ø  ƫ</a:t>
            </a:r>
            <a:endParaRPr b="1" sz="2000"/>
          </a:p>
        </p:txBody>
      </p:sp>
      <p:sp>
        <p:nvSpPr>
          <p:cNvPr id="1211" name="Google Shape;1211;p82"/>
          <p:cNvSpPr/>
          <p:nvPr/>
        </p:nvSpPr>
        <p:spPr>
          <a:xfrm>
            <a:off x="4687100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2" name="Google Shape;121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338" y="5337618"/>
            <a:ext cx="886475" cy="6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82"/>
          <p:cNvSpPr/>
          <p:nvPr/>
        </p:nvSpPr>
        <p:spPr>
          <a:xfrm>
            <a:off x="6626375" y="5326300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14" name="Google Shape;121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377" y="5026825"/>
            <a:ext cx="1429801" cy="103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049839" y="5343786"/>
            <a:ext cx="424650" cy="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923589" y="5343799"/>
            <a:ext cx="424650" cy="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82"/>
          <p:cNvSpPr/>
          <p:nvPr/>
        </p:nvSpPr>
        <p:spPr>
          <a:xfrm>
            <a:off x="4980825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3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Recap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83"/>
          <p:cNvSpPr txBox="1"/>
          <p:nvPr>
            <p:ph idx="4294967295" type="body"/>
          </p:nvPr>
        </p:nvSpPr>
        <p:spPr>
          <a:xfrm>
            <a:off x="2551050" y="1481838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3000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 b="1"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25" name="Google Shape;122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338" y="5337618"/>
            <a:ext cx="886475" cy="6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83"/>
          <p:cNvSpPr/>
          <p:nvPr/>
        </p:nvSpPr>
        <p:spPr>
          <a:xfrm>
            <a:off x="6626375" y="5326300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27" name="Google Shape;1227;p83"/>
          <p:cNvSpPr/>
          <p:nvPr/>
        </p:nvSpPr>
        <p:spPr>
          <a:xfrm>
            <a:off x="1782375" y="3094000"/>
            <a:ext cx="1174200" cy="9000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83"/>
          <p:cNvSpPr txBox="1"/>
          <p:nvPr>
            <p:ph idx="4294967295" type="body"/>
          </p:nvPr>
        </p:nvSpPr>
        <p:spPr>
          <a:xfrm>
            <a:off x="1678977" y="3246904"/>
            <a:ext cx="1277700" cy="43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29" name="Google Shape;122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035001" y="2810962"/>
            <a:ext cx="750950" cy="7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377" y="5026825"/>
            <a:ext cx="1429801" cy="103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2237650" y="4123450"/>
            <a:ext cx="718925" cy="7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049839" y="5343786"/>
            <a:ext cx="424650" cy="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923589" y="5343799"/>
            <a:ext cx="424650" cy="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83"/>
          <p:cNvSpPr txBox="1"/>
          <p:nvPr>
            <p:ph idx="4294967295" type="body"/>
          </p:nvPr>
        </p:nvSpPr>
        <p:spPr>
          <a:xfrm>
            <a:off x="304800" y="2197950"/>
            <a:ext cx="3217200" cy="30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Data 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Augmentation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35" name="Google Shape;1235;p83"/>
          <p:cNvSpPr txBox="1"/>
          <p:nvPr/>
        </p:nvSpPr>
        <p:spPr>
          <a:xfrm>
            <a:off x="3357850" y="2216300"/>
            <a:ext cx="2453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і  ø  ƫ</a:t>
            </a:r>
            <a:endParaRPr b="1" sz="2000"/>
          </a:p>
        </p:txBody>
      </p:sp>
      <p:sp>
        <p:nvSpPr>
          <p:cNvPr id="1236" name="Google Shape;1236;p83"/>
          <p:cNvSpPr/>
          <p:nvPr/>
        </p:nvSpPr>
        <p:spPr>
          <a:xfrm>
            <a:off x="4687100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83"/>
          <p:cNvSpPr/>
          <p:nvPr/>
        </p:nvSpPr>
        <p:spPr>
          <a:xfrm>
            <a:off x="4980825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4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Recap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4"/>
          <p:cNvSpPr txBox="1"/>
          <p:nvPr>
            <p:ph idx="4294967295" type="body"/>
          </p:nvPr>
        </p:nvSpPr>
        <p:spPr>
          <a:xfrm>
            <a:off x="2551050" y="1481838"/>
            <a:ext cx="40419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3000">
                <a:latin typeface="Indie Flower"/>
                <a:ea typeface="Indie Flower"/>
                <a:cs typeface="Indie Flower"/>
                <a:sym typeface="Indie Flower"/>
              </a:rPr>
              <a:t>Machine</a:t>
            </a:r>
            <a:endParaRPr b="1"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45" name="Google Shape;124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201" y="2864012"/>
            <a:ext cx="326750" cy="50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338" y="5337618"/>
            <a:ext cx="886475" cy="66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84"/>
          <p:cNvSpPr/>
          <p:nvPr/>
        </p:nvSpPr>
        <p:spPr>
          <a:xfrm>
            <a:off x="6626375" y="5326300"/>
            <a:ext cx="1429800" cy="684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toxic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48" name="Google Shape;1248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4375" y="3511700"/>
            <a:ext cx="542400" cy="4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84"/>
          <p:cNvSpPr/>
          <p:nvPr/>
        </p:nvSpPr>
        <p:spPr>
          <a:xfrm>
            <a:off x="3864384" y="3363550"/>
            <a:ext cx="542400" cy="81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ḟ  </a:t>
            </a:r>
            <a:endParaRPr b="1" sz="2400"/>
          </a:p>
        </p:txBody>
      </p:sp>
      <p:sp>
        <p:nvSpPr>
          <p:cNvPr id="1250" name="Google Shape;1250;p84"/>
          <p:cNvSpPr/>
          <p:nvPr/>
        </p:nvSpPr>
        <p:spPr>
          <a:xfrm>
            <a:off x="1782375" y="3094000"/>
            <a:ext cx="1174200" cy="900000"/>
          </a:xfrm>
          <a:prstGeom prst="can">
            <a:avLst>
              <a:gd fmla="val 25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84"/>
          <p:cNvSpPr txBox="1"/>
          <p:nvPr>
            <p:ph idx="4294967295" type="body"/>
          </p:nvPr>
        </p:nvSpPr>
        <p:spPr>
          <a:xfrm>
            <a:off x="1678977" y="3246904"/>
            <a:ext cx="1277700" cy="43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Indie Flower"/>
                <a:ea typeface="Indie Flower"/>
                <a:cs typeface="Indie Flower"/>
                <a:sym typeface="Indie Flower"/>
              </a:rPr>
              <a:t>Training data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52" name="Google Shape;1252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035001" y="2810962"/>
            <a:ext cx="750950" cy="7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8377" y="5026825"/>
            <a:ext cx="1429801" cy="103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3415675" y="4115938"/>
            <a:ext cx="721000" cy="7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2237650" y="4123450"/>
            <a:ext cx="718925" cy="7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49839" y="5343786"/>
            <a:ext cx="424650" cy="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923589" y="5343799"/>
            <a:ext cx="424650" cy="6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84"/>
          <p:cNvSpPr txBox="1"/>
          <p:nvPr>
            <p:ph idx="4294967295" type="body"/>
          </p:nvPr>
        </p:nvSpPr>
        <p:spPr>
          <a:xfrm>
            <a:off x="3785950" y="3094000"/>
            <a:ext cx="3217200" cy="90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Visual 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Information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59" name="Google Shape;1259;p84"/>
          <p:cNvSpPr txBox="1"/>
          <p:nvPr>
            <p:ph idx="4294967295" type="body"/>
          </p:nvPr>
        </p:nvSpPr>
        <p:spPr>
          <a:xfrm>
            <a:off x="304800" y="2197950"/>
            <a:ext cx="3217200" cy="30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Data 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400">
                <a:latin typeface="Indie Flower"/>
                <a:ea typeface="Indie Flower"/>
                <a:cs typeface="Indie Flower"/>
                <a:sym typeface="Indie Flower"/>
              </a:rPr>
              <a:t>Augmentation</a:t>
            </a:r>
            <a:endParaRPr b="1"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60" name="Google Shape;1260;p84"/>
          <p:cNvSpPr txBox="1"/>
          <p:nvPr/>
        </p:nvSpPr>
        <p:spPr>
          <a:xfrm>
            <a:off x="3357850" y="2216300"/>
            <a:ext cx="2453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  d  і  ø  ƫ</a:t>
            </a:r>
            <a:endParaRPr b="1" sz="2000"/>
          </a:p>
        </p:txBody>
      </p:sp>
      <p:sp>
        <p:nvSpPr>
          <p:cNvPr id="1261" name="Google Shape;1261;p84"/>
          <p:cNvSpPr/>
          <p:nvPr/>
        </p:nvSpPr>
        <p:spPr>
          <a:xfrm>
            <a:off x="4687100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84"/>
          <p:cNvSpPr/>
          <p:nvPr/>
        </p:nvSpPr>
        <p:spPr>
          <a:xfrm>
            <a:off x="4980825" y="2216300"/>
            <a:ext cx="245100" cy="50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8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So doeʂ ⅰt heΙp ?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8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86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Conclusion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86"/>
          <p:cNvSpPr txBox="1"/>
          <p:nvPr/>
        </p:nvSpPr>
        <p:spPr>
          <a:xfrm>
            <a:off x="660325" y="3348825"/>
            <a:ext cx="77310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We were able to make NLP systems more robust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The suggested methods improve the performance on perturbed data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-US" sz="2000"/>
              <a:t>Combining visually informed embeddings with adversarial training is very helpful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77" name="Google Shape;1277;p86"/>
          <p:cNvSpPr txBox="1"/>
          <p:nvPr/>
        </p:nvSpPr>
        <p:spPr>
          <a:xfrm>
            <a:off x="3529650" y="2180488"/>
            <a:ext cx="20847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ỾES!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5641100" y="3556000"/>
            <a:ext cx="2882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Domain name spoofing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5641100" y="2503800"/>
            <a:ext cx="1459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Spamming</a:t>
            </a:r>
            <a:endParaRPr sz="2000"/>
          </a:p>
        </p:txBody>
      </p:sp>
      <p:sp>
        <p:nvSpPr>
          <p:cNvPr id="207" name="Google Shape;207;p33"/>
          <p:cNvSpPr txBox="1"/>
          <p:nvPr/>
        </p:nvSpPr>
        <p:spPr>
          <a:xfrm>
            <a:off x="5641100" y="4942200"/>
            <a:ext cx="2355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Toxic Comments</a:t>
            </a:r>
            <a:endParaRPr sz="2000" u="sng"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4375" y="4694725"/>
            <a:ext cx="1330725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 txBox="1"/>
          <p:nvPr/>
        </p:nvSpPr>
        <p:spPr>
          <a:xfrm>
            <a:off x="2085100" y="4928525"/>
            <a:ext cx="2418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idiot!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have no idea!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 to hell!</a:t>
            </a:r>
            <a:endParaRPr sz="2000"/>
          </a:p>
        </p:txBody>
      </p:sp>
      <p:pic>
        <p:nvPicPr>
          <p:cNvPr id="210" name="Google Shape;210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4525931" y="4827200"/>
            <a:ext cx="475037" cy="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87"/>
          <p:cNvSpPr txBox="1"/>
          <p:nvPr>
            <p:ph type="title"/>
          </p:nvPr>
        </p:nvSpPr>
        <p:spPr>
          <a:xfrm>
            <a:off x="282575" y="793750"/>
            <a:ext cx="6877200" cy="8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listening!</a:t>
            </a:r>
            <a:endParaRPr/>
          </a:p>
        </p:txBody>
      </p:sp>
      <p:pic>
        <p:nvPicPr>
          <p:cNvPr id="1283" name="Google Shape;128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1950"/>
            <a:ext cx="8839200" cy="4559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87"/>
          <p:cNvSpPr txBox="1"/>
          <p:nvPr/>
        </p:nvSpPr>
        <p:spPr>
          <a:xfrm>
            <a:off x="3583975" y="5899025"/>
            <a:ext cx="5346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https://github.com/UKPLab/naacl2019-like-humans-visual-attacks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88"/>
          <p:cNvSpPr txBox="1"/>
          <p:nvPr>
            <p:ph type="title"/>
          </p:nvPr>
        </p:nvSpPr>
        <p:spPr>
          <a:xfrm>
            <a:off x="358775" y="488950"/>
            <a:ext cx="68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References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88"/>
          <p:cNvSpPr txBox="1"/>
          <p:nvPr/>
        </p:nvSpPr>
        <p:spPr>
          <a:xfrm>
            <a:off x="660325" y="1801750"/>
            <a:ext cx="7084500" cy="4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</a:rPr>
              <a:t>Frederick Liu, Han Lu, Chieh Lo, and Graham Neubig. 2017. </a:t>
            </a:r>
            <a:r>
              <a:rPr b="1" lang="en-US" sz="1250">
                <a:solidFill>
                  <a:schemeClr val="dk1"/>
                </a:solidFill>
              </a:rPr>
              <a:t>Learning character-level composition-ality with visual features</a:t>
            </a:r>
            <a:r>
              <a:rPr lang="en-US" sz="1250">
                <a:solidFill>
                  <a:schemeClr val="dk1"/>
                </a:solidFill>
              </a:rPr>
              <a:t>. InProceedings of the 55th Annual Meeting of the Association for Computational Linguistics, ACL 2017, Vancouver, Canada,July 30 - August 4, Volume 1: Long Papers, pages 2059–2068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</a:rPr>
              <a:t>Matthew Peters, Mark Neumann, Mohit Iyyer, Matt Gardner, Christopher Clark, Kenton Lee, and Luke Zettlemoyer. 2018. </a:t>
            </a:r>
            <a:r>
              <a:rPr b="1" lang="en-US" sz="1250">
                <a:solidFill>
                  <a:schemeClr val="dk1"/>
                </a:solidFill>
              </a:rPr>
              <a:t>Deep contextualized word representations</a:t>
            </a:r>
            <a:r>
              <a:rPr lang="en-US" sz="1250">
                <a:solidFill>
                  <a:schemeClr val="dk1"/>
                </a:solidFill>
              </a:rPr>
              <a:t>. In Proceedings of the 2018 Conference of the North American Chapter of the Association for Computational Linguistics: Human Language Technologies, Volume 1 (Long Papers), pages 2227–2237. Association for Computational Linguistics.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dk1"/>
                </a:solidFill>
              </a:rPr>
              <a:t>Ian Goodfellow, Jonathon Shlens, and Christian Szegedy. 2015. </a:t>
            </a:r>
            <a:r>
              <a:rPr b="1" lang="en-US" sz="1250">
                <a:solidFill>
                  <a:schemeClr val="dk1"/>
                </a:solidFill>
              </a:rPr>
              <a:t>Explaining and harnessing adversarial examples.</a:t>
            </a:r>
            <a:r>
              <a:rPr lang="en-US" sz="1250">
                <a:solidFill>
                  <a:schemeClr val="dk1"/>
                </a:solidFill>
              </a:rPr>
              <a:t> In International Conference on Learning Representations.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/>
        </p:nvSpPr>
        <p:spPr>
          <a:xfrm>
            <a:off x="5641100" y="3556000"/>
            <a:ext cx="2882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Domain name spoofing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 txBox="1"/>
          <p:nvPr/>
        </p:nvSpPr>
        <p:spPr>
          <a:xfrm>
            <a:off x="5641100" y="2503800"/>
            <a:ext cx="1459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Spamming</a:t>
            </a:r>
            <a:endParaRPr sz="2000"/>
          </a:p>
        </p:txBody>
      </p:sp>
      <p:sp>
        <p:nvSpPr>
          <p:cNvPr id="226" name="Google Shape;226;p34"/>
          <p:cNvSpPr txBox="1"/>
          <p:nvPr/>
        </p:nvSpPr>
        <p:spPr>
          <a:xfrm>
            <a:off x="5641100" y="4942200"/>
            <a:ext cx="2355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Toxic Comments</a:t>
            </a:r>
            <a:endParaRPr sz="2000" u="sng"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4375" y="4694725"/>
            <a:ext cx="1330725" cy="12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5400000">
            <a:off x="4525931" y="4827200"/>
            <a:ext cx="475037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2085100" y="4928525"/>
            <a:ext cx="2418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idiot!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have no idea!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 to hell!</a:t>
            </a:r>
            <a:endParaRPr sz="2000"/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6997" y="2441216"/>
            <a:ext cx="524700" cy="62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6997" y="3585203"/>
            <a:ext cx="524700" cy="6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6997" y="4985328"/>
            <a:ext cx="524700" cy="6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5641100" y="3556000"/>
            <a:ext cx="2882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Domain name spoofing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0"/>
              </a:rPr>
              <a:t>http://wíkipedia.org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5"/>
          <p:cNvSpPr txBox="1"/>
          <p:nvPr/>
        </p:nvSpPr>
        <p:spPr>
          <a:xfrm>
            <a:off x="5641100" y="2503800"/>
            <a:ext cx="1459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Spamming</a:t>
            </a:r>
            <a:endParaRPr sz="2000"/>
          </a:p>
        </p:txBody>
      </p:sp>
      <p:sp>
        <p:nvSpPr>
          <p:cNvPr id="248" name="Google Shape;248;p35"/>
          <p:cNvSpPr txBox="1"/>
          <p:nvPr/>
        </p:nvSpPr>
        <p:spPr>
          <a:xfrm>
            <a:off x="5641100" y="4942200"/>
            <a:ext cx="2355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Toxic Comments</a:t>
            </a:r>
            <a:endParaRPr sz="2000" u="sng"/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375" y="4694725"/>
            <a:ext cx="1330725" cy="12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5400000">
            <a:off x="4525931" y="4827200"/>
            <a:ext cx="475037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2085100" y="4928525"/>
            <a:ext cx="2418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</a:t>
            </a:r>
            <a:r>
              <a:rPr lang="en-US" sz="2000"/>
              <a:t>idіøƫ</a:t>
            </a:r>
            <a:r>
              <a:rPr lang="en-US" sz="2000"/>
              <a:t>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have no </a:t>
            </a:r>
            <a:r>
              <a:rPr lang="en-US" sz="2000"/>
              <a:t>ļḏea</a:t>
            </a:r>
            <a:r>
              <a:rPr lang="en-US" sz="2000"/>
              <a:t>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 to </a:t>
            </a:r>
            <a:r>
              <a:rPr lang="en-US" sz="2000"/>
              <a:t>ḥeΙļ</a:t>
            </a:r>
            <a:r>
              <a:rPr lang="en-US" sz="2000"/>
              <a:t>!</a:t>
            </a:r>
            <a:endParaRPr sz="2000"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2406492"/>
            <a:ext cx="610925" cy="69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3625680"/>
            <a:ext cx="610925" cy="69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4942167"/>
            <a:ext cx="610925" cy="69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NLP out in the open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0" y="1618500"/>
            <a:ext cx="569149" cy="5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675" y="2503799"/>
            <a:ext cx="1545600" cy="1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075" y="1798275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150" y="1875829"/>
            <a:ext cx="610925" cy="49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3475" y="2771676"/>
            <a:ext cx="569149" cy="5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0075" y="3152200"/>
            <a:ext cx="973300" cy="9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143" y="3739700"/>
            <a:ext cx="705282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6"/>
          <p:cNvSpPr txBox="1"/>
          <p:nvPr/>
        </p:nvSpPr>
        <p:spPr>
          <a:xfrm>
            <a:off x="5641100" y="3556000"/>
            <a:ext cx="28821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Domain name spoofing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0"/>
              </a:rPr>
              <a:t>http://wíkipedia.org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5641100" y="2503800"/>
            <a:ext cx="1459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Spamming</a:t>
            </a:r>
            <a:endParaRPr sz="2000"/>
          </a:p>
        </p:txBody>
      </p:sp>
      <p:sp>
        <p:nvSpPr>
          <p:cNvPr id="270" name="Google Shape;270;p36"/>
          <p:cNvSpPr txBox="1"/>
          <p:nvPr/>
        </p:nvSpPr>
        <p:spPr>
          <a:xfrm>
            <a:off x="5641100" y="4942200"/>
            <a:ext cx="23553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/>
              <a:t>Toxic Comments</a:t>
            </a:r>
            <a:endParaRPr sz="2000" u="sng"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375" y="4694725"/>
            <a:ext cx="1330725" cy="12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5400000">
            <a:off x="4525931" y="4827200"/>
            <a:ext cx="475037" cy="7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2085100" y="4928525"/>
            <a:ext cx="2418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idіøƫ!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You have no ļḏea!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Go to ḥeΙļ!</a:t>
            </a:r>
            <a:endParaRPr sz="2000"/>
          </a:p>
        </p:txBody>
      </p:sp>
      <p:sp>
        <p:nvSpPr>
          <p:cNvPr id="274" name="Google Shape;274;p36"/>
          <p:cNvSpPr/>
          <p:nvPr/>
        </p:nvSpPr>
        <p:spPr>
          <a:xfrm>
            <a:off x="2632450" y="4976700"/>
            <a:ext cx="1330800" cy="428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2406492"/>
            <a:ext cx="610925" cy="69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3625680"/>
            <a:ext cx="610925" cy="69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83877" y="4942167"/>
            <a:ext cx="610925" cy="69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kp_template_TUD_CD">
  <a:themeElements>
    <a:clrScheme name="ukp_template_TUD_C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kp_template_TUD_CD">
  <a:themeElements>
    <a:clrScheme name="ukp_template_TUD_C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