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media/image4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60" r:id="rId4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44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1328420" y="598805"/>
            <a:ext cx="1356360" cy="26479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homonym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3520" y="607695"/>
            <a:ext cx="3771265" cy="2546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bugs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328420" y="969010"/>
            <a:ext cx="1356360" cy="55689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judged meaning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38755" y="955675"/>
            <a:ext cx="3805555" cy="5702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p>
            <a:r>
              <a:rPr lang="en-US" altLang="zh-CN" sz="1600">
                <a:latin typeface="Times New Roman" panose="02020603050405020304" charset="0"/>
                <a:cs typeface="Times New Roman" panose="02020603050405020304" charset="0"/>
              </a:rPr>
              <a:t>general term for any insect or similar creeping or crawling invertebrate.</a:t>
            </a:r>
            <a:endParaRPr lang="en-US" altLang="zh-CN" sz="16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328420" y="1631315"/>
            <a:ext cx="1355725" cy="112331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precontext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38755" y="1619250"/>
            <a:ext cx="3805555" cy="11747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p>
            <a:pPr marL="342900" lvl="0" indent="-342900" algn="l">
              <a:buClrTx/>
              <a:buSzPct val="90000"/>
              <a:buFont typeface="+mj-lt"/>
              <a:buAutoNum type="alphaLcPeriod"/>
            </a:pPr>
            <a:r>
              <a:rPr lang="en-US" altLang="zh-CN" sz="1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Anna was having a tough week. 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l">
              <a:buClrTx/>
              <a:buSzPct val="90000"/>
              <a:buFont typeface="+mj-lt"/>
              <a:buAutoNum type="alphaLcPeriod"/>
            </a:pPr>
            <a:r>
              <a:rPr lang="en-US" altLang="zh-CN" sz="1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Her room was a mess, and her computer kept crashing. 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l">
              <a:buClrTx/>
              <a:buSzPct val="90000"/>
              <a:buFont typeface="+mj-lt"/>
              <a:buAutoNum type="alphaLcPeriod"/>
            </a:pPr>
            <a:r>
              <a:rPr lang="en-US" altLang="zh-CN" sz="1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Frustrated by everything going wrong, she called Jen.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328420" y="2926715"/>
            <a:ext cx="1355725" cy="6477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sentence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38755" y="2928620"/>
            <a:ext cx="3804285" cy="645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600">
                <a:latin typeface="Times New Roman" panose="02020603050405020304" charset="0"/>
                <a:cs typeface="Times New Roman" panose="02020603050405020304" charset="0"/>
                <a:sym typeface="+mn-ea"/>
              </a:rPr>
              <a:t>She asked her friend to help her get rid of the </a:t>
            </a:r>
            <a:r>
              <a:rPr lang="en-US" altLang="zh-CN" sz="1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bugs</a:t>
            </a:r>
            <a:r>
              <a:rPr lang="en-US" altLang="zh-CN" sz="1600"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endParaRPr lang="en-US" altLang="zh-CN" sz="16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328420" y="3726180"/>
            <a:ext cx="1355725" cy="60642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ending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38755" y="3686810"/>
            <a:ext cx="3806190" cy="64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600">
                <a:latin typeface="Times New Roman" panose="02020603050405020304" charset="0"/>
                <a:cs typeface="Times New Roman" panose="02020603050405020304" charset="0"/>
                <a:sym typeface="+mn-ea"/>
              </a:rPr>
              <a:t>They were crawling on the keyboard. Maybe that was the reason it didn't work.</a:t>
            </a:r>
            <a:endParaRPr lang="en-US" altLang="zh-CN" sz="16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469640" y="4448810"/>
            <a:ext cx="3065145" cy="24511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Posibility of  “bugs”  meaning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20110" y="4693920"/>
            <a:ext cx="3648075" cy="4387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       5        5        1        2        5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312545" y="4592320"/>
            <a:ext cx="1356360" cy="2514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average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22880" y="4528185"/>
            <a:ext cx="641985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3.6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314450" y="5170170"/>
            <a:ext cx="1356360" cy="2514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stdev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26055" y="5086985"/>
            <a:ext cx="638175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1.94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461385" y="5066030"/>
            <a:ext cx="3068955" cy="24574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nonsensical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70275" y="5366385"/>
            <a:ext cx="3324225" cy="402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1400">
                <a:latin typeface="Times New Roman" panose="02020603050405020304" charset="0"/>
                <a:cs typeface="Times New Roman" panose="02020603050405020304" charset="0"/>
              </a:rPr>
              <a:t>     false      false     false     false     false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311275" y="5850255"/>
            <a:ext cx="2122170" cy="34163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example_sentence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51555" y="5823585"/>
            <a:ext cx="2976245" cy="3683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600">
                <a:latin typeface="Times New Roman" panose="02020603050405020304" charset="0"/>
                <a:cs typeface="Times New Roman" panose="02020603050405020304" charset="0"/>
                <a:sym typeface="+mn-ea"/>
              </a:rPr>
              <a:t>The garden was full of bugs.</a:t>
            </a:r>
            <a:endParaRPr lang="en-US" altLang="zh-CN" sz="16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26" name="图片 25" descr="人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630295" y="4777740"/>
            <a:ext cx="205105" cy="205105"/>
          </a:xfrm>
          <a:prstGeom prst="rect">
            <a:avLst/>
          </a:prstGeom>
        </p:spPr>
      </p:pic>
      <p:pic>
        <p:nvPicPr>
          <p:cNvPr id="29" name="图片 28" descr="人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251325" y="4777105"/>
            <a:ext cx="205105" cy="205105"/>
          </a:xfrm>
          <a:prstGeom prst="rect">
            <a:avLst/>
          </a:prstGeom>
        </p:spPr>
      </p:pic>
      <p:pic>
        <p:nvPicPr>
          <p:cNvPr id="30" name="图片 29" descr="人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817745" y="4777740"/>
            <a:ext cx="205105" cy="205105"/>
          </a:xfrm>
          <a:prstGeom prst="rect">
            <a:avLst/>
          </a:prstGeom>
        </p:spPr>
      </p:pic>
      <p:pic>
        <p:nvPicPr>
          <p:cNvPr id="31" name="图片 30" descr="人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384165" y="4777105"/>
            <a:ext cx="205105" cy="205105"/>
          </a:xfrm>
          <a:prstGeom prst="rect">
            <a:avLst/>
          </a:prstGeom>
        </p:spPr>
      </p:pic>
      <p:pic>
        <p:nvPicPr>
          <p:cNvPr id="32" name="图片 31" descr="人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950585" y="4777105"/>
            <a:ext cx="205105" cy="205105"/>
          </a:xfrm>
          <a:prstGeom prst="rect">
            <a:avLst/>
          </a:prstGeom>
        </p:spPr>
      </p:pic>
      <p:pic>
        <p:nvPicPr>
          <p:cNvPr id="33" name="图片 32" descr="人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552190" y="5425440"/>
            <a:ext cx="205105" cy="205105"/>
          </a:xfrm>
          <a:prstGeom prst="rect">
            <a:avLst/>
          </a:prstGeom>
        </p:spPr>
      </p:pic>
      <p:pic>
        <p:nvPicPr>
          <p:cNvPr id="34" name="图片 33" descr="人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62425" y="5424170"/>
            <a:ext cx="205105" cy="205105"/>
          </a:xfrm>
          <a:prstGeom prst="rect">
            <a:avLst/>
          </a:prstGeom>
        </p:spPr>
      </p:pic>
      <p:pic>
        <p:nvPicPr>
          <p:cNvPr id="35" name="图片 34" descr="人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742180" y="5425440"/>
            <a:ext cx="205105" cy="205105"/>
          </a:xfrm>
          <a:prstGeom prst="rect">
            <a:avLst/>
          </a:prstGeom>
        </p:spPr>
      </p:pic>
      <p:pic>
        <p:nvPicPr>
          <p:cNvPr id="36" name="图片 35" descr="人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89550" y="5424170"/>
            <a:ext cx="205105" cy="205105"/>
          </a:xfrm>
          <a:prstGeom prst="rect">
            <a:avLst/>
          </a:prstGeom>
        </p:spPr>
      </p:pic>
      <p:pic>
        <p:nvPicPr>
          <p:cNvPr id="37" name="图片 36" descr="人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36920" y="5424170"/>
            <a:ext cx="205105" cy="205105"/>
          </a:xfrm>
          <a:prstGeom prst="rect">
            <a:avLst/>
          </a:prstGeom>
        </p:spPr>
      </p:pic>
      <p:pic>
        <p:nvPicPr>
          <p:cNvPr id="38" name="图片 37" descr="虫子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42025" y="1096010"/>
            <a:ext cx="289560" cy="28956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1239520" y="97155"/>
            <a:ext cx="5432425" cy="3962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239520" y="90805"/>
            <a:ext cx="5433060" cy="625284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3362960" y="95250"/>
            <a:ext cx="14770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u="sng">
                <a:latin typeface="Times New Roman" panose="02020603050405020304" charset="0"/>
                <a:cs typeface="Times New Roman" panose="02020603050405020304" charset="0"/>
              </a:rPr>
              <a:t>Data Sample</a:t>
            </a:r>
            <a:endParaRPr lang="en-US" altLang="zh-CN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242060" y="5706110"/>
            <a:ext cx="543306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239520" y="4390390"/>
            <a:ext cx="54432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419475" y="4395470"/>
            <a:ext cx="0" cy="13144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矩形 22"/>
          <p:cNvSpPr/>
          <p:nvPr/>
        </p:nvSpPr>
        <p:spPr>
          <a:xfrm>
            <a:off x="2392045" y="4125595"/>
            <a:ext cx="5657215" cy="20224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3490595" y="4564380"/>
            <a:ext cx="3508375" cy="2667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Classification Head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46" name="下箭头 45"/>
          <p:cNvSpPr/>
          <p:nvPr/>
        </p:nvSpPr>
        <p:spPr>
          <a:xfrm>
            <a:off x="5126355" y="3857625"/>
            <a:ext cx="188595" cy="720725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92045" y="2346960"/>
            <a:ext cx="5657215" cy="16757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92045" y="196215"/>
            <a:ext cx="5657215" cy="20593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3441700" y="1289050"/>
            <a:ext cx="3557905" cy="38290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Dynamic sample pair construction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29815" y="142240"/>
            <a:ext cx="5768975" cy="60731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444750" y="201930"/>
            <a:ext cx="3973830" cy="269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 b="1" i="1" u="sng">
                <a:latin typeface="Times New Roman" panose="02020603050405020304" charset="0"/>
                <a:cs typeface="Times New Roman" panose="02020603050405020304" charset="0"/>
              </a:rPr>
              <a:t>Data Input and Preprocessing Layer</a:t>
            </a:r>
            <a:endParaRPr lang="en-US" altLang="zh-CN" sz="1400" b="1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578735" y="572135"/>
            <a:ext cx="1624965" cy="3238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precontext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616450" y="577850"/>
            <a:ext cx="1523365" cy="32385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sentence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494780" y="581025"/>
            <a:ext cx="1355725" cy="32448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ending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44750" y="2303780"/>
            <a:ext cx="2365375" cy="368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400" b="1" i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Model Encoding Layer</a:t>
            </a:r>
            <a:endParaRPr lang="en-US" altLang="zh-CN" sz="1400" b="1" i="1" u="sng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874010" y="3105150"/>
            <a:ext cx="2120265" cy="32385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Main sample branch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305425" y="3111500"/>
            <a:ext cx="2482215" cy="32385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Paired sample branches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873375" y="3629025"/>
            <a:ext cx="4914265" cy="2667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Pooling Layer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45385" y="4125595"/>
            <a:ext cx="3830955" cy="368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400" b="1" i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Output and loss calculation layer</a:t>
            </a:r>
            <a:endParaRPr lang="en-US" altLang="zh-CN" sz="1400" b="1" i="1" u="sng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628265" y="4979670"/>
            <a:ext cx="2252980" cy="228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Main 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Predicted Value 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519045" y="5659120"/>
            <a:ext cx="1043940" cy="3238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1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Los</a:t>
            </a:r>
            <a:r>
              <a:rPr lang="en-US" altLang="zh-CN" sz="1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</a:t>
            </a:r>
            <a:r>
              <a:rPr lang="en-US" altLang="zh-CN" sz="16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MSE</a:t>
            </a:r>
            <a:endParaRPr lang="en-US" altLang="zh-CN" sz="1600" baseline="-25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797040" y="5678170"/>
            <a:ext cx="1075690" cy="3238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1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Loss</a:t>
            </a:r>
            <a:r>
              <a:rPr lang="en-US" altLang="zh-CN" sz="16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Ranking</a:t>
            </a:r>
            <a:r>
              <a:rPr lang="en-US" altLang="zh-CN" sz="16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​</a:t>
            </a:r>
            <a:endParaRPr lang="en-US" altLang="zh-CN" sz="1600" baseline="-25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53230" y="581025"/>
            <a:ext cx="332740" cy="269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+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58865" y="555625"/>
            <a:ext cx="332740" cy="269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+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5" name="左大括号 34"/>
          <p:cNvSpPr/>
          <p:nvPr/>
        </p:nvSpPr>
        <p:spPr>
          <a:xfrm rot="16200000">
            <a:off x="5076190" y="-1824990"/>
            <a:ext cx="276225" cy="5538470"/>
          </a:xfrm>
          <a:prstGeom prst="leftBrace">
            <a:avLst>
              <a:gd name="adj1" fmla="val 44942"/>
              <a:gd name="adj2" fmla="val 50000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>
            <a:off x="5116830" y="1052195"/>
            <a:ext cx="188595" cy="269240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490595" y="1918970"/>
            <a:ext cx="3418205" cy="2667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rgbClr val="0D0D0D"/>
                </a:solidFill>
                <a:latin typeface="Times New Roman" panose="02020603050405020304" charset="0"/>
                <a:ea typeface="ui-sans-serif"/>
                <a:cs typeface="Times New Roman" panose="02020603050405020304" charset="0"/>
                <a:sym typeface="+mn-ea"/>
              </a:rPr>
              <a:t>DeBERTa Tokenizer</a:t>
            </a:r>
            <a:endParaRPr lang="en-US" altLang="zh-CN">
              <a:solidFill>
                <a:srgbClr val="0D0D0D"/>
              </a:solidFill>
              <a:latin typeface="Times New Roman" panose="02020603050405020304" charset="0"/>
              <a:ea typeface="ui-sans-serif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5126355" y="1651635"/>
            <a:ext cx="188595" cy="269240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39" name="图片 38" descr="下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4625" y="1938020"/>
            <a:ext cx="219075" cy="219075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3490595" y="2720340"/>
            <a:ext cx="3418205" cy="2667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rgbClr val="0D0D0D"/>
                </a:solidFill>
                <a:latin typeface="Times New Roman" panose="02020603050405020304" charset="0"/>
                <a:ea typeface="ui-sans-serif"/>
                <a:cs typeface="Times New Roman" panose="02020603050405020304" charset="0"/>
                <a:sym typeface="+mn-ea"/>
              </a:rPr>
              <a:t>DeBERTa-v3-large</a:t>
            </a:r>
            <a:endParaRPr lang="en-US" altLang="zh-CN">
              <a:solidFill>
                <a:srgbClr val="0D0D0D"/>
              </a:solidFill>
              <a:latin typeface="Times New Roman" panose="02020603050405020304" charset="0"/>
              <a:ea typeface="ui-sans-serif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5126355" y="2159000"/>
            <a:ext cx="188595" cy="596265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41" name="图片 40" descr="下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0" y="2741295"/>
            <a:ext cx="219075" cy="219075"/>
          </a:xfrm>
          <a:prstGeom prst="rect">
            <a:avLst/>
          </a:prstGeom>
        </p:spPr>
      </p:pic>
      <p:sp>
        <p:nvSpPr>
          <p:cNvPr id="42" name="下箭头 41"/>
          <p:cNvSpPr/>
          <p:nvPr/>
        </p:nvSpPr>
        <p:spPr>
          <a:xfrm>
            <a:off x="3805555" y="2929255"/>
            <a:ext cx="179070" cy="203835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3" name="下箭头 42"/>
          <p:cNvSpPr/>
          <p:nvPr/>
        </p:nvSpPr>
        <p:spPr>
          <a:xfrm>
            <a:off x="6418580" y="2939415"/>
            <a:ext cx="197485" cy="203835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4" name="下箭头 43"/>
          <p:cNvSpPr/>
          <p:nvPr/>
        </p:nvSpPr>
        <p:spPr>
          <a:xfrm>
            <a:off x="3805555" y="3390265"/>
            <a:ext cx="188595" cy="269240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5" name="下箭头 44"/>
          <p:cNvSpPr/>
          <p:nvPr/>
        </p:nvSpPr>
        <p:spPr>
          <a:xfrm>
            <a:off x="6427470" y="3416935"/>
            <a:ext cx="188595" cy="269240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8" name="下箭头 47"/>
          <p:cNvSpPr/>
          <p:nvPr/>
        </p:nvSpPr>
        <p:spPr>
          <a:xfrm>
            <a:off x="3805555" y="4845685"/>
            <a:ext cx="179070" cy="153035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3724275" y="5632450"/>
            <a:ext cx="2891790" cy="41973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1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Loss</a:t>
            </a:r>
            <a:r>
              <a:rPr lang="en-US" altLang="zh-CN" sz="14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Total</a:t>
            </a:r>
            <a:r>
              <a:rPr lang="en-US" altLang="zh-CN" sz="1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=Loss</a:t>
            </a:r>
            <a:r>
              <a:rPr lang="en-US" altLang="zh-CN" sz="14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MSE</a:t>
            </a:r>
            <a:r>
              <a:rPr lang="en-US" altLang="zh-CN" sz="1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+λ⋅Loss</a:t>
            </a:r>
            <a:r>
              <a:rPr lang="en-US" altLang="zh-CN" sz="14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Ranking</a:t>
            </a:r>
            <a:endParaRPr lang="en-US" altLang="zh-CN" sz="1400" baseline="-25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5404485" y="4979670"/>
            <a:ext cx="2446020" cy="228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Paired 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Predicted Value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2" name="下箭头 51"/>
          <p:cNvSpPr/>
          <p:nvPr/>
        </p:nvSpPr>
        <p:spPr>
          <a:xfrm>
            <a:off x="6427470" y="4847590"/>
            <a:ext cx="188595" cy="146050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3" name="左大括号 52"/>
          <p:cNvSpPr/>
          <p:nvPr/>
        </p:nvSpPr>
        <p:spPr>
          <a:xfrm rot="16200000">
            <a:off x="5076190" y="2489835"/>
            <a:ext cx="276225" cy="5538470"/>
          </a:xfrm>
          <a:prstGeom prst="leftBrace">
            <a:avLst>
              <a:gd name="adj1" fmla="val 44942"/>
              <a:gd name="adj2" fmla="val 50000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下箭头 53"/>
          <p:cNvSpPr/>
          <p:nvPr/>
        </p:nvSpPr>
        <p:spPr>
          <a:xfrm>
            <a:off x="5126355" y="5448935"/>
            <a:ext cx="188595" cy="146050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7" name="右箭头 56"/>
          <p:cNvSpPr/>
          <p:nvPr/>
        </p:nvSpPr>
        <p:spPr>
          <a:xfrm>
            <a:off x="3524250" y="5776595"/>
            <a:ext cx="200025" cy="142875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8" name="左箭头 57"/>
          <p:cNvSpPr/>
          <p:nvPr/>
        </p:nvSpPr>
        <p:spPr>
          <a:xfrm>
            <a:off x="6581140" y="5776595"/>
            <a:ext cx="210185" cy="142875"/>
          </a:xfrm>
          <a:prstGeom prst="lef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jUxNDI1ZmQyMjExMTJjMTFiNDc2ODZhNmRiMjY4ZGUifQ=="/>
  <p:tag name="resource_record_key" val="{&quot;10&quot;:[50033377,21574685]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945</Words>
  <Application>WPS 演示</Application>
  <PresentationFormat>宽屏</PresentationFormat>
  <Paragraphs>84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ui-sans-serif</vt:lpstr>
      <vt:lpstr>HanaMinA</vt:lpstr>
      <vt:lpstr>katex_main</vt:lpstr>
      <vt:lpstr>KaTeX_Math</vt:lpstr>
      <vt:lpstr>Cambria Math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李卓颖</cp:lastModifiedBy>
  <cp:revision>39</cp:revision>
  <dcterms:created xsi:type="dcterms:W3CDTF">2023-08-09T12:44:00Z</dcterms:created>
  <dcterms:modified xsi:type="dcterms:W3CDTF">2026-02-04T20:24:42Z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2052-12.1.0.24034</vt:lpwstr>
  </property>
</Properties>
</file>