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3"/>
  </p:notesMasterIdLst>
  <p:sldIdLst>
    <p:sldId id="256" r:id="rId2"/>
  </p:sldIdLst>
  <p:sldSz cx="12599988" cy="6858000"/>
  <p:notesSz cx="6858000" cy="9144000"/>
  <p:custDataLst>
    <p:tags r:id="rId4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FFFFCC"/>
    <a:srgbClr val="E8E2E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7AC3CCA-C797-4891-BE02-D94E43425B78}" styleName="中度样式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54" d="100"/>
          <a:sy n="154" d="100"/>
        </p:scale>
        <p:origin x="336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43B4F85-7725-4A92-80F0-B944306C59D0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593725" y="1143000"/>
            <a:ext cx="56705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3D03E95-4E0C-421B-AF2E-B0D61F59559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>
          <a:xfrm>
            <a:off x="593725" y="1143000"/>
            <a:ext cx="5670550" cy="3086100"/>
          </a:xfrm>
        </p:spPr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3D03E95-4E0C-421B-AF2E-B0D61F595590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74999" y="1122363"/>
            <a:ext cx="9449991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74999" y="3602038"/>
            <a:ext cx="9449991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016867" y="365125"/>
            <a:ext cx="2716872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66249" y="365125"/>
            <a:ext cx="7993117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9687" y="1709739"/>
            <a:ext cx="1086749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9687" y="4589464"/>
            <a:ext cx="1086749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66249" y="1825625"/>
            <a:ext cx="5354995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78744" y="1825625"/>
            <a:ext cx="5354995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7890" y="365126"/>
            <a:ext cx="1086749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7891" y="1681163"/>
            <a:ext cx="5330385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67891" y="2505075"/>
            <a:ext cx="5330385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78744" y="1681163"/>
            <a:ext cx="5356636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78744" y="2505075"/>
            <a:ext cx="5356636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7891" y="457200"/>
            <a:ext cx="4063824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56636" y="987426"/>
            <a:ext cx="6378744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7891" y="2057400"/>
            <a:ext cx="4063824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67891" y="457200"/>
            <a:ext cx="4063824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356636" y="987426"/>
            <a:ext cx="6378744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7891" y="2057400"/>
            <a:ext cx="4063824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66249" y="365126"/>
            <a:ext cx="1086749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6249" y="1825625"/>
            <a:ext cx="1086749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66249" y="6356351"/>
            <a:ext cx="283499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7DB4F7-E886-4775-9AFA-16A1A173F70D}" type="datetimeFigureOut">
              <a:rPr lang="en-US" smtClean="0"/>
              <a:t>2/15/2024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73746" y="6356351"/>
            <a:ext cx="425249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898742" y="6356351"/>
            <a:ext cx="283499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560235-8F32-4057-8DB5-D3FD3FB6A74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任意多边形: 形状 21"/>
          <p:cNvSpPr/>
          <p:nvPr/>
        </p:nvSpPr>
        <p:spPr>
          <a:xfrm>
            <a:off x="168092" y="285157"/>
            <a:ext cx="12263803" cy="6287686"/>
          </a:xfrm>
          <a:custGeom>
            <a:avLst/>
            <a:gdLst>
              <a:gd name="connsiteX0" fmla="*/ 0 w 2435981"/>
              <a:gd name="connsiteY0" fmla="*/ 243598 h 5418667"/>
              <a:gd name="connsiteX1" fmla="*/ 243598 w 2435981"/>
              <a:gd name="connsiteY1" fmla="*/ 0 h 5418667"/>
              <a:gd name="connsiteX2" fmla="*/ 2192383 w 2435981"/>
              <a:gd name="connsiteY2" fmla="*/ 0 h 5418667"/>
              <a:gd name="connsiteX3" fmla="*/ 2435981 w 2435981"/>
              <a:gd name="connsiteY3" fmla="*/ 243598 h 5418667"/>
              <a:gd name="connsiteX4" fmla="*/ 2435981 w 2435981"/>
              <a:gd name="connsiteY4" fmla="*/ 5175069 h 5418667"/>
              <a:gd name="connsiteX5" fmla="*/ 2192383 w 2435981"/>
              <a:gd name="connsiteY5" fmla="*/ 5418667 h 5418667"/>
              <a:gd name="connsiteX6" fmla="*/ 243598 w 2435981"/>
              <a:gd name="connsiteY6" fmla="*/ 5418667 h 5418667"/>
              <a:gd name="connsiteX7" fmla="*/ 0 w 2435981"/>
              <a:gd name="connsiteY7" fmla="*/ 5175069 h 5418667"/>
              <a:gd name="connsiteX8" fmla="*/ 0 w 2435981"/>
              <a:gd name="connsiteY8" fmla="*/ 243598 h 54186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35981" h="5418667">
                <a:moveTo>
                  <a:pt x="0" y="243598"/>
                </a:moveTo>
                <a:cubicBezTo>
                  <a:pt x="0" y="109063"/>
                  <a:pt x="109063" y="0"/>
                  <a:pt x="243598" y="0"/>
                </a:cubicBezTo>
                <a:lnTo>
                  <a:pt x="2192383" y="0"/>
                </a:lnTo>
                <a:cubicBezTo>
                  <a:pt x="2326918" y="0"/>
                  <a:pt x="2435981" y="109063"/>
                  <a:pt x="2435981" y="243598"/>
                </a:cubicBezTo>
                <a:lnTo>
                  <a:pt x="2435981" y="5175069"/>
                </a:lnTo>
                <a:cubicBezTo>
                  <a:pt x="2435981" y="5309604"/>
                  <a:pt x="2326918" y="5418667"/>
                  <a:pt x="2192383" y="5418667"/>
                </a:cubicBezTo>
                <a:lnTo>
                  <a:pt x="243598" y="5418667"/>
                </a:lnTo>
                <a:cubicBezTo>
                  <a:pt x="109063" y="5418667"/>
                  <a:pt x="0" y="5309604"/>
                  <a:pt x="0" y="5175069"/>
                </a:cubicBezTo>
                <a:lnTo>
                  <a:pt x="0" y="243598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spcFirstLastPara="0" vert="horz" wrap="square" lIns="304022" tIns="304022" rIns="304022" bIns="3907248" numCol="1" spcCol="1270" anchor="t" anchorCtr="0">
            <a:noAutofit/>
          </a:bodyPr>
          <a:lstStyle/>
          <a:p>
            <a:pPr algn="ctr"/>
            <a:r>
              <a:rPr lang="en-US" sz="3040" b="1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Model Construction</a:t>
            </a:r>
          </a:p>
        </p:txBody>
      </p:sp>
      <p:sp>
        <p:nvSpPr>
          <p:cNvPr id="20" name="任意多边形: 形状 19"/>
          <p:cNvSpPr/>
          <p:nvPr/>
        </p:nvSpPr>
        <p:spPr>
          <a:xfrm>
            <a:off x="8615663" y="1155107"/>
            <a:ext cx="3421201" cy="5137335"/>
          </a:xfrm>
          <a:custGeom>
            <a:avLst/>
            <a:gdLst>
              <a:gd name="connsiteX0" fmla="*/ 0 w 2435981"/>
              <a:gd name="connsiteY0" fmla="*/ 243598 h 5418667"/>
              <a:gd name="connsiteX1" fmla="*/ 243598 w 2435981"/>
              <a:gd name="connsiteY1" fmla="*/ 0 h 5418667"/>
              <a:gd name="connsiteX2" fmla="*/ 2192383 w 2435981"/>
              <a:gd name="connsiteY2" fmla="*/ 0 h 5418667"/>
              <a:gd name="connsiteX3" fmla="*/ 2435981 w 2435981"/>
              <a:gd name="connsiteY3" fmla="*/ 243598 h 5418667"/>
              <a:gd name="connsiteX4" fmla="*/ 2435981 w 2435981"/>
              <a:gd name="connsiteY4" fmla="*/ 5175069 h 5418667"/>
              <a:gd name="connsiteX5" fmla="*/ 2192383 w 2435981"/>
              <a:gd name="connsiteY5" fmla="*/ 5418667 h 5418667"/>
              <a:gd name="connsiteX6" fmla="*/ 243598 w 2435981"/>
              <a:gd name="connsiteY6" fmla="*/ 5418667 h 5418667"/>
              <a:gd name="connsiteX7" fmla="*/ 0 w 2435981"/>
              <a:gd name="connsiteY7" fmla="*/ 5175069 h 5418667"/>
              <a:gd name="connsiteX8" fmla="*/ 0 w 2435981"/>
              <a:gd name="connsiteY8" fmla="*/ 243598 h 54186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35981" h="5418667">
                <a:moveTo>
                  <a:pt x="0" y="243598"/>
                </a:moveTo>
                <a:cubicBezTo>
                  <a:pt x="0" y="109063"/>
                  <a:pt x="109063" y="0"/>
                  <a:pt x="243598" y="0"/>
                </a:cubicBezTo>
                <a:lnTo>
                  <a:pt x="2192383" y="0"/>
                </a:lnTo>
                <a:cubicBezTo>
                  <a:pt x="2326918" y="0"/>
                  <a:pt x="2435981" y="109063"/>
                  <a:pt x="2435981" y="243598"/>
                </a:cubicBezTo>
                <a:lnTo>
                  <a:pt x="2435981" y="5175069"/>
                </a:lnTo>
                <a:cubicBezTo>
                  <a:pt x="2435981" y="5309604"/>
                  <a:pt x="2326918" y="5418667"/>
                  <a:pt x="2192383" y="5418667"/>
                </a:cubicBezTo>
                <a:lnTo>
                  <a:pt x="243598" y="5418667"/>
                </a:lnTo>
                <a:cubicBezTo>
                  <a:pt x="109063" y="5418667"/>
                  <a:pt x="0" y="5309604"/>
                  <a:pt x="0" y="5175069"/>
                </a:cubicBezTo>
                <a:lnTo>
                  <a:pt x="0" y="243598"/>
                </a:ln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/>
            </a:solidFill>
          </a:ln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spcFirstLastPara="0" vert="horz" wrap="square" lIns="304022" tIns="304022" rIns="304022" bIns="3907248" numCol="1" spcCol="1270" anchor="t" anchorCtr="0">
            <a:noAutofit/>
          </a:bodyPr>
          <a:lstStyle/>
          <a:p>
            <a:pPr algn="ctr"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b="1" i="1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Prediction</a:t>
            </a:r>
          </a:p>
        </p:txBody>
      </p:sp>
      <p:sp>
        <p:nvSpPr>
          <p:cNvPr id="27" name="任意多边形: 形状 26"/>
          <p:cNvSpPr/>
          <p:nvPr/>
        </p:nvSpPr>
        <p:spPr>
          <a:xfrm>
            <a:off x="4159162" y="1155106"/>
            <a:ext cx="4281666" cy="5155406"/>
          </a:xfrm>
          <a:custGeom>
            <a:avLst/>
            <a:gdLst>
              <a:gd name="connsiteX0" fmla="*/ 0 w 2435981"/>
              <a:gd name="connsiteY0" fmla="*/ 243598 h 5418667"/>
              <a:gd name="connsiteX1" fmla="*/ 243598 w 2435981"/>
              <a:gd name="connsiteY1" fmla="*/ 0 h 5418667"/>
              <a:gd name="connsiteX2" fmla="*/ 2192383 w 2435981"/>
              <a:gd name="connsiteY2" fmla="*/ 0 h 5418667"/>
              <a:gd name="connsiteX3" fmla="*/ 2435981 w 2435981"/>
              <a:gd name="connsiteY3" fmla="*/ 243598 h 5418667"/>
              <a:gd name="connsiteX4" fmla="*/ 2435981 w 2435981"/>
              <a:gd name="connsiteY4" fmla="*/ 5175069 h 5418667"/>
              <a:gd name="connsiteX5" fmla="*/ 2192383 w 2435981"/>
              <a:gd name="connsiteY5" fmla="*/ 5418667 h 5418667"/>
              <a:gd name="connsiteX6" fmla="*/ 243598 w 2435981"/>
              <a:gd name="connsiteY6" fmla="*/ 5418667 h 5418667"/>
              <a:gd name="connsiteX7" fmla="*/ 0 w 2435981"/>
              <a:gd name="connsiteY7" fmla="*/ 5175069 h 5418667"/>
              <a:gd name="connsiteX8" fmla="*/ 0 w 2435981"/>
              <a:gd name="connsiteY8" fmla="*/ 243598 h 54186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35981" h="5418667">
                <a:moveTo>
                  <a:pt x="0" y="243598"/>
                </a:moveTo>
                <a:cubicBezTo>
                  <a:pt x="0" y="109063"/>
                  <a:pt x="109063" y="0"/>
                  <a:pt x="243598" y="0"/>
                </a:cubicBezTo>
                <a:lnTo>
                  <a:pt x="2192383" y="0"/>
                </a:lnTo>
                <a:cubicBezTo>
                  <a:pt x="2326918" y="0"/>
                  <a:pt x="2435981" y="109063"/>
                  <a:pt x="2435981" y="243598"/>
                </a:cubicBezTo>
                <a:lnTo>
                  <a:pt x="2435981" y="5175069"/>
                </a:lnTo>
                <a:cubicBezTo>
                  <a:pt x="2435981" y="5309604"/>
                  <a:pt x="2326918" y="5418667"/>
                  <a:pt x="2192383" y="5418667"/>
                </a:cubicBezTo>
                <a:lnTo>
                  <a:pt x="243598" y="5418667"/>
                </a:lnTo>
                <a:cubicBezTo>
                  <a:pt x="109063" y="5418667"/>
                  <a:pt x="0" y="5309604"/>
                  <a:pt x="0" y="5175069"/>
                </a:cubicBezTo>
                <a:lnTo>
                  <a:pt x="0" y="243598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spcFirstLastPara="0" vert="horz" wrap="square" lIns="304022" tIns="304022" rIns="304022" bIns="3907248" numCol="1" spcCol="1270" anchor="t" anchorCtr="0">
            <a:noAutofit/>
          </a:bodyPr>
          <a:lstStyle/>
          <a:p>
            <a:pPr algn="ctr"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b="1" i="1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M</a:t>
            </a:r>
            <a:r>
              <a:rPr lang="en-US" sz="1710" b="1" i="1" u="sng" dirty="0" err="1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odel</a:t>
            </a:r>
            <a:r>
              <a:rPr lang="en-US" sz="1710" b="1" i="1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 Layer</a:t>
            </a:r>
          </a:p>
        </p:txBody>
      </p:sp>
      <p:sp>
        <p:nvSpPr>
          <p:cNvPr id="28" name="任意多边形: 形状 27"/>
          <p:cNvSpPr/>
          <p:nvPr/>
        </p:nvSpPr>
        <p:spPr>
          <a:xfrm>
            <a:off x="1993639" y="1155107"/>
            <a:ext cx="1877233" cy="5155405"/>
          </a:xfrm>
          <a:custGeom>
            <a:avLst/>
            <a:gdLst>
              <a:gd name="connsiteX0" fmla="*/ 0 w 2435981"/>
              <a:gd name="connsiteY0" fmla="*/ 243598 h 5418667"/>
              <a:gd name="connsiteX1" fmla="*/ 243598 w 2435981"/>
              <a:gd name="connsiteY1" fmla="*/ 0 h 5418667"/>
              <a:gd name="connsiteX2" fmla="*/ 2192383 w 2435981"/>
              <a:gd name="connsiteY2" fmla="*/ 0 h 5418667"/>
              <a:gd name="connsiteX3" fmla="*/ 2435981 w 2435981"/>
              <a:gd name="connsiteY3" fmla="*/ 243598 h 5418667"/>
              <a:gd name="connsiteX4" fmla="*/ 2435981 w 2435981"/>
              <a:gd name="connsiteY4" fmla="*/ 5175069 h 5418667"/>
              <a:gd name="connsiteX5" fmla="*/ 2192383 w 2435981"/>
              <a:gd name="connsiteY5" fmla="*/ 5418667 h 5418667"/>
              <a:gd name="connsiteX6" fmla="*/ 243598 w 2435981"/>
              <a:gd name="connsiteY6" fmla="*/ 5418667 h 5418667"/>
              <a:gd name="connsiteX7" fmla="*/ 0 w 2435981"/>
              <a:gd name="connsiteY7" fmla="*/ 5175069 h 5418667"/>
              <a:gd name="connsiteX8" fmla="*/ 0 w 2435981"/>
              <a:gd name="connsiteY8" fmla="*/ 243598 h 54186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35981" h="5418667">
                <a:moveTo>
                  <a:pt x="0" y="243598"/>
                </a:moveTo>
                <a:cubicBezTo>
                  <a:pt x="0" y="109063"/>
                  <a:pt x="109063" y="0"/>
                  <a:pt x="243598" y="0"/>
                </a:cubicBezTo>
                <a:lnTo>
                  <a:pt x="2192383" y="0"/>
                </a:lnTo>
                <a:cubicBezTo>
                  <a:pt x="2326918" y="0"/>
                  <a:pt x="2435981" y="109063"/>
                  <a:pt x="2435981" y="243598"/>
                </a:cubicBezTo>
                <a:lnTo>
                  <a:pt x="2435981" y="5175069"/>
                </a:lnTo>
                <a:cubicBezTo>
                  <a:pt x="2435981" y="5309604"/>
                  <a:pt x="2326918" y="5418667"/>
                  <a:pt x="2192383" y="5418667"/>
                </a:cubicBezTo>
                <a:lnTo>
                  <a:pt x="243598" y="5418667"/>
                </a:lnTo>
                <a:cubicBezTo>
                  <a:pt x="109063" y="5418667"/>
                  <a:pt x="0" y="5309604"/>
                  <a:pt x="0" y="5175069"/>
                </a:cubicBezTo>
                <a:lnTo>
                  <a:pt x="0" y="243598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spcFirstLastPara="0" vert="horz" wrap="square" lIns="304022" tIns="304022" rIns="304022" bIns="3907248" numCol="1" spcCol="1270" anchor="t" anchorCtr="0">
            <a:noAutofit/>
          </a:bodyPr>
          <a:lstStyle/>
          <a:p>
            <a:pPr algn="ctr"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b="1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Preprocessing</a:t>
            </a:r>
          </a:p>
        </p:txBody>
      </p:sp>
      <p:sp>
        <p:nvSpPr>
          <p:cNvPr id="29" name="任意多边形: 形状 28"/>
          <p:cNvSpPr/>
          <p:nvPr/>
        </p:nvSpPr>
        <p:spPr>
          <a:xfrm>
            <a:off x="376909" y="1155107"/>
            <a:ext cx="1411350" cy="5155407"/>
          </a:xfrm>
          <a:custGeom>
            <a:avLst/>
            <a:gdLst>
              <a:gd name="connsiteX0" fmla="*/ 0 w 2435981"/>
              <a:gd name="connsiteY0" fmla="*/ 243598 h 5418667"/>
              <a:gd name="connsiteX1" fmla="*/ 243598 w 2435981"/>
              <a:gd name="connsiteY1" fmla="*/ 0 h 5418667"/>
              <a:gd name="connsiteX2" fmla="*/ 2192383 w 2435981"/>
              <a:gd name="connsiteY2" fmla="*/ 0 h 5418667"/>
              <a:gd name="connsiteX3" fmla="*/ 2435981 w 2435981"/>
              <a:gd name="connsiteY3" fmla="*/ 243598 h 5418667"/>
              <a:gd name="connsiteX4" fmla="*/ 2435981 w 2435981"/>
              <a:gd name="connsiteY4" fmla="*/ 5175069 h 5418667"/>
              <a:gd name="connsiteX5" fmla="*/ 2192383 w 2435981"/>
              <a:gd name="connsiteY5" fmla="*/ 5418667 h 5418667"/>
              <a:gd name="connsiteX6" fmla="*/ 243598 w 2435981"/>
              <a:gd name="connsiteY6" fmla="*/ 5418667 h 5418667"/>
              <a:gd name="connsiteX7" fmla="*/ 0 w 2435981"/>
              <a:gd name="connsiteY7" fmla="*/ 5175069 h 5418667"/>
              <a:gd name="connsiteX8" fmla="*/ 0 w 2435981"/>
              <a:gd name="connsiteY8" fmla="*/ 243598 h 54186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35981" h="5418667">
                <a:moveTo>
                  <a:pt x="0" y="243598"/>
                </a:moveTo>
                <a:cubicBezTo>
                  <a:pt x="0" y="109063"/>
                  <a:pt x="109063" y="0"/>
                  <a:pt x="243598" y="0"/>
                </a:cubicBezTo>
                <a:lnTo>
                  <a:pt x="2192383" y="0"/>
                </a:lnTo>
                <a:cubicBezTo>
                  <a:pt x="2326918" y="0"/>
                  <a:pt x="2435981" y="109063"/>
                  <a:pt x="2435981" y="243598"/>
                </a:cubicBezTo>
                <a:lnTo>
                  <a:pt x="2435981" y="5175069"/>
                </a:lnTo>
                <a:cubicBezTo>
                  <a:pt x="2435981" y="5309604"/>
                  <a:pt x="2326918" y="5418667"/>
                  <a:pt x="2192383" y="5418667"/>
                </a:cubicBezTo>
                <a:lnTo>
                  <a:pt x="243598" y="5418667"/>
                </a:lnTo>
                <a:cubicBezTo>
                  <a:pt x="109063" y="5418667"/>
                  <a:pt x="0" y="5309604"/>
                  <a:pt x="0" y="5175069"/>
                </a:cubicBezTo>
                <a:lnTo>
                  <a:pt x="0" y="243598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>
            <a:solidFill>
              <a:schemeClr val="accent6">
                <a:lumMod val="60000"/>
                <a:lumOff val="40000"/>
              </a:schemeClr>
            </a:solidFill>
          </a:ln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spcFirstLastPara="0" vert="horz" wrap="square" lIns="304022" tIns="304022" rIns="304022" bIns="3907248" numCol="1" spcCol="1270" anchor="t" anchorCtr="0">
            <a:noAutofit/>
          </a:bodyPr>
          <a:lstStyle/>
          <a:p>
            <a:pPr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b="1" i="1" u="sng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Datasets</a:t>
            </a:r>
          </a:p>
        </p:txBody>
      </p:sp>
      <p:sp>
        <p:nvSpPr>
          <p:cNvPr id="32" name="任意多边形: 形状 31"/>
          <p:cNvSpPr/>
          <p:nvPr/>
        </p:nvSpPr>
        <p:spPr>
          <a:xfrm>
            <a:off x="2408288" y="2071525"/>
            <a:ext cx="1097982" cy="2359701"/>
          </a:xfrm>
          <a:custGeom>
            <a:avLst/>
            <a:gdLst>
              <a:gd name="connsiteX0" fmla="*/ 0 w 2039937"/>
              <a:gd name="connsiteY0" fmla="*/ 101997 h 1019968"/>
              <a:gd name="connsiteX1" fmla="*/ 101997 w 2039937"/>
              <a:gd name="connsiteY1" fmla="*/ 0 h 1019968"/>
              <a:gd name="connsiteX2" fmla="*/ 1937940 w 2039937"/>
              <a:gd name="connsiteY2" fmla="*/ 0 h 1019968"/>
              <a:gd name="connsiteX3" fmla="*/ 2039937 w 2039937"/>
              <a:gd name="connsiteY3" fmla="*/ 101997 h 1019968"/>
              <a:gd name="connsiteX4" fmla="*/ 2039937 w 2039937"/>
              <a:gd name="connsiteY4" fmla="*/ 917971 h 1019968"/>
              <a:gd name="connsiteX5" fmla="*/ 1937940 w 2039937"/>
              <a:gd name="connsiteY5" fmla="*/ 1019968 h 1019968"/>
              <a:gd name="connsiteX6" fmla="*/ 101997 w 2039937"/>
              <a:gd name="connsiteY6" fmla="*/ 1019968 h 1019968"/>
              <a:gd name="connsiteX7" fmla="*/ 0 w 2039937"/>
              <a:gd name="connsiteY7" fmla="*/ 917971 h 1019968"/>
              <a:gd name="connsiteX8" fmla="*/ 0 w 2039937"/>
              <a:gd name="connsiteY8" fmla="*/ 101997 h 1019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39937" h="1019968">
                <a:moveTo>
                  <a:pt x="0" y="101997"/>
                </a:moveTo>
                <a:cubicBezTo>
                  <a:pt x="0" y="45666"/>
                  <a:pt x="45666" y="0"/>
                  <a:pt x="101997" y="0"/>
                </a:cubicBezTo>
                <a:lnTo>
                  <a:pt x="1937940" y="0"/>
                </a:lnTo>
                <a:cubicBezTo>
                  <a:pt x="1994271" y="0"/>
                  <a:pt x="2039937" y="45666"/>
                  <a:pt x="2039937" y="101997"/>
                </a:cubicBezTo>
                <a:lnTo>
                  <a:pt x="2039937" y="917971"/>
                </a:lnTo>
                <a:cubicBezTo>
                  <a:pt x="2039937" y="974302"/>
                  <a:pt x="1994271" y="1019968"/>
                  <a:pt x="1937940" y="1019968"/>
                </a:cubicBezTo>
                <a:lnTo>
                  <a:pt x="101997" y="1019968"/>
                </a:lnTo>
                <a:cubicBezTo>
                  <a:pt x="45666" y="1019968"/>
                  <a:pt x="0" y="974302"/>
                  <a:pt x="0" y="917971"/>
                </a:cubicBezTo>
                <a:lnTo>
                  <a:pt x="0" y="101997"/>
                </a:lnTo>
                <a:close/>
              </a:path>
            </a:pathLst>
          </a:custGeom>
          <a:ln>
            <a:noFill/>
          </a:ln>
          <a:effectLst>
            <a:glow rad="228600">
              <a:schemeClr val="accent2">
                <a:satMod val="175000"/>
                <a:alpha val="40000"/>
              </a:schemeClr>
            </a:glow>
            <a:outerShdw blurRad="107950" dist="12700" dir="5400000" algn="ctr">
              <a:srgbClr val="000000"/>
            </a:outerShdw>
          </a:effectLst>
          <a:scene3d>
            <a:camera prst="perspectiveHeroicExtremeRightFacing"/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3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Tokenizer</a:t>
            </a:r>
          </a:p>
        </p:txBody>
      </p:sp>
      <p:sp>
        <p:nvSpPr>
          <p:cNvPr id="45" name="任意多边形: 形状 44"/>
          <p:cNvSpPr/>
          <p:nvPr/>
        </p:nvSpPr>
        <p:spPr>
          <a:xfrm>
            <a:off x="492245" y="2703786"/>
            <a:ext cx="1183605" cy="463023"/>
          </a:xfrm>
          <a:custGeom>
            <a:avLst/>
            <a:gdLst>
              <a:gd name="connsiteX0" fmla="*/ 0 w 2039937"/>
              <a:gd name="connsiteY0" fmla="*/ 101997 h 1019968"/>
              <a:gd name="connsiteX1" fmla="*/ 101997 w 2039937"/>
              <a:gd name="connsiteY1" fmla="*/ 0 h 1019968"/>
              <a:gd name="connsiteX2" fmla="*/ 1937940 w 2039937"/>
              <a:gd name="connsiteY2" fmla="*/ 0 h 1019968"/>
              <a:gd name="connsiteX3" fmla="*/ 2039937 w 2039937"/>
              <a:gd name="connsiteY3" fmla="*/ 101997 h 1019968"/>
              <a:gd name="connsiteX4" fmla="*/ 2039937 w 2039937"/>
              <a:gd name="connsiteY4" fmla="*/ 917971 h 1019968"/>
              <a:gd name="connsiteX5" fmla="*/ 1937940 w 2039937"/>
              <a:gd name="connsiteY5" fmla="*/ 1019968 h 1019968"/>
              <a:gd name="connsiteX6" fmla="*/ 101997 w 2039937"/>
              <a:gd name="connsiteY6" fmla="*/ 1019968 h 1019968"/>
              <a:gd name="connsiteX7" fmla="*/ 0 w 2039937"/>
              <a:gd name="connsiteY7" fmla="*/ 917971 h 1019968"/>
              <a:gd name="connsiteX8" fmla="*/ 0 w 2039937"/>
              <a:gd name="connsiteY8" fmla="*/ 101997 h 1019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39937" h="1019968">
                <a:moveTo>
                  <a:pt x="0" y="101997"/>
                </a:moveTo>
                <a:cubicBezTo>
                  <a:pt x="0" y="45666"/>
                  <a:pt x="45666" y="0"/>
                  <a:pt x="101997" y="0"/>
                </a:cubicBezTo>
                <a:lnTo>
                  <a:pt x="1937940" y="0"/>
                </a:lnTo>
                <a:cubicBezTo>
                  <a:pt x="1994271" y="0"/>
                  <a:pt x="2039937" y="45666"/>
                  <a:pt x="2039937" y="101997"/>
                </a:cubicBezTo>
                <a:lnTo>
                  <a:pt x="2039937" y="917971"/>
                </a:lnTo>
                <a:cubicBezTo>
                  <a:pt x="2039937" y="974302"/>
                  <a:pt x="1994271" y="1019968"/>
                  <a:pt x="1937940" y="1019968"/>
                </a:cubicBezTo>
                <a:lnTo>
                  <a:pt x="101997" y="1019968"/>
                </a:lnTo>
                <a:cubicBezTo>
                  <a:pt x="45666" y="1019968"/>
                  <a:pt x="0" y="974302"/>
                  <a:pt x="0" y="917971"/>
                </a:cubicBezTo>
                <a:lnTo>
                  <a:pt x="0" y="101997"/>
                </a:lnTo>
                <a:close/>
              </a:path>
            </a:pathLst>
          </a:custGeom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3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Validation</a:t>
            </a:r>
          </a:p>
        </p:txBody>
      </p:sp>
      <p:sp>
        <p:nvSpPr>
          <p:cNvPr id="46" name="任意多边形: 形状 45"/>
          <p:cNvSpPr/>
          <p:nvPr/>
        </p:nvSpPr>
        <p:spPr>
          <a:xfrm>
            <a:off x="492631" y="2099467"/>
            <a:ext cx="1183605" cy="463023"/>
          </a:xfrm>
          <a:custGeom>
            <a:avLst/>
            <a:gdLst>
              <a:gd name="connsiteX0" fmla="*/ 0 w 2039937"/>
              <a:gd name="connsiteY0" fmla="*/ 101997 h 1019968"/>
              <a:gd name="connsiteX1" fmla="*/ 101997 w 2039937"/>
              <a:gd name="connsiteY1" fmla="*/ 0 h 1019968"/>
              <a:gd name="connsiteX2" fmla="*/ 1937940 w 2039937"/>
              <a:gd name="connsiteY2" fmla="*/ 0 h 1019968"/>
              <a:gd name="connsiteX3" fmla="*/ 2039937 w 2039937"/>
              <a:gd name="connsiteY3" fmla="*/ 101997 h 1019968"/>
              <a:gd name="connsiteX4" fmla="*/ 2039937 w 2039937"/>
              <a:gd name="connsiteY4" fmla="*/ 917971 h 1019968"/>
              <a:gd name="connsiteX5" fmla="*/ 1937940 w 2039937"/>
              <a:gd name="connsiteY5" fmla="*/ 1019968 h 1019968"/>
              <a:gd name="connsiteX6" fmla="*/ 101997 w 2039937"/>
              <a:gd name="connsiteY6" fmla="*/ 1019968 h 1019968"/>
              <a:gd name="connsiteX7" fmla="*/ 0 w 2039937"/>
              <a:gd name="connsiteY7" fmla="*/ 917971 h 1019968"/>
              <a:gd name="connsiteX8" fmla="*/ 0 w 2039937"/>
              <a:gd name="connsiteY8" fmla="*/ 101997 h 1019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39937" h="1019968">
                <a:moveTo>
                  <a:pt x="0" y="101997"/>
                </a:moveTo>
                <a:cubicBezTo>
                  <a:pt x="0" y="45666"/>
                  <a:pt x="45666" y="0"/>
                  <a:pt x="101997" y="0"/>
                </a:cubicBezTo>
                <a:lnTo>
                  <a:pt x="1937940" y="0"/>
                </a:lnTo>
                <a:cubicBezTo>
                  <a:pt x="1994271" y="0"/>
                  <a:pt x="2039937" y="45666"/>
                  <a:pt x="2039937" y="101997"/>
                </a:cubicBezTo>
                <a:lnTo>
                  <a:pt x="2039937" y="917971"/>
                </a:lnTo>
                <a:cubicBezTo>
                  <a:pt x="2039937" y="974302"/>
                  <a:pt x="1994271" y="1019968"/>
                  <a:pt x="1937940" y="1019968"/>
                </a:cubicBezTo>
                <a:lnTo>
                  <a:pt x="101997" y="1019968"/>
                </a:lnTo>
                <a:cubicBezTo>
                  <a:pt x="45666" y="1019968"/>
                  <a:pt x="0" y="974302"/>
                  <a:pt x="0" y="917971"/>
                </a:cubicBezTo>
                <a:lnTo>
                  <a:pt x="0" y="101997"/>
                </a:lnTo>
                <a:close/>
              </a:path>
            </a:pathLst>
          </a:custGeom>
          <a:ln>
            <a:noFill/>
          </a:ln>
          <a:effectLst>
            <a:glow rad="63500">
              <a:schemeClr val="accent5">
                <a:satMod val="175000"/>
                <a:alpha val="40000"/>
              </a:schemeClr>
            </a:glow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3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Train</a:t>
            </a:r>
          </a:p>
        </p:txBody>
      </p:sp>
      <p:sp>
        <p:nvSpPr>
          <p:cNvPr id="47" name="任意多边形: 形状 46"/>
          <p:cNvSpPr/>
          <p:nvPr/>
        </p:nvSpPr>
        <p:spPr>
          <a:xfrm>
            <a:off x="492245" y="3323817"/>
            <a:ext cx="1183605" cy="463023"/>
          </a:xfrm>
          <a:custGeom>
            <a:avLst/>
            <a:gdLst>
              <a:gd name="connsiteX0" fmla="*/ 0 w 2039937"/>
              <a:gd name="connsiteY0" fmla="*/ 101997 h 1019968"/>
              <a:gd name="connsiteX1" fmla="*/ 101997 w 2039937"/>
              <a:gd name="connsiteY1" fmla="*/ 0 h 1019968"/>
              <a:gd name="connsiteX2" fmla="*/ 1937940 w 2039937"/>
              <a:gd name="connsiteY2" fmla="*/ 0 h 1019968"/>
              <a:gd name="connsiteX3" fmla="*/ 2039937 w 2039937"/>
              <a:gd name="connsiteY3" fmla="*/ 101997 h 1019968"/>
              <a:gd name="connsiteX4" fmla="*/ 2039937 w 2039937"/>
              <a:gd name="connsiteY4" fmla="*/ 917971 h 1019968"/>
              <a:gd name="connsiteX5" fmla="*/ 1937940 w 2039937"/>
              <a:gd name="connsiteY5" fmla="*/ 1019968 h 1019968"/>
              <a:gd name="connsiteX6" fmla="*/ 101997 w 2039937"/>
              <a:gd name="connsiteY6" fmla="*/ 1019968 h 1019968"/>
              <a:gd name="connsiteX7" fmla="*/ 0 w 2039937"/>
              <a:gd name="connsiteY7" fmla="*/ 917971 h 1019968"/>
              <a:gd name="connsiteX8" fmla="*/ 0 w 2039937"/>
              <a:gd name="connsiteY8" fmla="*/ 101997 h 1019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39937" h="1019968">
                <a:moveTo>
                  <a:pt x="0" y="101997"/>
                </a:moveTo>
                <a:cubicBezTo>
                  <a:pt x="0" y="45666"/>
                  <a:pt x="45666" y="0"/>
                  <a:pt x="101997" y="0"/>
                </a:cubicBezTo>
                <a:lnTo>
                  <a:pt x="1937940" y="0"/>
                </a:lnTo>
                <a:cubicBezTo>
                  <a:pt x="1994271" y="0"/>
                  <a:pt x="2039937" y="45666"/>
                  <a:pt x="2039937" y="101997"/>
                </a:cubicBezTo>
                <a:lnTo>
                  <a:pt x="2039937" y="917971"/>
                </a:lnTo>
                <a:cubicBezTo>
                  <a:pt x="2039937" y="974302"/>
                  <a:pt x="1994271" y="1019968"/>
                  <a:pt x="1937940" y="1019968"/>
                </a:cubicBezTo>
                <a:lnTo>
                  <a:pt x="101997" y="1019968"/>
                </a:lnTo>
                <a:cubicBezTo>
                  <a:pt x="45666" y="1019968"/>
                  <a:pt x="0" y="974302"/>
                  <a:pt x="0" y="917971"/>
                </a:cubicBezTo>
                <a:lnTo>
                  <a:pt x="0" y="101997"/>
                </a:ln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  <a:ln w="12700">
            <a:solidFill>
              <a:schemeClr val="tx1"/>
            </a:solidFill>
            <a:prstDash val="dash"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Dev</a:t>
            </a:r>
          </a:p>
        </p:txBody>
      </p:sp>
      <p:sp>
        <p:nvSpPr>
          <p:cNvPr id="48" name="任意多边形: 形状 47"/>
          <p:cNvSpPr/>
          <p:nvPr/>
        </p:nvSpPr>
        <p:spPr>
          <a:xfrm>
            <a:off x="492245" y="4069434"/>
            <a:ext cx="1183605" cy="463023"/>
          </a:xfrm>
          <a:custGeom>
            <a:avLst/>
            <a:gdLst>
              <a:gd name="connsiteX0" fmla="*/ 0 w 2039937"/>
              <a:gd name="connsiteY0" fmla="*/ 101997 h 1019968"/>
              <a:gd name="connsiteX1" fmla="*/ 101997 w 2039937"/>
              <a:gd name="connsiteY1" fmla="*/ 0 h 1019968"/>
              <a:gd name="connsiteX2" fmla="*/ 1937940 w 2039937"/>
              <a:gd name="connsiteY2" fmla="*/ 0 h 1019968"/>
              <a:gd name="connsiteX3" fmla="*/ 2039937 w 2039937"/>
              <a:gd name="connsiteY3" fmla="*/ 101997 h 1019968"/>
              <a:gd name="connsiteX4" fmla="*/ 2039937 w 2039937"/>
              <a:gd name="connsiteY4" fmla="*/ 917971 h 1019968"/>
              <a:gd name="connsiteX5" fmla="*/ 1937940 w 2039937"/>
              <a:gd name="connsiteY5" fmla="*/ 1019968 h 1019968"/>
              <a:gd name="connsiteX6" fmla="*/ 101997 w 2039937"/>
              <a:gd name="connsiteY6" fmla="*/ 1019968 h 1019968"/>
              <a:gd name="connsiteX7" fmla="*/ 0 w 2039937"/>
              <a:gd name="connsiteY7" fmla="*/ 917971 h 1019968"/>
              <a:gd name="connsiteX8" fmla="*/ 0 w 2039937"/>
              <a:gd name="connsiteY8" fmla="*/ 101997 h 1019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39937" h="1019968">
                <a:moveTo>
                  <a:pt x="0" y="101997"/>
                </a:moveTo>
                <a:cubicBezTo>
                  <a:pt x="0" y="45666"/>
                  <a:pt x="45666" y="0"/>
                  <a:pt x="101997" y="0"/>
                </a:cubicBezTo>
                <a:lnTo>
                  <a:pt x="1937940" y="0"/>
                </a:lnTo>
                <a:cubicBezTo>
                  <a:pt x="1994271" y="0"/>
                  <a:pt x="2039937" y="45666"/>
                  <a:pt x="2039937" y="101997"/>
                </a:cubicBezTo>
                <a:lnTo>
                  <a:pt x="2039937" y="917971"/>
                </a:lnTo>
                <a:cubicBezTo>
                  <a:pt x="2039937" y="974302"/>
                  <a:pt x="1994271" y="1019968"/>
                  <a:pt x="1937940" y="1019968"/>
                </a:cubicBezTo>
                <a:lnTo>
                  <a:pt x="101997" y="1019968"/>
                </a:lnTo>
                <a:cubicBezTo>
                  <a:pt x="45666" y="1019968"/>
                  <a:pt x="0" y="974302"/>
                  <a:pt x="0" y="917971"/>
                </a:cubicBezTo>
                <a:lnTo>
                  <a:pt x="0" y="101997"/>
                </a:lnTo>
                <a:close/>
              </a:path>
            </a:pathLst>
          </a:custGeom>
          <a:ln>
            <a:noFill/>
          </a:ln>
          <a:effectLst>
            <a:glow rad="101600">
              <a:schemeClr val="accent5">
                <a:satMod val="175000"/>
                <a:alpha val="40000"/>
              </a:schemeClr>
            </a:glow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3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Test</a:t>
            </a:r>
          </a:p>
        </p:txBody>
      </p:sp>
      <p:sp>
        <p:nvSpPr>
          <p:cNvPr id="52" name="任意多边形: 形状 51"/>
          <p:cNvSpPr/>
          <p:nvPr/>
        </p:nvSpPr>
        <p:spPr>
          <a:xfrm>
            <a:off x="6658040" y="4499360"/>
            <a:ext cx="1204812" cy="437544"/>
          </a:xfrm>
          <a:custGeom>
            <a:avLst/>
            <a:gdLst>
              <a:gd name="connsiteX0" fmla="*/ 0 w 2039937"/>
              <a:gd name="connsiteY0" fmla="*/ 101997 h 1019968"/>
              <a:gd name="connsiteX1" fmla="*/ 101997 w 2039937"/>
              <a:gd name="connsiteY1" fmla="*/ 0 h 1019968"/>
              <a:gd name="connsiteX2" fmla="*/ 1937940 w 2039937"/>
              <a:gd name="connsiteY2" fmla="*/ 0 h 1019968"/>
              <a:gd name="connsiteX3" fmla="*/ 2039937 w 2039937"/>
              <a:gd name="connsiteY3" fmla="*/ 101997 h 1019968"/>
              <a:gd name="connsiteX4" fmla="*/ 2039937 w 2039937"/>
              <a:gd name="connsiteY4" fmla="*/ 917971 h 1019968"/>
              <a:gd name="connsiteX5" fmla="*/ 1937940 w 2039937"/>
              <a:gd name="connsiteY5" fmla="*/ 1019968 h 1019968"/>
              <a:gd name="connsiteX6" fmla="*/ 101997 w 2039937"/>
              <a:gd name="connsiteY6" fmla="*/ 1019968 h 1019968"/>
              <a:gd name="connsiteX7" fmla="*/ 0 w 2039937"/>
              <a:gd name="connsiteY7" fmla="*/ 917971 h 1019968"/>
              <a:gd name="connsiteX8" fmla="*/ 0 w 2039937"/>
              <a:gd name="connsiteY8" fmla="*/ 101997 h 1019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39937" h="1019968">
                <a:moveTo>
                  <a:pt x="0" y="101997"/>
                </a:moveTo>
                <a:cubicBezTo>
                  <a:pt x="0" y="45666"/>
                  <a:pt x="45666" y="0"/>
                  <a:pt x="101997" y="0"/>
                </a:cubicBezTo>
                <a:lnTo>
                  <a:pt x="1937940" y="0"/>
                </a:lnTo>
                <a:cubicBezTo>
                  <a:pt x="1994271" y="0"/>
                  <a:pt x="2039937" y="45666"/>
                  <a:pt x="2039937" y="101997"/>
                </a:cubicBezTo>
                <a:lnTo>
                  <a:pt x="2039937" y="917971"/>
                </a:lnTo>
                <a:cubicBezTo>
                  <a:pt x="2039937" y="974302"/>
                  <a:pt x="1994271" y="1019968"/>
                  <a:pt x="1937940" y="1019968"/>
                </a:cubicBezTo>
                <a:lnTo>
                  <a:pt x="101997" y="1019968"/>
                </a:lnTo>
                <a:cubicBezTo>
                  <a:pt x="45666" y="1019968"/>
                  <a:pt x="0" y="974302"/>
                  <a:pt x="0" y="917971"/>
                </a:cubicBezTo>
                <a:lnTo>
                  <a:pt x="0" y="101997"/>
                </a:lnTo>
                <a:close/>
              </a:path>
            </a:pathLst>
          </a:custGeom>
          <a:effectLst>
            <a:glow rad="63500">
              <a:schemeClr val="accent4">
                <a:satMod val="175000"/>
                <a:alpha val="40000"/>
              </a:schemeClr>
            </a:glow>
          </a:effectLst>
          <a:scene3d>
            <a:camera prst="perspectiveContrastingLeftFacing"/>
            <a:lightRig rig="threePt" dir="t"/>
          </a:scene3d>
        </p:spPr>
        <p:style>
          <a:lnRef idx="2">
            <a:schemeClr val="accent3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232283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Output</a:t>
            </a:r>
          </a:p>
        </p:txBody>
      </p:sp>
      <p:sp>
        <p:nvSpPr>
          <p:cNvPr id="56" name="任意多边形: 形状 55"/>
          <p:cNvSpPr/>
          <p:nvPr/>
        </p:nvSpPr>
        <p:spPr>
          <a:xfrm>
            <a:off x="5441703" y="3597615"/>
            <a:ext cx="1771290" cy="624907"/>
          </a:xfrm>
          <a:custGeom>
            <a:avLst/>
            <a:gdLst>
              <a:gd name="connsiteX0" fmla="*/ 0 w 2039937"/>
              <a:gd name="connsiteY0" fmla="*/ 101997 h 1019968"/>
              <a:gd name="connsiteX1" fmla="*/ 101997 w 2039937"/>
              <a:gd name="connsiteY1" fmla="*/ 0 h 1019968"/>
              <a:gd name="connsiteX2" fmla="*/ 1937940 w 2039937"/>
              <a:gd name="connsiteY2" fmla="*/ 0 h 1019968"/>
              <a:gd name="connsiteX3" fmla="*/ 2039937 w 2039937"/>
              <a:gd name="connsiteY3" fmla="*/ 101997 h 1019968"/>
              <a:gd name="connsiteX4" fmla="*/ 2039937 w 2039937"/>
              <a:gd name="connsiteY4" fmla="*/ 917971 h 1019968"/>
              <a:gd name="connsiteX5" fmla="*/ 1937940 w 2039937"/>
              <a:gd name="connsiteY5" fmla="*/ 1019968 h 1019968"/>
              <a:gd name="connsiteX6" fmla="*/ 101997 w 2039937"/>
              <a:gd name="connsiteY6" fmla="*/ 1019968 h 1019968"/>
              <a:gd name="connsiteX7" fmla="*/ 0 w 2039937"/>
              <a:gd name="connsiteY7" fmla="*/ 917971 h 1019968"/>
              <a:gd name="connsiteX8" fmla="*/ 0 w 2039937"/>
              <a:gd name="connsiteY8" fmla="*/ 101997 h 1019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39937" h="1019968">
                <a:moveTo>
                  <a:pt x="0" y="101997"/>
                </a:moveTo>
                <a:cubicBezTo>
                  <a:pt x="0" y="45666"/>
                  <a:pt x="45666" y="0"/>
                  <a:pt x="101997" y="0"/>
                </a:cubicBezTo>
                <a:lnTo>
                  <a:pt x="1937940" y="0"/>
                </a:lnTo>
                <a:cubicBezTo>
                  <a:pt x="1994271" y="0"/>
                  <a:pt x="2039937" y="45666"/>
                  <a:pt x="2039937" y="101997"/>
                </a:cubicBezTo>
                <a:lnTo>
                  <a:pt x="2039937" y="917971"/>
                </a:lnTo>
                <a:cubicBezTo>
                  <a:pt x="2039937" y="974302"/>
                  <a:pt x="1994271" y="1019968"/>
                  <a:pt x="1937940" y="1019968"/>
                </a:cubicBezTo>
                <a:lnTo>
                  <a:pt x="101997" y="1019968"/>
                </a:lnTo>
                <a:cubicBezTo>
                  <a:pt x="45666" y="1019968"/>
                  <a:pt x="0" y="974302"/>
                  <a:pt x="0" y="917971"/>
                </a:cubicBezTo>
                <a:lnTo>
                  <a:pt x="0" y="101997"/>
                </a:lnTo>
                <a:close/>
              </a:path>
            </a:pathLst>
          </a:custGeom>
          <a:effectLst>
            <a:glow rad="63500">
              <a:schemeClr val="accent4">
                <a:satMod val="175000"/>
                <a:alpha val="40000"/>
              </a:schemeClr>
            </a:glow>
          </a:effectLst>
          <a:scene3d>
            <a:camera prst="perspectiveContrastingLeftFacing"/>
            <a:lightRig rig="threePt" dir="t"/>
          </a:scene3d>
        </p:spPr>
        <p:style>
          <a:lnRef idx="2">
            <a:schemeClr val="accent3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232283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Fully Connected</a:t>
            </a:r>
          </a:p>
          <a:p>
            <a:pPr algn="ctr" defTabSz="232283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(Linear)</a:t>
            </a:r>
          </a:p>
        </p:txBody>
      </p:sp>
      <p:sp>
        <p:nvSpPr>
          <p:cNvPr id="57" name="矩形: 圆角 56"/>
          <p:cNvSpPr/>
          <p:nvPr/>
        </p:nvSpPr>
        <p:spPr>
          <a:xfrm>
            <a:off x="2248281" y="4990840"/>
            <a:ext cx="4964712" cy="1187234"/>
          </a:xfrm>
          <a:prstGeom prst="roundRect">
            <a:avLst/>
          </a:prstGeom>
          <a:solidFill>
            <a:srgbClr val="E8E2E8"/>
          </a:solidFill>
          <a:ln w="6350"/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71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		</a:t>
            </a:r>
          </a:p>
          <a:p>
            <a:pPr algn="ctr"/>
            <a:r>
              <a:rPr lang="en-US" sz="171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		</a:t>
            </a:r>
          </a:p>
          <a:p>
            <a:pPr algn="ctr"/>
            <a:r>
              <a:rPr lang="en-US" sz="171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			    			    </a:t>
            </a:r>
            <a:r>
              <a:rPr lang="en-US" sz="1710" b="1" i="1" u="sng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imes New Roman" panose="02020603050405020304" pitchFamily="18" charset="0"/>
                <a:cs typeface="Times New Roman" panose="02020603050405020304" pitchFamily="18" charset="0"/>
              </a:rPr>
              <a:t>Pre-trained Model</a:t>
            </a:r>
          </a:p>
        </p:txBody>
      </p:sp>
      <p:sp>
        <p:nvSpPr>
          <p:cNvPr id="53" name="椭圆 52"/>
          <p:cNvSpPr/>
          <p:nvPr/>
        </p:nvSpPr>
        <p:spPr>
          <a:xfrm>
            <a:off x="2209415" y="5173388"/>
            <a:ext cx="4784843" cy="531470"/>
          </a:xfrm>
          <a:prstGeom prst="ellipse">
            <a:avLst/>
          </a:prstGeom>
          <a:ln>
            <a:noFill/>
          </a:ln>
          <a:effectLst>
            <a:glow rad="63500">
              <a:schemeClr val="accent3">
                <a:satMod val="175000"/>
                <a:alpha val="40000"/>
              </a:schemeClr>
            </a:glow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ngle"/>
            <a:contourClr>
              <a:srgbClr val="FFFFFF"/>
            </a:contourClr>
          </a:sp3d>
        </p:spPr>
        <p:style>
          <a:lnRef idx="2">
            <a:schemeClr val="accent3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1900555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71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roberta</a:t>
            </a:r>
            <a:r>
              <a:rPr lang="en-US" sz="17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-large (</a:t>
            </a:r>
            <a:r>
              <a:rPr lang="en-US" altLang="zh-CN" sz="1710" dirty="0">
                <a:latin typeface="Times New Roman" panose="02020603050405020304" pitchFamily="18" charset="0"/>
                <a:cs typeface="Times New Roman" panose="02020603050405020304" pitchFamily="18" charset="0"/>
              </a:rPr>
              <a:t>social </a:t>
            </a:r>
            <a:r>
              <a:rPr lang="en-US" altLang="zh-CN" sz="1710">
                <a:latin typeface="Times New Roman" panose="02020603050405020304" pitchFamily="18" charset="0"/>
                <a:cs typeface="Times New Roman" panose="02020603050405020304" pitchFamily="18" charset="0"/>
              </a:rPr>
              <a:t>media posts)</a:t>
            </a:r>
            <a:endParaRPr lang="en-US" sz="171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1" name="任意多边形: 形状 50"/>
          <p:cNvSpPr/>
          <p:nvPr/>
        </p:nvSpPr>
        <p:spPr>
          <a:xfrm>
            <a:off x="4800080" y="2898050"/>
            <a:ext cx="1211715" cy="434844"/>
          </a:xfrm>
          <a:custGeom>
            <a:avLst/>
            <a:gdLst>
              <a:gd name="connsiteX0" fmla="*/ 0 w 2039937"/>
              <a:gd name="connsiteY0" fmla="*/ 101997 h 1019968"/>
              <a:gd name="connsiteX1" fmla="*/ 101997 w 2039937"/>
              <a:gd name="connsiteY1" fmla="*/ 0 h 1019968"/>
              <a:gd name="connsiteX2" fmla="*/ 1937940 w 2039937"/>
              <a:gd name="connsiteY2" fmla="*/ 0 h 1019968"/>
              <a:gd name="connsiteX3" fmla="*/ 2039937 w 2039937"/>
              <a:gd name="connsiteY3" fmla="*/ 101997 h 1019968"/>
              <a:gd name="connsiteX4" fmla="*/ 2039937 w 2039937"/>
              <a:gd name="connsiteY4" fmla="*/ 917971 h 1019968"/>
              <a:gd name="connsiteX5" fmla="*/ 1937940 w 2039937"/>
              <a:gd name="connsiteY5" fmla="*/ 1019968 h 1019968"/>
              <a:gd name="connsiteX6" fmla="*/ 101997 w 2039937"/>
              <a:gd name="connsiteY6" fmla="*/ 1019968 h 1019968"/>
              <a:gd name="connsiteX7" fmla="*/ 0 w 2039937"/>
              <a:gd name="connsiteY7" fmla="*/ 917971 h 1019968"/>
              <a:gd name="connsiteX8" fmla="*/ 0 w 2039937"/>
              <a:gd name="connsiteY8" fmla="*/ 101997 h 1019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39937" h="1019968">
                <a:moveTo>
                  <a:pt x="0" y="101997"/>
                </a:moveTo>
                <a:cubicBezTo>
                  <a:pt x="0" y="45666"/>
                  <a:pt x="45666" y="0"/>
                  <a:pt x="101997" y="0"/>
                </a:cubicBezTo>
                <a:lnTo>
                  <a:pt x="1937940" y="0"/>
                </a:lnTo>
                <a:cubicBezTo>
                  <a:pt x="1994271" y="0"/>
                  <a:pt x="2039937" y="45666"/>
                  <a:pt x="2039937" y="101997"/>
                </a:cubicBezTo>
                <a:lnTo>
                  <a:pt x="2039937" y="917971"/>
                </a:lnTo>
                <a:cubicBezTo>
                  <a:pt x="2039937" y="974302"/>
                  <a:pt x="1994271" y="1019968"/>
                  <a:pt x="1937940" y="1019968"/>
                </a:cubicBezTo>
                <a:lnTo>
                  <a:pt x="101997" y="1019968"/>
                </a:lnTo>
                <a:cubicBezTo>
                  <a:pt x="45666" y="1019968"/>
                  <a:pt x="0" y="974302"/>
                  <a:pt x="0" y="917971"/>
                </a:cubicBezTo>
                <a:lnTo>
                  <a:pt x="0" y="101997"/>
                </a:lnTo>
                <a:close/>
              </a:path>
            </a:pathLst>
          </a:custGeom>
          <a:effectLst>
            <a:glow rad="101600">
              <a:schemeClr val="accent4">
                <a:satMod val="175000"/>
                <a:alpha val="40000"/>
              </a:schemeClr>
            </a:glow>
          </a:effectLst>
          <a:scene3d>
            <a:camera prst="perspectiveContrastingLeftFacing"/>
            <a:lightRig rig="threePt" dir="t"/>
          </a:scene3d>
        </p:spPr>
        <p:style>
          <a:lnRef idx="2">
            <a:schemeClr val="accent3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232283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Dropout</a:t>
            </a:r>
          </a:p>
        </p:txBody>
      </p:sp>
      <p:sp>
        <p:nvSpPr>
          <p:cNvPr id="34" name="任意多边形: 形状 33"/>
          <p:cNvSpPr/>
          <p:nvPr/>
        </p:nvSpPr>
        <p:spPr>
          <a:xfrm>
            <a:off x="4087593" y="2098537"/>
            <a:ext cx="1335139" cy="539952"/>
          </a:xfrm>
          <a:custGeom>
            <a:avLst/>
            <a:gdLst>
              <a:gd name="connsiteX0" fmla="*/ 0 w 2039937"/>
              <a:gd name="connsiteY0" fmla="*/ 101997 h 1019968"/>
              <a:gd name="connsiteX1" fmla="*/ 101997 w 2039937"/>
              <a:gd name="connsiteY1" fmla="*/ 0 h 1019968"/>
              <a:gd name="connsiteX2" fmla="*/ 1937940 w 2039937"/>
              <a:gd name="connsiteY2" fmla="*/ 0 h 1019968"/>
              <a:gd name="connsiteX3" fmla="*/ 2039937 w 2039937"/>
              <a:gd name="connsiteY3" fmla="*/ 101997 h 1019968"/>
              <a:gd name="connsiteX4" fmla="*/ 2039937 w 2039937"/>
              <a:gd name="connsiteY4" fmla="*/ 917971 h 1019968"/>
              <a:gd name="connsiteX5" fmla="*/ 1937940 w 2039937"/>
              <a:gd name="connsiteY5" fmla="*/ 1019968 h 1019968"/>
              <a:gd name="connsiteX6" fmla="*/ 101997 w 2039937"/>
              <a:gd name="connsiteY6" fmla="*/ 1019968 h 1019968"/>
              <a:gd name="connsiteX7" fmla="*/ 0 w 2039937"/>
              <a:gd name="connsiteY7" fmla="*/ 917971 h 1019968"/>
              <a:gd name="connsiteX8" fmla="*/ 0 w 2039937"/>
              <a:gd name="connsiteY8" fmla="*/ 101997 h 10199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039937" h="1019968">
                <a:moveTo>
                  <a:pt x="0" y="101997"/>
                </a:moveTo>
                <a:cubicBezTo>
                  <a:pt x="0" y="45666"/>
                  <a:pt x="45666" y="0"/>
                  <a:pt x="101997" y="0"/>
                </a:cubicBezTo>
                <a:lnTo>
                  <a:pt x="1937940" y="0"/>
                </a:lnTo>
                <a:cubicBezTo>
                  <a:pt x="1994271" y="0"/>
                  <a:pt x="2039937" y="45666"/>
                  <a:pt x="2039937" y="101997"/>
                </a:cubicBezTo>
                <a:lnTo>
                  <a:pt x="2039937" y="917971"/>
                </a:lnTo>
                <a:cubicBezTo>
                  <a:pt x="2039937" y="974302"/>
                  <a:pt x="1994271" y="1019968"/>
                  <a:pt x="1937940" y="1019968"/>
                </a:cubicBezTo>
                <a:lnTo>
                  <a:pt x="101997" y="1019968"/>
                </a:lnTo>
                <a:cubicBezTo>
                  <a:pt x="45666" y="1019968"/>
                  <a:pt x="0" y="974302"/>
                  <a:pt x="0" y="917971"/>
                </a:cubicBezTo>
                <a:lnTo>
                  <a:pt x="0" y="101997"/>
                </a:lnTo>
                <a:close/>
              </a:path>
            </a:pathLst>
          </a:custGeom>
          <a:effectLst>
            <a:glow rad="63500">
              <a:schemeClr val="accent4">
                <a:satMod val="175000"/>
                <a:alpha val="40000"/>
              </a:schemeClr>
            </a:glow>
          </a:effectLst>
          <a:scene3d>
            <a:camera prst="perspectiveContrastingLeftFacing"/>
            <a:lightRig rig="threePt" dir="t"/>
          </a:scene3d>
        </p:spPr>
        <p:style>
          <a:lnRef idx="2">
            <a:schemeClr val="accent3">
              <a:shade val="80000"/>
              <a:hueOff val="0"/>
              <a:satOff val="0"/>
              <a:lumOff val="0"/>
              <a:alphaOff val="0"/>
            </a:schemeClr>
          </a:lnRef>
          <a:fillRef idx="1">
            <a:schemeClr val="lt1">
              <a:hueOff val="0"/>
              <a:satOff val="0"/>
              <a:lumOff val="0"/>
              <a:alphaOff val="0"/>
            </a:schemeClr>
          </a:fillRef>
          <a:effectRef idx="0">
            <a:schemeClr val="lt1"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61556" tIns="61556" rIns="61556" bIns="61556" numCol="1" spcCol="1270" anchor="ctr" anchorCtr="0">
            <a:noAutofit/>
          </a:bodyPr>
          <a:lstStyle/>
          <a:p>
            <a:pPr algn="ctr" defTabSz="232283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n-US" sz="19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Pre-trained</a:t>
            </a:r>
          </a:p>
        </p:txBody>
      </p:sp>
      <p:cxnSp>
        <p:nvCxnSpPr>
          <p:cNvPr id="59" name="直接箭头连接符 58"/>
          <p:cNvCxnSpPr/>
          <p:nvPr/>
        </p:nvCxnSpPr>
        <p:spPr>
          <a:xfrm>
            <a:off x="1675850" y="2325076"/>
            <a:ext cx="732439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直接箭头连接符 60"/>
          <p:cNvCxnSpPr/>
          <p:nvPr/>
        </p:nvCxnSpPr>
        <p:spPr>
          <a:xfrm>
            <a:off x="1675850" y="2949596"/>
            <a:ext cx="732439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接箭头连接符 61"/>
          <p:cNvCxnSpPr/>
          <p:nvPr/>
        </p:nvCxnSpPr>
        <p:spPr>
          <a:xfrm>
            <a:off x="1675850" y="4312478"/>
            <a:ext cx="732439" cy="0"/>
          </a:xfrm>
          <a:prstGeom prst="straightConnector1">
            <a:avLst/>
          </a:prstGeom>
          <a:ln w="38100">
            <a:solidFill>
              <a:srgbClr val="C00000"/>
            </a:solidFill>
            <a:prstDash val="sysDot"/>
            <a:tailEnd type="triangle"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直接箭头连接符 62"/>
          <p:cNvCxnSpPr/>
          <p:nvPr/>
        </p:nvCxnSpPr>
        <p:spPr>
          <a:xfrm>
            <a:off x="1055986" y="3766294"/>
            <a:ext cx="0" cy="303140"/>
          </a:xfrm>
          <a:prstGeom prst="straightConnector1">
            <a:avLst/>
          </a:prstGeom>
          <a:ln w="38100">
            <a:solidFill>
              <a:srgbClr val="C00000"/>
            </a:solidFill>
            <a:prstDash val="sysDot"/>
            <a:tailEnd type="triangle"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直接箭头连接符 67"/>
          <p:cNvCxnSpPr/>
          <p:nvPr/>
        </p:nvCxnSpPr>
        <p:spPr>
          <a:xfrm>
            <a:off x="3315173" y="2325076"/>
            <a:ext cx="1012482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箭头: 直角上 75"/>
          <p:cNvSpPr/>
          <p:nvPr/>
        </p:nvSpPr>
        <p:spPr>
          <a:xfrm rot="6214384">
            <a:off x="4602455" y="2617565"/>
            <a:ext cx="369580" cy="416686"/>
          </a:xfrm>
          <a:prstGeom prst="bentUpArrow">
            <a:avLst>
              <a:gd name="adj1" fmla="val 12398"/>
              <a:gd name="adj2" fmla="val 25000"/>
              <a:gd name="adj3" fmla="val 25000"/>
            </a:avLst>
          </a:prstGeom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isometricOffAxis2Left"/>
            <a:lightRig rig="threePt" dir="t"/>
          </a:scene3d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710"/>
          </a:p>
        </p:txBody>
      </p:sp>
      <p:sp>
        <p:nvSpPr>
          <p:cNvPr id="77" name="箭头: 直角上 76"/>
          <p:cNvSpPr/>
          <p:nvPr/>
        </p:nvSpPr>
        <p:spPr>
          <a:xfrm rot="6333920">
            <a:off x="5377587" y="3392868"/>
            <a:ext cx="429989" cy="416686"/>
          </a:xfrm>
          <a:prstGeom prst="bentUpArrow">
            <a:avLst>
              <a:gd name="adj1" fmla="val 14103"/>
              <a:gd name="adj2" fmla="val 16004"/>
              <a:gd name="adj3" fmla="val 25000"/>
            </a:avLst>
          </a:prstGeom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isometricOffAxis2Left"/>
            <a:lightRig rig="threePt" dir="t"/>
          </a:scene3d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710"/>
          </a:p>
        </p:txBody>
      </p:sp>
      <p:sp>
        <p:nvSpPr>
          <p:cNvPr id="78" name="箭头: 直角上 77"/>
          <p:cNvSpPr/>
          <p:nvPr/>
        </p:nvSpPr>
        <p:spPr>
          <a:xfrm rot="6333920">
            <a:off x="6493264" y="4291016"/>
            <a:ext cx="329551" cy="416686"/>
          </a:xfrm>
          <a:prstGeom prst="bentUpArrow">
            <a:avLst>
              <a:gd name="adj1" fmla="val 21935"/>
              <a:gd name="adj2" fmla="val 18547"/>
              <a:gd name="adj3" fmla="val 25000"/>
            </a:avLst>
          </a:prstGeom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isometricOffAxis2Left"/>
            <a:lightRig rig="threePt" dir="t"/>
          </a:scene3d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710"/>
          </a:p>
        </p:txBody>
      </p:sp>
      <p:sp>
        <p:nvSpPr>
          <p:cNvPr id="82" name="箭头: 上 81"/>
          <p:cNvSpPr/>
          <p:nvPr/>
        </p:nvSpPr>
        <p:spPr>
          <a:xfrm rot="10800000">
            <a:off x="2957279" y="4308090"/>
            <a:ext cx="142542" cy="892663"/>
          </a:xfrm>
          <a:prstGeom prst="upArrow">
            <a:avLst/>
          </a:prstGeom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710"/>
          </a:p>
        </p:txBody>
      </p:sp>
      <p:sp>
        <p:nvSpPr>
          <p:cNvPr id="83" name="箭头: 上 82"/>
          <p:cNvSpPr/>
          <p:nvPr/>
        </p:nvSpPr>
        <p:spPr>
          <a:xfrm>
            <a:off x="4327655" y="2552553"/>
            <a:ext cx="123426" cy="2548425"/>
          </a:xfrm>
          <a:prstGeom prst="upArrow">
            <a:avLst/>
          </a:prstGeom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710"/>
          </a:p>
        </p:txBody>
      </p:sp>
      <p:sp>
        <p:nvSpPr>
          <p:cNvPr id="88" name="椭圆 87"/>
          <p:cNvSpPr/>
          <p:nvPr/>
        </p:nvSpPr>
        <p:spPr>
          <a:xfrm>
            <a:off x="6461830" y="2258980"/>
            <a:ext cx="1921526" cy="726135"/>
          </a:xfrm>
          <a:prstGeom prst="ellipse">
            <a:avLst/>
          </a:prstGeom>
          <a:solidFill>
            <a:schemeClr val="accent4">
              <a:lumMod val="20000"/>
              <a:lumOff val="80000"/>
            </a:schemeClr>
          </a:solidFill>
          <a:ln>
            <a:solidFill>
              <a:schemeClr val="accent4">
                <a:lumMod val="20000"/>
                <a:lumOff val="80000"/>
              </a:schemeClr>
            </a:solidFill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 prst="slope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1"/>
          <a:lstStyle/>
          <a:p>
            <a:pPr algn="ctr" defTabSz="2322830">
              <a:lnSpc>
                <a:spcPct val="90000"/>
              </a:lnSpc>
              <a:spcAft>
                <a:spcPct val="35000"/>
              </a:spcAft>
              <a:buClrTx/>
              <a:buSzTx/>
              <a:buFontTx/>
            </a:pPr>
            <a:r>
              <a:rPr lang="en-US" sz="1200" dirty="0">
                <a:solidFill>
                  <a:schemeClr val="dk1">
                    <a:hueOff val="0"/>
                    <a:satOff val="0"/>
                    <a:lumOff val="0"/>
                    <a:alphaOff val="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Binary Cross Entropy with Logits Loss</a:t>
            </a:r>
          </a:p>
        </p:txBody>
      </p:sp>
      <p:sp>
        <p:nvSpPr>
          <p:cNvPr id="89" name="箭头: 直角上 88"/>
          <p:cNvSpPr/>
          <p:nvPr/>
        </p:nvSpPr>
        <p:spPr>
          <a:xfrm>
            <a:off x="6974924" y="2949598"/>
            <a:ext cx="516788" cy="1324078"/>
          </a:xfrm>
          <a:prstGeom prst="bentUpArrow">
            <a:avLst>
              <a:gd name="adj1" fmla="val 7612"/>
              <a:gd name="adj2" fmla="val 13519"/>
              <a:gd name="adj3" fmla="val 29265"/>
            </a:avLst>
          </a:prstGeom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isometricOffAxis2Left"/>
            <a:lightRig rig="threePt" dir="t"/>
          </a:scene3d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710" dirty="0"/>
          </a:p>
        </p:txBody>
      </p:sp>
      <p:sp>
        <p:nvSpPr>
          <p:cNvPr id="90" name="箭头: 左 89"/>
          <p:cNvSpPr/>
          <p:nvPr/>
        </p:nvSpPr>
        <p:spPr>
          <a:xfrm>
            <a:off x="5183407" y="2426561"/>
            <a:ext cx="1335139" cy="174218"/>
          </a:xfrm>
          <a:prstGeom prst="leftArrow">
            <a:avLst>
              <a:gd name="adj1" fmla="val 26810"/>
              <a:gd name="adj2" fmla="val 50000"/>
            </a:avLst>
          </a:prstGeom>
          <a:effectLst>
            <a:outerShdw blurRad="50800" dist="38100" dir="10800000" algn="r" rotWithShape="0">
              <a:prstClr val="black">
                <a:alpha val="40000"/>
              </a:prstClr>
            </a:outerShdw>
          </a:effectLst>
          <a:scene3d>
            <a:camera prst="isometricOffAxis2Left"/>
            <a:lightRig rig="threePt" dir="t"/>
          </a:scene3d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710"/>
          </a:p>
        </p:txBody>
      </p:sp>
      <p:sp>
        <p:nvSpPr>
          <p:cNvPr id="93" name="文本框 92"/>
          <p:cNvSpPr txBox="1"/>
          <p:nvPr/>
        </p:nvSpPr>
        <p:spPr>
          <a:xfrm>
            <a:off x="6669538" y="3241904"/>
            <a:ext cx="1771290" cy="3554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710" b="1" i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</a:t>
            </a:r>
            <a:r>
              <a:rPr lang="en-US" sz="1710" b="1" i="1" dirty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ack-propagation</a:t>
            </a:r>
          </a:p>
        </p:txBody>
      </p:sp>
      <p:graphicFrame>
        <p:nvGraphicFramePr>
          <p:cNvPr id="17" name="表格 16"/>
          <p:cNvGraphicFramePr>
            <a:graphicFrameLocks noGrp="1"/>
          </p:cNvGraphicFramePr>
          <p:nvPr/>
        </p:nvGraphicFramePr>
        <p:xfrm>
          <a:off x="9075685" y="1862958"/>
          <a:ext cx="2622020" cy="4109814"/>
        </p:xfrm>
        <a:graphic>
          <a:graphicData uri="http://schemas.openxmlformats.org/drawingml/2006/table">
            <a:tbl>
              <a:tblPr>
                <a:tableStyleId>{D7AC3CCA-C797-4891-BE02-D94E43425B78}</a:tableStyleId>
              </a:tblPr>
              <a:tblGrid>
                <a:gridCol w="3430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27892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ID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CLASS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0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Smears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8709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1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Presenting Irrelevant Data (Red Herring)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>
                          <a:effectLst/>
                        </a:rPr>
                        <a:t>2</a:t>
                      </a:r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Bandwagon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3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Glittering generalities (Virtue)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>
                          <a:effectLst/>
                        </a:rPr>
                        <a:t>4</a:t>
                      </a:r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Whataboutism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2398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5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Obfuscation, Intentional vagueness, Confusion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6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Reductio ad hitlerum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7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Thought-terminating cliché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8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Flag-waving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>
                          <a:effectLst/>
                        </a:rPr>
                        <a:t>9</a:t>
                      </a:r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Causal Oversimplification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10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Slogans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11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Exaggeration/</a:t>
                      </a:r>
                      <a:r>
                        <a:rPr lang="en-US" sz="1000" u="none" strike="noStrike" dirty="0" err="1">
                          <a:effectLst/>
                        </a:rPr>
                        <a:t>Minimisation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>
                          <a:effectLst/>
                        </a:rPr>
                        <a:t>12</a:t>
                      </a:r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Name calling/Labeling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13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Doubt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>
                          <a:effectLst/>
                        </a:rPr>
                        <a:t>14</a:t>
                      </a:r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Loaded Language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32398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15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Misrepresentation of Someone's Position (Straw Man)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16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Appeal to authority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>
                          <a:effectLst/>
                        </a:rPr>
                        <a:t>17</a:t>
                      </a:r>
                      <a:endParaRPr lang="en-US" sz="1000" b="1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Repetition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31796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18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Black-and-white Fallacy/Dictatorship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19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>
                          <a:effectLst/>
                        </a:rPr>
                        <a:t>Appeal to fear/prejudice</a:t>
                      </a:r>
                      <a:endParaRPr lang="en-US" sz="1000" b="0" i="0" u="none" strike="noStrike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16473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b="1" u="none" strike="noStrike" dirty="0">
                          <a:effectLst/>
                        </a:rPr>
                        <a:t>20</a:t>
                      </a:r>
                      <a:endParaRPr lang="en-US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000" u="none" strike="noStrike" dirty="0">
                          <a:effectLst/>
                        </a:rPr>
                        <a:t>none</a:t>
                      </a:r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5482" marR="5482" marT="5482" marB="0" anchor="b"/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</a:tbl>
          </a:graphicData>
        </a:graphic>
      </p:graphicFrame>
      <p:cxnSp>
        <p:nvCxnSpPr>
          <p:cNvPr id="18" name="直接箭头连接符 17"/>
          <p:cNvCxnSpPr/>
          <p:nvPr/>
        </p:nvCxnSpPr>
        <p:spPr>
          <a:xfrm>
            <a:off x="7708389" y="4834331"/>
            <a:ext cx="1303764" cy="0"/>
          </a:xfrm>
          <a:prstGeom prst="straightConnector1">
            <a:avLst/>
          </a:prstGeom>
          <a:ln w="38100">
            <a:solidFill>
              <a:srgbClr val="C00000"/>
            </a:solidFill>
            <a:prstDash val="sysDot"/>
            <a:tailEnd type="triangle"/>
          </a:ln>
          <a:effectLst>
            <a:outerShdw blurRad="63500" sx="102000" sy="102000" algn="ctr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YjUxNDI1ZmQyMjExMTJjMTFiNDc2ODZhNmRiMjY4ZGUifQ=="/>
</p:tagLst>
</file>

<file path=ppt/theme/theme1.xml><?xml version="1.0" encoding="utf-8"?>
<a:theme xmlns:a="http://schemas.openxmlformats.org/drawingml/2006/main" name="Office 主题​​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2</TotalTime>
  <Words>135</Words>
  <Application>Microsoft Office PowerPoint</Application>
  <PresentationFormat>自定义</PresentationFormat>
  <Paragraphs>66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主题​​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armstrong</cp:lastModifiedBy>
  <cp:revision>45</cp:revision>
  <dcterms:created xsi:type="dcterms:W3CDTF">2023-12-23T13:48:00Z</dcterms:created>
  <dcterms:modified xsi:type="dcterms:W3CDTF">2024-02-15T12:40:11Z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ICV">
    <vt:lpwstr>A4F14ED82CAC485EAFB5DDDE9489A12D_12</vt:lpwstr>
  </property>
  <property fmtid="{D5CDD505-2E9C-101B-9397-08002B2CF9AE}" pid="3" name="KSOProductBuildVer">
    <vt:lpwstr>2052-12.1.0.16250</vt:lpwstr>
  </property>
</Properties>
</file>

<file path=docProps/thumbnail.jpeg>
</file>